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5" r:id="rId1"/>
  </p:sldMasterIdLst>
  <p:notesMasterIdLst>
    <p:notesMasterId r:id="rId4"/>
  </p:notesMasterIdLst>
  <p:handoutMasterIdLst>
    <p:handoutMasterId r:id="rId5"/>
  </p:handoutMasterIdLst>
  <p:sldIdLst>
    <p:sldId id="1094" r:id="rId2"/>
    <p:sldId id="1521" r:id="rId3"/>
  </p:sldIdLst>
  <p:sldSz cx="9144000" cy="6858000" type="screen4x3"/>
  <p:notesSz cx="7315200" cy="96012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CC33"/>
    <a:srgbClr val="E9EDF4"/>
    <a:srgbClr val="E9EDE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5220" autoAdjust="0"/>
  </p:normalViewPr>
  <p:slideViewPr>
    <p:cSldViewPr showGuides="1">
      <p:cViewPr varScale="1">
        <p:scale>
          <a:sx n="82" d="100"/>
          <a:sy n="82" d="100"/>
        </p:scale>
        <p:origin x="183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75" d="100"/>
          <a:sy n="75" d="100"/>
        </p:scale>
        <p:origin x="-1272" y="-96"/>
      </p:cViewPr>
      <p:guideLst>
        <p:guide orient="horz" pos="3024"/>
        <p:guide pos="23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2" y="21"/>
            <a:ext cx="3170137" cy="479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892" tIns="44447" rIns="88892" bIns="44447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de-DE" altLang="de-DE"/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441" y="21"/>
            <a:ext cx="3170137" cy="479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892" tIns="44447" rIns="88892" bIns="44447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de-DE" altLang="de-DE"/>
          </a:p>
        </p:txBody>
      </p:sp>
      <p:sp>
        <p:nvSpPr>
          <p:cNvPr id="537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2" y="9120193"/>
            <a:ext cx="3170137" cy="479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892" tIns="44447" rIns="88892" bIns="44447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de-DE" altLang="de-DE"/>
          </a:p>
        </p:txBody>
      </p:sp>
      <p:sp>
        <p:nvSpPr>
          <p:cNvPr id="537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441" y="9120193"/>
            <a:ext cx="3170137" cy="479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892" tIns="44447" rIns="88892" bIns="44447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61E3CF7D-2E07-4299-9894-92C2A233820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18978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3" y="0"/>
            <a:ext cx="3170717" cy="480598"/>
          </a:xfrm>
          <a:prstGeom prst="rect">
            <a:avLst/>
          </a:prstGeom>
        </p:spPr>
        <p:txBody>
          <a:bodyPr vert="horz" lIns="92149" tIns="46076" rIns="92149" bIns="46076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142791" y="0"/>
            <a:ext cx="3170717" cy="480598"/>
          </a:xfrm>
          <a:prstGeom prst="rect">
            <a:avLst/>
          </a:prstGeom>
        </p:spPr>
        <p:txBody>
          <a:bodyPr vert="horz" lIns="92149" tIns="46076" rIns="92149" bIns="46076" rtlCol="0"/>
          <a:lstStyle>
            <a:lvl1pPr algn="r">
              <a:defRPr sz="1300"/>
            </a:lvl1pPr>
          </a:lstStyle>
          <a:p>
            <a:fld id="{26CD0B0E-C917-40B4-BE69-3EFDE5EE0CBC}" type="datetimeFigureOut">
              <a:rPr lang="de-DE" smtClean="0"/>
              <a:t>29.06.2021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62063" y="723900"/>
            <a:ext cx="4791075" cy="3594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49" tIns="46076" rIns="92149" bIns="46076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31187" y="4560310"/>
            <a:ext cx="5852842" cy="4320770"/>
          </a:xfrm>
          <a:prstGeom prst="rect">
            <a:avLst/>
          </a:prstGeom>
        </p:spPr>
        <p:txBody>
          <a:bodyPr vert="horz" lIns="92149" tIns="46076" rIns="92149" bIns="46076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3" y="9119086"/>
            <a:ext cx="3170717" cy="480597"/>
          </a:xfrm>
          <a:prstGeom prst="rect">
            <a:avLst/>
          </a:prstGeom>
        </p:spPr>
        <p:txBody>
          <a:bodyPr vert="horz" lIns="92149" tIns="46076" rIns="92149" bIns="46076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142791" y="9119086"/>
            <a:ext cx="3170717" cy="480597"/>
          </a:xfrm>
          <a:prstGeom prst="rect">
            <a:avLst/>
          </a:prstGeom>
        </p:spPr>
        <p:txBody>
          <a:bodyPr vert="horz" lIns="92149" tIns="46076" rIns="92149" bIns="46076" rtlCol="0" anchor="b"/>
          <a:lstStyle>
            <a:lvl1pPr algn="r">
              <a:defRPr sz="1300"/>
            </a:lvl1pPr>
          </a:lstStyle>
          <a:p>
            <a:fld id="{68CF06A5-0B31-4207-8B38-E189228C9E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9666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A2F9-5F31-47D4-B21A-5B1D1DB08B36}" type="datetime1">
              <a:rPr lang="de-DE" smtClean="0"/>
              <a:t>29.06.2021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Univ.-Prof. Dr. Olaf Muthorst - Freie Universität Berlin - Wintersemester 2020/2021 - Verbraucherprivatrecht</a:t>
            </a:r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A28E-9912-496B-99A4-D266852A23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6208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17D39-E13C-420D-8AF6-83BDAB7CAC8F}" type="datetime1">
              <a:rPr lang="de-DE" smtClean="0"/>
              <a:t>29.06.2021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Univ.-Prof. Dr. Olaf Muthorst - Freie Universität Berlin - Wintersemester 2020/2021 - Verbraucherprivatrecht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A28E-9912-496B-99A4-D266852A23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0310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A936-9856-48F5-B46B-44F23FBB2322}" type="datetime1">
              <a:rPr lang="de-DE" smtClean="0"/>
              <a:t>29.06.2021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Univ.-Prof. Dr. Olaf Muthorst - Freie Universität Berlin - Wintersemester 2020/2021 - Verbraucherprivatrecht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A28E-9912-496B-99A4-D266852A23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5891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108520" y="274638"/>
            <a:ext cx="9361040" cy="1143000"/>
          </a:xfrm>
          <a:solidFill>
            <a:schemeClr val="accent3"/>
          </a:solidFill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2A6B-F45E-4719-BEA6-BFF289F47EBF}" type="datetime1">
              <a:rPr lang="de-DE" smtClean="0"/>
              <a:t>29.06.2021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Univ.-Prof. Dr. Olaf Muthorst - Freie Universität Berlin - Wintersemester 2020/2021 - Verbraucherprivatrecht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A28E-9912-496B-99A4-D266852A23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9008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9732-DA12-49A8-B313-DF3DD2012040}" type="datetime1">
              <a:rPr lang="de-DE" smtClean="0"/>
              <a:t>29.06.2021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Univ.-Prof. Dr. Olaf Muthorst - Freie Universität Berlin - Wintersemester 2020/2021 - Verbraucherprivatrecht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A28E-9912-496B-99A4-D266852A23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4117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180528" y="274638"/>
            <a:ext cx="9505056" cy="1143000"/>
          </a:xfrm>
          <a:solidFill>
            <a:schemeClr val="accent3"/>
          </a:solidFill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5CD7-DB2A-4774-A461-A5A8CF4EB80B}" type="datetime1">
              <a:rPr lang="de-DE" smtClean="0"/>
              <a:t>29.06.2021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Univ.-Prof. Dr. Olaf Muthorst - Freie Universität Berlin - Wintersemester 2020/2021 - Verbraucherprivatrecht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A28E-9912-496B-99A4-D266852A23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1031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180528" y="274638"/>
            <a:ext cx="9505056" cy="1143000"/>
          </a:xfrm>
          <a:solidFill>
            <a:schemeClr val="accent3"/>
          </a:solidFill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08B3-2A2C-4683-ACD0-3FFDB6887F0E}" type="datetime1">
              <a:rPr lang="de-DE" smtClean="0"/>
              <a:t>29.06.2021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Univ.-Prof. Dr. Olaf Muthorst - Freie Universität Berlin - Wintersemester 2020/2021 - Verbraucherprivatrecht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A28E-9912-496B-99A4-D266852A23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3373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-108520" y="274638"/>
            <a:ext cx="9361040" cy="1143000"/>
          </a:xfrm>
          <a:solidFill>
            <a:schemeClr val="accent3"/>
          </a:solidFill>
        </p:spPr>
        <p:txBody>
          <a:bodyPr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40573-D42E-4ACD-BE1E-12CE69BAF03A}" type="datetime1">
              <a:rPr lang="de-DE" smtClean="0"/>
              <a:t>29.06.2021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Univ.-Prof. Dr. Olaf Muthorst - Freie Universität Berlin - Wintersemester 2020/2021 - Verbraucherprivatrecht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A28E-9912-496B-99A4-D266852A23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8199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6E20-0AF8-406A-92E6-D4F9D293B441}" type="datetime1">
              <a:rPr lang="de-DE" smtClean="0"/>
              <a:t>29.06.2021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Univ.-Prof. Dr. Olaf Muthorst - Freie Universität Berlin - Wintersemester 2020/2021 - Verbraucherprivatrecht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A28E-9912-496B-99A4-D266852A23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574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F973-0E61-4566-AE8D-E1946F5E5AE5}" type="datetime1">
              <a:rPr lang="de-DE" smtClean="0"/>
              <a:t>29.06.2021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Univ.-Prof. Dr. Olaf Muthorst - Freie Universität Berlin - Wintersemester 2020/2021 - Verbraucherprivatrecht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A28E-9912-496B-99A4-D266852A23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8832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6BC5-B563-4C03-A14F-81DA465AD70C}" type="datetime1">
              <a:rPr lang="de-DE" smtClean="0"/>
              <a:t>29.06.2021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Univ.-Prof. Dr. Olaf Muthorst - Freie Universität Berlin - Wintersemester 2020/2021 - Verbraucherprivatrecht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A28E-9912-496B-99A4-D266852A23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671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-108520" y="274638"/>
            <a:ext cx="9361040" cy="1143000"/>
          </a:xfrm>
          <a:prstGeom prst="rect">
            <a:avLst/>
          </a:prstGeom>
          <a:solidFill>
            <a:schemeClr val="accent3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03481-7186-45AA-B4F7-DF7D4F1EEBAC}" type="datetime1">
              <a:rPr lang="de-DE" smtClean="0"/>
              <a:t>29.06.2021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67544" y="-27384"/>
            <a:ext cx="8280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Univ.-Prof. Dr. Olaf Muthorst - Freie Universität Berlin - Wintersemester 2020/2021 - Verbraucherprivatrecht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EA28E-9912-496B-99A4-D266852A231C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Picture 24" descr="Logo_RGB_300dpi">
            <a:extLst>
              <a:ext uri="{FF2B5EF4-FFF2-40B4-BE49-F238E27FC236}">
                <a16:creationId xmlns:a16="http://schemas.microsoft.com/office/drawing/2014/main" id="{40756B34-18F0-4D67-B397-A5E98481A9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12120" y="92497"/>
            <a:ext cx="2716640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67579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hf sldNum="0" hdr="0" dt="0"/>
  <p:txStyles>
    <p:titleStyle>
      <a:lvl1pPr marL="355600" indent="0" algn="l" defTabSz="914400" rtl="0" eaLnBrk="1" latinLnBrk="0" hangingPunct="1">
        <a:spcBef>
          <a:spcPct val="0"/>
        </a:spcBef>
        <a:buNone/>
        <a:defRPr sz="2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108520" y="274638"/>
            <a:ext cx="6048672" cy="1143000"/>
          </a:xfrm>
        </p:spPr>
        <p:txBody>
          <a:bodyPr/>
          <a:lstStyle/>
          <a:p>
            <a:r>
              <a:rPr lang="de-DE" dirty="0"/>
              <a:t>Deutsches und Europäisches Verbraucherprivatrecht</a:t>
            </a:r>
          </a:p>
        </p:txBody>
      </p:sp>
      <p:graphicFrame>
        <p:nvGraphicFramePr>
          <p:cNvPr id="5" name="Inhaltsplatzhalt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09295904"/>
              </p:ext>
            </p:extLst>
          </p:nvPr>
        </p:nvGraphicFramePr>
        <p:xfrm>
          <a:off x="324037" y="1579463"/>
          <a:ext cx="4247963" cy="4397801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3095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97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de-DE" sz="1400" dirty="0" err="1">
                          <a:solidFill>
                            <a:schemeClr val="bg1"/>
                          </a:solidFill>
                          <a:effectLst/>
                        </a:rPr>
                        <a:t>WiSe</a:t>
                      </a:r>
                      <a:r>
                        <a:rPr lang="de-DE" sz="1400" dirty="0">
                          <a:solidFill>
                            <a:schemeClr val="bg1"/>
                          </a:solidFill>
                          <a:effectLst/>
                        </a:rPr>
                        <a:t>: VORLESUNG  	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de-DE" sz="1400" dirty="0">
                          <a:solidFill>
                            <a:schemeClr val="bg1"/>
                          </a:solidFill>
                          <a:effectLst/>
                        </a:rPr>
                        <a:t>Themen</a:t>
                      </a:r>
                      <a:endParaRPr lang="de-DE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7" marR="653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baseline="0" dirty="0">
                          <a:solidFill>
                            <a:schemeClr val="bg1"/>
                          </a:solidFill>
                          <a:effectLst/>
                        </a:rPr>
                        <a:t>Dozent/in</a:t>
                      </a:r>
                    </a:p>
                  </a:txBody>
                  <a:tcPr marL="65317" marR="65317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987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  <a:effectLst/>
                        </a:rPr>
                        <a:t>01 Grundlagen</a:t>
                      </a:r>
                      <a:endParaRPr lang="de-DE" sz="1400" b="1" i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7" marR="653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400" b="0" i="1" dirty="0">
                          <a:solidFill>
                            <a:schemeClr val="tx1"/>
                          </a:solidFill>
                        </a:rPr>
                        <a:t>Muthorst</a:t>
                      </a:r>
                    </a:p>
                  </a:txBody>
                  <a:tcPr marL="65317" marR="65317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7594964"/>
                  </a:ext>
                </a:extLst>
              </a:tr>
              <a:tr h="270987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  <a:effectLst/>
                        </a:rPr>
                        <a:t>02 Geschichtliche Entwicklung</a:t>
                      </a:r>
                      <a:endParaRPr lang="de-DE" sz="1400" b="1" i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7" marR="653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400" b="0" i="1" dirty="0">
                          <a:solidFill>
                            <a:schemeClr val="tx1"/>
                          </a:solidFill>
                        </a:rPr>
                        <a:t>Möller</a:t>
                      </a:r>
                    </a:p>
                  </a:txBody>
                  <a:tcPr marL="65317" marR="65317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0787677"/>
                  </a:ext>
                </a:extLst>
              </a:tr>
              <a:tr h="270987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  <a:effectLst/>
                        </a:rPr>
                        <a:t>03 Verbraucher</a:t>
                      </a:r>
                      <a:r>
                        <a:rPr lang="de-DE" sz="1400" b="1" baseline="0" dirty="0">
                          <a:solidFill>
                            <a:schemeClr val="tx1"/>
                          </a:solidFill>
                          <a:effectLst/>
                        </a:rPr>
                        <a:t> und Unternehmer</a:t>
                      </a:r>
                      <a:endParaRPr lang="de-DE" sz="1400" b="1" i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7" marR="65317" marT="0" marB="0"/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400" b="0" i="1" dirty="0">
                          <a:solidFill>
                            <a:schemeClr val="tx1"/>
                          </a:solidFill>
                        </a:rPr>
                        <a:t>Muthorst</a:t>
                      </a:r>
                    </a:p>
                  </a:txBody>
                  <a:tcPr marL="65317" marR="65317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0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baseline="0" dirty="0">
                          <a:solidFill>
                            <a:schemeClr val="tx1"/>
                          </a:solidFill>
                          <a:effectLst/>
                        </a:rPr>
                        <a:t>04 Verbraucherverträge im Allgemeinen</a:t>
                      </a:r>
                      <a:endParaRPr lang="de-DE" sz="1400" b="1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5317" marR="65317" marT="0" marB="0"/>
                </a:tc>
                <a:tc vMerge="1">
                  <a:txBody>
                    <a:bodyPr/>
                    <a:lstStyle/>
                    <a:p>
                      <a:endParaRPr lang="de-DE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65317" marR="65317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987">
                <a:tc>
                  <a:txBody>
                    <a:bodyPr/>
                    <a:lstStyle/>
                    <a:p>
                      <a:pPr marL="180975" marR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baseline="0" dirty="0">
                          <a:solidFill>
                            <a:schemeClr val="tx1"/>
                          </a:solidFill>
                          <a:effectLst/>
                        </a:rPr>
                        <a:t>05 Außergeschäftsraum-/ Fernabsatzverträge</a:t>
                      </a:r>
                      <a:endParaRPr lang="de-DE" sz="1400" b="1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5317" marR="65317" marT="0" marB="0"/>
                </a:tc>
                <a:tc vMerge="1">
                  <a:txBody>
                    <a:bodyPr/>
                    <a:lstStyle/>
                    <a:p>
                      <a:endParaRPr lang="de-DE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65317" marR="65317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987">
                <a:tc>
                  <a:txBody>
                    <a:bodyPr/>
                    <a:lstStyle/>
                    <a:p>
                      <a:pPr marL="180975" marR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  <a:effectLst/>
                        </a:rPr>
                        <a:t>06 E-Commerce</a:t>
                      </a:r>
                      <a:endParaRPr lang="de-DE" sz="1400" b="1" i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7" marR="65317" marT="0" marB="0"/>
                </a:tc>
                <a:tc vMerge="1">
                  <a:txBody>
                    <a:bodyPr/>
                    <a:lstStyle/>
                    <a:p>
                      <a:endParaRPr lang="de-DE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65317" marR="65317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0987">
                <a:tc>
                  <a:txBody>
                    <a:bodyPr/>
                    <a:lstStyle/>
                    <a:p>
                      <a:pPr marL="180975" marR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  <a:effectLst/>
                        </a:rPr>
                        <a:t>07 Allgemeine Geschäftsbedingungen</a:t>
                      </a:r>
                      <a:endParaRPr lang="de-DE" sz="1400" b="1" i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7" marR="65317" marT="0" marB="0"/>
                </a:tc>
                <a:tc vMerge="1">
                  <a:txBody>
                    <a:bodyPr/>
                    <a:lstStyle/>
                    <a:p>
                      <a:endParaRPr lang="de-DE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65317" marR="65317" marT="0" marB="0"/>
                </a:tc>
                <a:extLst>
                  <a:ext uri="{0D108BD9-81ED-4DB2-BD59-A6C34878D82A}">
                    <a16:rowId xmlns:a16="http://schemas.microsoft.com/office/drawing/2014/main" val="3048054391"/>
                  </a:ext>
                </a:extLst>
              </a:tr>
              <a:tr h="270987">
                <a:tc>
                  <a:txBody>
                    <a:bodyPr/>
                    <a:lstStyle/>
                    <a:p>
                      <a:pPr marL="180975" marR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  <a:effectLst/>
                        </a:rPr>
                        <a:t>08 Verbrauchsgüterkauf</a:t>
                      </a:r>
                      <a:endParaRPr lang="de-DE" sz="1400" b="1" i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7" marR="65317" marT="0" marB="0"/>
                </a:tc>
                <a:tc vMerge="1">
                  <a:txBody>
                    <a:bodyPr/>
                    <a:lstStyle/>
                    <a:p>
                      <a:endParaRPr lang="de-DE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65317" marR="65317" marT="0" marB="0"/>
                </a:tc>
                <a:extLst>
                  <a:ext uri="{0D108BD9-81ED-4DB2-BD59-A6C34878D82A}">
                    <a16:rowId xmlns:a16="http://schemas.microsoft.com/office/drawing/2014/main" val="2684896170"/>
                  </a:ext>
                </a:extLst>
              </a:tr>
              <a:tr h="270987">
                <a:tc>
                  <a:txBody>
                    <a:bodyPr/>
                    <a:lstStyle/>
                    <a:p>
                      <a:pPr marL="180975" marR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  <a:effectLst/>
                        </a:rPr>
                        <a:t>09 Verbraucherkreditrecht</a:t>
                      </a:r>
                      <a:endParaRPr lang="de-DE" sz="1400" b="1" i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7" marR="653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400" b="0" i="1" dirty="0">
                          <a:solidFill>
                            <a:schemeClr val="tx1"/>
                          </a:solidFill>
                        </a:rPr>
                        <a:t>Möller</a:t>
                      </a:r>
                    </a:p>
                  </a:txBody>
                  <a:tcPr marL="65317" marR="65317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0253513"/>
                  </a:ext>
                </a:extLst>
              </a:tr>
              <a:tr h="270987">
                <a:tc>
                  <a:txBody>
                    <a:bodyPr/>
                    <a:lstStyle/>
                    <a:p>
                      <a:pPr marL="180975" marR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  <a:effectLst/>
                        </a:rPr>
                        <a:t>10 Verbundene/zusammenhängende Verträge</a:t>
                      </a:r>
                      <a:endParaRPr lang="de-DE" sz="1400" b="1" i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7" marR="65317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400" b="0" i="1" dirty="0">
                          <a:solidFill>
                            <a:schemeClr val="tx1"/>
                          </a:solidFill>
                        </a:rPr>
                        <a:t>Muthorst</a:t>
                      </a:r>
                    </a:p>
                  </a:txBody>
                  <a:tcPr marL="65317" marR="65317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335635"/>
                  </a:ext>
                </a:extLst>
              </a:tr>
              <a:tr h="270987">
                <a:tc>
                  <a:txBody>
                    <a:bodyPr/>
                    <a:lstStyle/>
                    <a:p>
                      <a:pPr marL="180975" marR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  <a:effectLst/>
                        </a:rPr>
                        <a:t>11 Verbraucherbauvertrag</a:t>
                      </a:r>
                      <a:endParaRPr lang="de-DE" sz="1400" b="1" i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7" marR="65317" marT="0" marB="0"/>
                </a:tc>
                <a:tc vMerge="1">
                  <a:txBody>
                    <a:bodyPr/>
                    <a:lstStyle/>
                    <a:p>
                      <a:endParaRPr lang="de-DE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65317" marR="65317" marT="0" marB="0"/>
                </a:tc>
                <a:extLst>
                  <a:ext uri="{0D108BD9-81ED-4DB2-BD59-A6C34878D82A}">
                    <a16:rowId xmlns:a16="http://schemas.microsoft.com/office/drawing/2014/main" val="3187732606"/>
                  </a:ext>
                </a:extLst>
              </a:tr>
              <a:tr h="270987">
                <a:tc>
                  <a:txBody>
                    <a:bodyPr/>
                    <a:lstStyle/>
                    <a:p>
                      <a:pPr marL="180975" marR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  <a:effectLst/>
                        </a:rPr>
                        <a:t>12 Pauschalreise, Teilzeit-Wohnrechte, unbestellte Waren, Gewinnzusagen, Vermittlungsverträge</a:t>
                      </a:r>
                      <a:endParaRPr lang="de-DE" sz="1400" b="1" i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7" marR="65317" marT="0" marB="0"/>
                </a:tc>
                <a:tc vMerge="1">
                  <a:txBody>
                    <a:bodyPr/>
                    <a:lstStyle/>
                    <a:p>
                      <a:endParaRPr lang="de-DE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65317" marR="65317" marT="0" marB="0"/>
                </a:tc>
                <a:extLst>
                  <a:ext uri="{0D108BD9-81ED-4DB2-BD59-A6C34878D82A}">
                    <a16:rowId xmlns:a16="http://schemas.microsoft.com/office/drawing/2014/main" val="3035676856"/>
                  </a:ext>
                </a:extLst>
              </a:tr>
            </a:tbl>
          </a:graphicData>
        </a:graphic>
      </p:graphicFrame>
      <p:sp>
        <p:nvSpPr>
          <p:cNvPr id="12" name="Fußzeilenplatzhalt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Univ.-Prof. Dr. Olaf Muthorst - Freie Universität Berlin - Wintersemester 2021/2022 - Verbraucherprivatrecht</a:t>
            </a:r>
          </a:p>
        </p:txBody>
      </p:sp>
      <p:graphicFrame>
        <p:nvGraphicFramePr>
          <p:cNvPr id="7" name="Inhaltsplatzhalter 3">
            <a:extLst>
              <a:ext uri="{FF2B5EF4-FFF2-40B4-BE49-F238E27FC236}">
                <a16:creationId xmlns:a16="http://schemas.microsoft.com/office/drawing/2014/main" id="{421BFD28-01A6-427A-BB10-9071886D81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3197415"/>
              </p:ext>
            </p:extLst>
          </p:nvPr>
        </p:nvGraphicFramePr>
        <p:xfrm>
          <a:off x="4788024" y="1586156"/>
          <a:ext cx="4247964" cy="2946561"/>
        </p:xfrm>
        <a:graphic>
          <a:graphicData uri="http://schemas.openxmlformats.org/drawingml/2006/table">
            <a:tbl>
              <a:tblPr firstCol="1" bandRow="1">
                <a:tableStyleId>{3C2FFA5D-87B4-456A-9821-1D502468CF0F}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9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0987">
                <a:tc>
                  <a:txBody>
                    <a:bodyPr/>
                    <a:lstStyle/>
                    <a:p>
                      <a:pPr marL="180975" marR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13 Verbraucherprozess</a:t>
                      </a:r>
                      <a:endParaRPr lang="de-DE" sz="1400" b="1" i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7" marR="65317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de-DE" sz="14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Kramme</a:t>
                      </a:r>
                      <a:endParaRPr lang="de-DE" sz="14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7" marR="65317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863231"/>
                  </a:ext>
                </a:extLst>
              </a:tr>
              <a:tr h="270987">
                <a:tc>
                  <a:txBody>
                    <a:bodyPr/>
                    <a:lstStyle/>
                    <a:p>
                      <a:pPr marL="180975" marR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14 Verbraucherinsolvenz  </a:t>
                      </a:r>
                      <a:endParaRPr lang="de-DE" sz="1400" b="1" i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17" marR="65317" marT="0" marB="0"/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de-DE" sz="14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Muthorst</a:t>
                      </a:r>
                    </a:p>
                  </a:txBody>
                  <a:tcPr marL="65317" marR="65317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8196412"/>
                  </a:ext>
                </a:extLst>
              </a:tr>
              <a:tr h="270987">
                <a:tc>
                  <a:txBody>
                    <a:bodyPr/>
                    <a:lstStyle/>
                    <a:p>
                      <a:pPr marL="180975" marR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 Verbraucherschutz durch IPR</a:t>
                      </a:r>
                    </a:p>
                  </a:txBody>
                  <a:tcPr marL="65317" marR="65317" marT="0" marB="0"/>
                </a:tc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4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7" marR="65317" marT="0" marB="0"/>
                </a:tc>
                <a:extLst>
                  <a:ext uri="{0D108BD9-81ED-4DB2-BD59-A6C34878D82A}">
                    <a16:rowId xmlns:a16="http://schemas.microsoft.com/office/drawing/2014/main" val="4221339054"/>
                  </a:ext>
                </a:extLst>
              </a:tr>
              <a:tr h="270987">
                <a:tc>
                  <a:txBody>
                    <a:bodyPr/>
                    <a:lstStyle/>
                    <a:p>
                      <a:pPr marL="180975" marR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 Verbraucherschutz durch Wettbewerbsrecht</a:t>
                      </a:r>
                    </a:p>
                  </a:txBody>
                  <a:tcPr marL="65317" marR="65317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de-DE" sz="14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 la </a:t>
                      </a:r>
                      <a:r>
                        <a:rPr lang="de-DE" sz="14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Durantaye</a:t>
                      </a:r>
                      <a:endParaRPr lang="de-DE" sz="14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7" marR="65317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9992152"/>
                  </a:ext>
                </a:extLst>
              </a:tr>
              <a:tr h="270987"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17 Rechtsökonomik des Verbraucherschutzes</a:t>
                      </a:r>
                    </a:p>
                  </a:txBody>
                  <a:tcPr marL="65317" marR="65317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de-DE" sz="14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Engert</a:t>
                      </a:r>
                    </a:p>
                  </a:txBody>
                  <a:tcPr marL="65317" marR="65317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432393"/>
                  </a:ext>
                </a:extLst>
              </a:tr>
              <a:tr h="270987"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18 Praxis: Verbraucherschutz aus Unternehmersicht</a:t>
                      </a:r>
                    </a:p>
                  </a:txBody>
                  <a:tcPr marL="65317" marR="65317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de-DE" sz="14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Rilling</a:t>
                      </a:r>
                    </a:p>
                  </a:txBody>
                  <a:tcPr marL="65317" marR="65317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3048056"/>
                  </a:ext>
                </a:extLst>
              </a:tr>
              <a:tr h="270987"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19 Praxis: Legal Tech im Verbraucherrecht</a:t>
                      </a:r>
                    </a:p>
                  </a:txBody>
                  <a:tcPr marL="65317" marR="65317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de-DE" sz="14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Halmer</a:t>
                      </a:r>
                    </a:p>
                  </a:txBody>
                  <a:tcPr marL="65317" marR="65317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8101546"/>
                  </a:ext>
                </a:extLst>
              </a:tr>
              <a:tr h="270987"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 Praxis: Forschungsmethodik im Verbraucherschutzrecht</a:t>
                      </a:r>
                    </a:p>
                  </a:txBody>
                  <a:tcPr marL="65317" marR="65317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de-DE" sz="14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Muthorst</a:t>
                      </a:r>
                    </a:p>
                  </a:txBody>
                  <a:tcPr marL="65317" marR="65317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7289419"/>
                  </a:ext>
                </a:extLst>
              </a:tr>
            </a:tbl>
          </a:graphicData>
        </a:graphic>
      </p:graphicFrame>
      <p:graphicFrame>
        <p:nvGraphicFramePr>
          <p:cNvPr id="10" name="Inhaltsplatzhalter 3">
            <a:extLst>
              <a:ext uri="{FF2B5EF4-FFF2-40B4-BE49-F238E27FC236}">
                <a16:creationId xmlns:a16="http://schemas.microsoft.com/office/drawing/2014/main" id="{0DB3FF37-0194-44A0-89B1-B9000DAD4F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6106447"/>
              </p:ext>
            </p:extLst>
          </p:nvPr>
        </p:nvGraphicFramePr>
        <p:xfrm>
          <a:off x="4791067" y="4958976"/>
          <a:ext cx="4247964" cy="1018288"/>
        </p:xfrm>
        <a:graphic>
          <a:graphicData uri="http://schemas.openxmlformats.org/drawingml/2006/table">
            <a:tbl>
              <a:tblPr firstCol="1" bandRow="1">
                <a:tableStyleId>{3C2FFA5D-87B4-456A-9821-1D502468CF0F}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9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0987"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WiSe</a:t>
                      </a:r>
                      <a:r>
                        <a:rPr lang="de-DE" sz="1400" b="1" i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: METHODENKURS</a:t>
                      </a:r>
                    </a:p>
                    <a:p>
                      <a:pPr marL="180975" marR="0" lvl="0" indent="-18097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			(SAA)</a:t>
                      </a:r>
                    </a:p>
                  </a:txBody>
                  <a:tcPr marL="65317" marR="65317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4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Hopke</a:t>
                      </a:r>
                      <a:r>
                        <a:rPr lang="de-DE" sz="14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/Bednorz</a:t>
                      </a:r>
                    </a:p>
                    <a:p>
                      <a:pPr marL="0" algn="l" defTabSz="914400" rtl="0" eaLnBrk="1" latinLnBrk="0" hangingPunct="1"/>
                      <a:r>
                        <a:rPr lang="de-DE" sz="14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(AB Muthorst)</a:t>
                      </a:r>
                    </a:p>
                  </a:txBody>
                  <a:tcPr marL="65317" marR="65317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3048056"/>
                  </a:ext>
                </a:extLst>
              </a:tr>
              <a:tr h="270987"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SoSe</a:t>
                      </a:r>
                      <a:r>
                        <a:rPr lang="de-DE" sz="1400" b="1" i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: KOLLOQUIUM 	</a:t>
                      </a:r>
                    </a:p>
                  </a:txBody>
                  <a:tcPr marL="65317" marR="65317" marT="0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4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Muthorst (</a:t>
                      </a:r>
                      <a:r>
                        <a:rPr lang="de-DE" sz="140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vorauss</a:t>
                      </a:r>
                      <a:r>
                        <a:rPr lang="de-DE" sz="14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.)</a:t>
                      </a:r>
                    </a:p>
                  </a:txBody>
                  <a:tcPr marL="65317" marR="65317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8101546"/>
                  </a:ext>
                </a:extLst>
              </a:tr>
              <a:tr h="270987"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SoSe</a:t>
                      </a:r>
                      <a:r>
                        <a:rPr lang="de-DE" sz="1400" b="1" i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: ÜBUNG 	(Klausur)</a:t>
                      </a:r>
                    </a:p>
                  </a:txBody>
                  <a:tcPr marL="65317" marR="65317" marT="0" marB="0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4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7" marR="65317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7289419"/>
                  </a:ext>
                </a:extLst>
              </a:tr>
            </a:tbl>
          </a:graphicData>
        </a:graphic>
      </p:graphicFrame>
      <p:graphicFrame>
        <p:nvGraphicFramePr>
          <p:cNvPr id="13" name="Inhaltsplatzhalter 3">
            <a:extLst>
              <a:ext uri="{FF2B5EF4-FFF2-40B4-BE49-F238E27FC236}">
                <a16:creationId xmlns:a16="http://schemas.microsoft.com/office/drawing/2014/main" id="{B995905F-E89B-4F37-B074-866EA6C121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583606"/>
              </p:ext>
            </p:extLst>
          </p:nvPr>
        </p:nvGraphicFramePr>
        <p:xfrm>
          <a:off x="4791067" y="6188268"/>
          <a:ext cx="4247964" cy="267732"/>
        </p:xfrm>
        <a:graphic>
          <a:graphicData uri="http://schemas.openxmlformats.org/drawingml/2006/table">
            <a:tbl>
              <a:tblPr firstCol="1" bandRow="1">
                <a:tableStyleId>{3C2FFA5D-87B4-456A-9821-1D502468CF0F}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9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7732"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SoSe</a:t>
                      </a:r>
                      <a:r>
                        <a:rPr lang="de-DE" sz="1400" b="1" i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: SEMINAR</a:t>
                      </a:r>
                    </a:p>
                  </a:txBody>
                  <a:tcPr marL="65317" marR="65317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4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Muthorst</a:t>
                      </a:r>
                    </a:p>
                  </a:txBody>
                  <a:tcPr marL="65317" marR="65317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8101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5376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108520" y="274638"/>
            <a:ext cx="6048672" cy="1143000"/>
          </a:xfrm>
        </p:spPr>
        <p:txBody>
          <a:bodyPr/>
          <a:lstStyle/>
          <a:p>
            <a:r>
              <a:rPr lang="de-DE" dirty="0"/>
              <a:t>Deutsches und Europäisches Verbraucherprivatrecht</a:t>
            </a: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Univ.-Prof. Dr. Olaf Muthorst - Freie Universität Berlin - Wintersemester 2021/2022 - Verbraucherprivatrecht</a:t>
            </a:r>
            <a:endParaRPr lang="de-DE" dirty="0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0178BB26-292F-4090-85AD-5B2631C22F6F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6563072" cy="463711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de-D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Worum geht es: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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Schranken der Privatautonomie zum Verbraucherschutz</a:t>
            </a: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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Einwirkung europäischer Richtlinien auf das nationale Recht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de-D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Für wen der Unterschwerpunkt geeignet ist: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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 sich für Zivilrecht interessiert</a:t>
            </a: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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 das Pflichtstoffwissen in praxis- und alltagsrelevanten Spezialgebieten vernetzen und vertiefen will</a:t>
            </a: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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 die Schutzmechanismen zugunsten unterlegener Vertragsparteien verstehen will</a:t>
            </a: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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 die Grenzen der Privatautonomie genauer kennenlernen will</a:t>
            </a: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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 europarechtliche Bezüge des Zivilrechts erkunden will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243365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241</Words>
  <Application>Microsoft Office PowerPoint</Application>
  <PresentationFormat>Bildschirmpräsentation (4:3)</PresentationFormat>
  <Paragraphs>58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Larissa</vt:lpstr>
      <vt:lpstr>Deutsches und Europäisches Verbraucherprivatrecht</vt:lpstr>
      <vt:lpstr>Deutsches und Europäisches Verbraucherprivatrecht</vt:lpstr>
    </vt:vector>
  </TitlesOfParts>
  <Company>Fakultät f. Rechstwissenschaft - Universität Hamburg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Muthorst</dc:creator>
  <cp:lastModifiedBy>Olaf Muthorst</cp:lastModifiedBy>
  <cp:revision>4185</cp:revision>
  <cp:lastPrinted>2021-02-17T12:40:09Z</cp:lastPrinted>
  <dcterms:created xsi:type="dcterms:W3CDTF">2011-10-06T16:04:01Z</dcterms:created>
  <dcterms:modified xsi:type="dcterms:W3CDTF">2021-06-29T13:23:20Z</dcterms:modified>
</cp:coreProperties>
</file>