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Lst>
  <p:notesMasterIdLst>
    <p:notesMasterId r:id="rId22"/>
  </p:notesMasterIdLst>
  <p:handoutMasterIdLst>
    <p:handoutMasterId r:id="rId23"/>
  </p:handoutMasterIdLst>
  <p:sldIdLst>
    <p:sldId id="256" r:id="rId2"/>
    <p:sldId id="258" r:id="rId3"/>
    <p:sldId id="259" r:id="rId4"/>
    <p:sldId id="260" r:id="rId5"/>
    <p:sldId id="265" r:id="rId6"/>
    <p:sldId id="269" r:id="rId7"/>
    <p:sldId id="266" r:id="rId8"/>
    <p:sldId id="273" r:id="rId9"/>
    <p:sldId id="277" r:id="rId10"/>
    <p:sldId id="276" r:id="rId11"/>
    <p:sldId id="267" r:id="rId12"/>
    <p:sldId id="262" r:id="rId13"/>
    <p:sldId id="263" r:id="rId14"/>
    <p:sldId id="264" r:id="rId15"/>
    <p:sldId id="279" r:id="rId16"/>
    <p:sldId id="280" r:id="rId17"/>
    <p:sldId id="281" r:id="rId18"/>
    <p:sldId id="282" r:id="rId19"/>
    <p:sldId id="283" r:id="rId20"/>
    <p:sldId id="284" r:id="rId21"/>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tandardabschnitt" id="{BCF53742-66F2-4668-BFB1-399682FEDD84}">
          <p14:sldIdLst>
            <p14:sldId id="256"/>
            <p14:sldId id="258"/>
            <p14:sldId id="259"/>
            <p14:sldId id="260"/>
            <p14:sldId id="265"/>
            <p14:sldId id="269"/>
            <p14:sldId id="266"/>
            <p14:sldId id="273"/>
            <p14:sldId id="277"/>
            <p14:sldId id="276"/>
            <p14:sldId id="267"/>
            <p14:sldId id="262"/>
            <p14:sldId id="263"/>
            <p14:sldId id="264"/>
            <p14:sldId id="279"/>
            <p14:sldId id="280"/>
            <p14:sldId id="281"/>
            <p14:sldId id="282"/>
            <p14:sldId id="283"/>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5" userDrawn="1">
          <p15:clr>
            <a:srgbClr val="A4A3A4"/>
          </p15:clr>
        </p15:guide>
        <p15:guide id="2" pos="2120" userDrawn="1">
          <p15:clr>
            <a:srgbClr val="A4A3A4"/>
          </p15:clr>
        </p15:guide>
        <p15:guide id="3" orient="horz" pos="3110" userDrawn="1">
          <p15:clr>
            <a:srgbClr val="A4A3A4"/>
          </p15:clr>
        </p15:guide>
        <p15:guide id="4" pos="2131" userDrawn="1">
          <p15:clr>
            <a:srgbClr val="A4A3A4"/>
          </p15:clr>
        </p15:guide>
        <p15:guide id="5" orient="horz" pos="3128" userDrawn="1">
          <p15:clr>
            <a:srgbClr val="A4A3A4"/>
          </p15:clr>
        </p15:guide>
        <p15:guide id="6"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CC99"/>
    <a:srgbClr val="B2B2B2"/>
    <a:srgbClr val="F4C33A"/>
    <a:srgbClr val="FF0000"/>
    <a:srgbClr val="99FF66"/>
    <a:srgbClr val="99FFCC"/>
    <a:srgbClr val="CCFF9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7217" autoAdjust="0"/>
  </p:normalViewPr>
  <p:slideViewPr>
    <p:cSldViewPr snapToGrid="0">
      <p:cViewPr varScale="1">
        <p:scale>
          <a:sx n="100" d="100"/>
          <a:sy n="100" d="100"/>
        </p:scale>
        <p:origin x="1842" y="7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78" d="100"/>
          <a:sy n="78" d="100"/>
        </p:scale>
        <p:origin x="3978" y="96"/>
      </p:cViewPr>
      <p:guideLst>
        <p:guide orient="horz" pos="3095"/>
        <p:guide pos="2120"/>
        <p:guide orient="horz" pos="3110"/>
        <p:guide pos="2131"/>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3" y="3"/>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3" tIns="43697" rIns="87393" bIns="43697" numCol="1" anchor="t" anchorCtr="0" compatLnSpc="1">
            <a:prstTxWarp prst="textNoShape">
              <a:avLst/>
            </a:prstTxWarp>
          </a:bodyPr>
          <a:lstStyle>
            <a:lvl1pPr defTabSz="875230">
              <a:defRPr sz="1100">
                <a:latin typeface="Arial" charset="0"/>
                <a:cs typeface="Arial" charset="0"/>
              </a:defRPr>
            </a:lvl1pPr>
          </a:lstStyle>
          <a:p>
            <a:pPr>
              <a:defRPr/>
            </a:pPr>
            <a:endParaRPr lang="de-DE"/>
          </a:p>
        </p:txBody>
      </p:sp>
      <p:sp>
        <p:nvSpPr>
          <p:cNvPr id="176131" name="Rectangle 3"/>
          <p:cNvSpPr>
            <a:spLocks noGrp="1" noChangeArrowheads="1"/>
          </p:cNvSpPr>
          <p:nvPr>
            <p:ph type="dt" sz="quarter" idx="1"/>
          </p:nvPr>
        </p:nvSpPr>
        <p:spPr bwMode="auto">
          <a:xfrm>
            <a:off x="3849913" y="3"/>
            <a:ext cx="2946144"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3" tIns="43697" rIns="87393" bIns="43697" numCol="1" anchor="t" anchorCtr="0" compatLnSpc="1">
            <a:prstTxWarp prst="textNoShape">
              <a:avLst/>
            </a:prstTxWarp>
          </a:bodyPr>
          <a:lstStyle>
            <a:lvl1pPr algn="r" defTabSz="875230">
              <a:defRPr sz="1100">
                <a:latin typeface="Arial" charset="0"/>
                <a:cs typeface="Arial" charset="0"/>
              </a:defRPr>
            </a:lvl1pPr>
          </a:lstStyle>
          <a:p>
            <a:pPr>
              <a:defRPr/>
            </a:pPr>
            <a:endParaRPr lang="de-DE"/>
          </a:p>
        </p:txBody>
      </p:sp>
      <p:sp>
        <p:nvSpPr>
          <p:cNvPr id="176132" name="Rectangle 4"/>
          <p:cNvSpPr>
            <a:spLocks noGrp="1" noChangeArrowheads="1"/>
          </p:cNvSpPr>
          <p:nvPr>
            <p:ph type="ftr" sz="quarter" idx="2"/>
          </p:nvPr>
        </p:nvSpPr>
        <p:spPr bwMode="auto">
          <a:xfrm>
            <a:off x="3" y="9428227"/>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3" tIns="43697" rIns="87393" bIns="43697" numCol="1" anchor="b" anchorCtr="0" compatLnSpc="1">
            <a:prstTxWarp prst="textNoShape">
              <a:avLst/>
            </a:prstTxWarp>
          </a:bodyPr>
          <a:lstStyle>
            <a:lvl1pPr defTabSz="875230">
              <a:defRPr sz="1100">
                <a:latin typeface="Arial" charset="0"/>
                <a:cs typeface="Arial" charset="0"/>
              </a:defRPr>
            </a:lvl1pPr>
          </a:lstStyle>
          <a:p>
            <a:pPr>
              <a:defRPr/>
            </a:pPr>
            <a:endParaRPr lang="de-DE"/>
          </a:p>
        </p:txBody>
      </p:sp>
      <p:sp>
        <p:nvSpPr>
          <p:cNvPr id="176133" name="Rectangle 5"/>
          <p:cNvSpPr>
            <a:spLocks noGrp="1" noChangeArrowheads="1"/>
          </p:cNvSpPr>
          <p:nvPr>
            <p:ph type="sldNum" sz="quarter" idx="3"/>
          </p:nvPr>
        </p:nvSpPr>
        <p:spPr bwMode="auto">
          <a:xfrm>
            <a:off x="3849913" y="9428227"/>
            <a:ext cx="2946144"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3" tIns="43697" rIns="87393" bIns="43697" numCol="1" anchor="b" anchorCtr="0" compatLnSpc="1">
            <a:prstTxWarp prst="textNoShape">
              <a:avLst/>
            </a:prstTxWarp>
          </a:bodyPr>
          <a:lstStyle>
            <a:lvl1pPr algn="r" defTabSz="875230">
              <a:defRPr sz="1100"/>
            </a:lvl1pPr>
          </a:lstStyle>
          <a:p>
            <a:fld id="{D7413CD3-9733-4E77-BFA9-F561C80AC05A}" type="slidenum">
              <a:rPr lang="de-DE"/>
              <a:pPr/>
              <a:t>‹Nr.›</a:t>
            </a:fld>
            <a:endParaRPr lang="de-DE"/>
          </a:p>
        </p:txBody>
      </p:sp>
    </p:spTree>
    <p:extLst>
      <p:ext uri="{BB962C8B-B14F-4D97-AF65-F5344CB8AC3E}">
        <p14:creationId xmlns:p14="http://schemas.microsoft.com/office/powerpoint/2010/main" val="619378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4" name="Rectangle 4"/>
          <p:cNvSpPr>
            <a:spLocks noGrp="1" noRot="1" noChangeAspect="1" noChangeArrowheads="1" noTextEdit="1"/>
          </p:cNvSpPr>
          <p:nvPr>
            <p:ph type="sldImg" idx="2"/>
          </p:nvPr>
        </p:nvSpPr>
        <p:spPr bwMode="auto">
          <a:xfrm>
            <a:off x="2173288" y="169863"/>
            <a:ext cx="2451100" cy="1838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323700" y="2098757"/>
            <a:ext cx="6163225" cy="750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9" tIns="46701" rIns="93399" bIns="4670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2704540943"/>
      </p:ext>
    </p:extLst>
  </p:cSld>
  <p:clrMap bg1="lt1" tx1="dk1" bg2="lt2" tx2="dk2" accent1="accent1" accent2="accent2" accent3="accent3" accent4="accent4" accent5="accent5" accent6="accent6" hlink="hlink" folHlink="folHlink"/>
  <p:notesStyle>
    <a:lvl1pPr marL="171450" indent="-171450" algn="l" rtl="0" eaLnBrk="0" fontAlgn="base" hangingPunct="0">
      <a:lnSpc>
        <a:spcPct val="130000"/>
      </a:lnSpc>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354013"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523875"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706438"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890588"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xfrm>
            <a:off x="1782763" y="39688"/>
            <a:ext cx="3170237" cy="2379662"/>
          </a:xfrm>
          <a:ln/>
        </p:spPr>
      </p:sp>
      <p:sp>
        <p:nvSpPr>
          <p:cNvPr id="21508" name="Rectangle 3"/>
          <p:cNvSpPr>
            <a:spLocks noGrp="1" noChangeArrowheads="1"/>
          </p:cNvSpPr>
          <p:nvPr>
            <p:ph type="body" idx="1"/>
          </p:nvPr>
        </p:nvSpPr>
        <p:spPr>
          <a:xfrm>
            <a:off x="517592" y="2469642"/>
            <a:ext cx="5699551" cy="6956980"/>
          </a:xfrm>
          <a:noFill/>
        </p:spPr>
        <p:txBody>
          <a:bodyPr/>
          <a:lstStyle/>
          <a:p>
            <a:pPr eaLnBrk="1" hangingPunct="1"/>
            <a:endParaRPr lang="de-DE"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575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58E22-3742-4A91-9B07-687CB723948F}"/>
              </a:ext>
            </a:extLst>
          </p:cNvPr>
          <p:cNvSpPr>
            <a:spLocks noGrp="1"/>
          </p:cNvSpPr>
          <p:nvPr>
            <p:ph type="ctrTitle"/>
          </p:nvPr>
        </p:nvSpPr>
        <p:spPr>
          <a:xfrm>
            <a:off x="900113" y="3709358"/>
            <a:ext cx="7776343" cy="1535499"/>
          </a:xfrm>
        </p:spPr>
        <p:txBody>
          <a:bodyPr anchor="t">
            <a:normAutofit/>
          </a:bodyPr>
          <a:lstStyle>
            <a:lvl1pPr algn="l">
              <a:defRPr sz="3200" b="1"/>
            </a:lvl1pPr>
          </a:lstStyle>
          <a:p>
            <a:r>
              <a:rPr lang="de-DE"/>
              <a:t>Mastertitelformat bearbeiten</a:t>
            </a:r>
          </a:p>
        </p:txBody>
      </p:sp>
      <p:pic>
        <p:nvPicPr>
          <p:cNvPr id="6" name="Grafik 5">
            <a:extLst>
              <a:ext uri="{FF2B5EF4-FFF2-40B4-BE49-F238E27FC236}">
                <a16:creationId xmlns:a16="http://schemas.microsoft.com/office/drawing/2014/main" id="{6853CE94-6A85-4126-B02D-C4ECF63F9B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5857" y="375295"/>
            <a:ext cx="3589831" cy="949303"/>
          </a:xfrm>
          <a:prstGeom prst="rect">
            <a:avLst/>
          </a:prstGeom>
        </p:spPr>
      </p:pic>
      <p:sp>
        <p:nvSpPr>
          <p:cNvPr id="7" name="Textplatzhalter 6">
            <a:extLst>
              <a:ext uri="{FF2B5EF4-FFF2-40B4-BE49-F238E27FC236}">
                <a16:creationId xmlns:a16="http://schemas.microsoft.com/office/drawing/2014/main" id="{6C23982D-6EB8-4B56-9C1A-AB4E3D84A6FE}"/>
              </a:ext>
            </a:extLst>
          </p:cNvPr>
          <p:cNvSpPr>
            <a:spLocks noGrp="1"/>
          </p:cNvSpPr>
          <p:nvPr>
            <p:ph type="body" sz="quarter" idx="11"/>
          </p:nvPr>
        </p:nvSpPr>
        <p:spPr>
          <a:xfrm>
            <a:off x="900113" y="2576513"/>
            <a:ext cx="7775575" cy="638175"/>
          </a:xfrm>
        </p:spPr>
        <p:txBody>
          <a:bodyPr/>
          <a:lstStyle>
            <a:lvl1pPr marL="0" indent="0">
              <a:buNone/>
              <a:defRPr/>
            </a:lvl1pPr>
          </a:lstStyle>
          <a:p>
            <a:pPr lvl="0"/>
            <a:r>
              <a:rPr lang="de-DE"/>
              <a:t>Mastertextformat bearbeiten</a:t>
            </a:r>
          </a:p>
        </p:txBody>
      </p:sp>
      <p:sp>
        <p:nvSpPr>
          <p:cNvPr id="9" name="Textplatzhalter 8">
            <a:extLst>
              <a:ext uri="{FF2B5EF4-FFF2-40B4-BE49-F238E27FC236}">
                <a16:creationId xmlns:a16="http://schemas.microsoft.com/office/drawing/2014/main" id="{69A63052-2C03-4B3C-8395-EB62EE60ECB0}"/>
              </a:ext>
            </a:extLst>
          </p:cNvPr>
          <p:cNvSpPr>
            <a:spLocks noGrp="1"/>
          </p:cNvSpPr>
          <p:nvPr>
            <p:ph type="body" sz="quarter" idx="12"/>
          </p:nvPr>
        </p:nvSpPr>
        <p:spPr>
          <a:xfrm>
            <a:off x="900113" y="5468364"/>
            <a:ext cx="7775575" cy="931862"/>
          </a:xfrm>
        </p:spPr>
        <p:txBody>
          <a:bodyPr/>
          <a:lstStyle>
            <a:lvl1pPr marL="0" indent="0">
              <a:buNone/>
              <a:defRPr/>
            </a:lvl1pPr>
          </a:lstStyle>
          <a:p>
            <a:pPr lvl="0"/>
            <a:r>
              <a:rPr lang="de-DE"/>
              <a:t>Mastertextformat bearbeiten</a:t>
            </a:r>
          </a:p>
        </p:txBody>
      </p:sp>
    </p:spTree>
    <p:extLst>
      <p:ext uri="{BB962C8B-B14F-4D97-AF65-F5344CB8AC3E}">
        <p14:creationId xmlns:p14="http://schemas.microsoft.com/office/powerpoint/2010/main" val="37443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E2B21-E4DA-421F-9C4C-FBEE10A9A84F}"/>
              </a:ext>
            </a:extLst>
          </p:cNvPr>
          <p:cNvSpPr>
            <a:spLocks noGrp="1"/>
          </p:cNvSpPr>
          <p:nvPr>
            <p:ph type="title"/>
          </p:nvPr>
        </p:nvSpPr>
        <p:spPr>
          <a:xfrm>
            <a:off x="807113" y="1840645"/>
            <a:ext cx="7941600" cy="1287114"/>
          </a:xfrm>
        </p:spPr>
        <p:txBody>
          <a:bodyPr anchor="t">
            <a:normAutofit/>
          </a:bodyPr>
          <a:lstStyle>
            <a:lvl1pPr>
              <a:defRPr sz="2800" b="1"/>
            </a:lvl1pPr>
          </a:lstStyle>
          <a:p>
            <a:r>
              <a:rPr lang="de-DE"/>
              <a:t>Mastertitelformat bearbeiten</a:t>
            </a:r>
          </a:p>
        </p:txBody>
      </p:sp>
      <p:sp>
        <p:nvSpPr>
          <p:cNvPr id="3" name="Foliennummernplatzhalter 2">
            <a:extLst>
              <a:ext uri="{FF2B5EF4-FFF2-40B4-BE49-F238E27FC236}">
                <a16:creationId xmlns:a16="http://schemas.microsoft.com/office/drawing/2014/main" id="{85E166A3-D00F-4FB4-97C1-F7E0B65A5C2F}"/>
              </a:ext>
            </a:extLst>
          </p:cNvPr>
          <p:cNvSpPr>
            <a:spLocks noGrp="1"/>
          </p:cNvSpPr>
          <p:nvPr>
            <p:ph type="sldNum" sz="quarter" idx="10"/>
          </p:nvPr>
        </p:nvSpPr>
        <p:spPr/>
        <p:txBody>
          <a:bodyPr/>
          <a:lstStyle/>
          <a:p>
            <a:fld id="{652B3869-06B2-4E1B-BB7A-3A4D843353BC}" type="slidenum">
              <a:rPr lang="de-DE" smtClean="0"/>
              <a:t>‹Nr.›</a:t>
            </a:fld>
            <a:endParaRPr lang="de-DE"/>
          </a:p>
        </p:txBody>
      </p:sp>
      <p:sp>
        <p:nvSpPr>
          <p:cNvPr id="4" name="Line 3">
            <a:extLst>
              <a:ext uri="{FF2B5EF4-FFF2-40B4-BE49-F238E27FC236}">
                <a16:creationId xmlns:a16="http://schemas.microsoft.com/office/drawing/2014/main" id="{061AB6E4-2C5C-496B-B7E4-DD127459E162}"/>
              </a:ext>
            </a:extLst>
          </p:cNvPr>
          <p:cNvSpPr>
            <a:spLocks noChangeShapeType="1"/>
          </p:cNvSpPr>
          <p:nvPr userDrawn="1"/>
        </p:nvSpPr>
        <p:spPr bwMode="auto">
          <a:xfrm>
            <a:off x="539750" y="908050"/>
            <a:ext cx="8208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Textplatzhalter 6">
            <a:extLst>
              <a:ext uri="{FF2B5EF4-FFF2-40B4-BE49-F238E27FC236}">
                <a16:creationId xmlns:a16="http://schemas.microsoft.com/office/drawing/2014/main" id="{2299F203-C70B-4EF9-8A01-0F7E42A053C2}"/>
              </a:ext>
            </a:extLst>
          </p:cNvPr>
          <p:cNvSpPr>
            <a:spLocks noGrp="1"/>
          </p:cNvSpPr>
          <p:nvPr>
            <p:ph type="body" sz="quarter" idx="12"/>
          </p:nvPr>
        </p:nvSpPr>
        <p:spPr>
          <a:xfrm>
            <a:off x="1546225" y="3343569"/>
            <a:ext cx="7283450" cy="26063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3330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CFD8B-E76C-4D98-876A-7B071A623488}"/>
              </a:ext>
            </a:extLst>
          </p:cNvPr>
          <p:cNvSpPr>
            <a:spLocks noGrp="1"/>
          </p:cNvSpPr>
          <p:nvPr>
            <p:ph type="title"/>
          </p:nvPr>
        </p:nvSpPr>
        <p:spPr>
          <a:xfrm>
            <a:off x="664235" y="968974"/>
            <a:ext cx="8084478" cy="1144800"/>
          </a:xfrm>
        </p:spPr>
        <p:txBody>
          <a:bodyPr/>
          <a:lstStyle>
            <a:lvl1pPr>
              <a:lnSpc>
                <a:spcPct val="100000"/>
              </a:lnSpc>
              <a:defRPr/>
            </a:lvl1pPr>
          </a:lstStyle>
          <a:p>
            <a:r>
              <a:rPr lang="de-DE"/>
              <a:t>Mastertitelformat bearbeiten</a:t>
            </a:r>
          </a:p>
        </p:txBody>
      </p:sp>
      <p:sp>
        <p:nvSpPr>
          <p:cNvPr id="7" name="Line 3">
            <a:extLst>
              <a:ext uri="{FF2B5EF4-FFF2-40B4-BE49-F238E27FC236}">
                <a16:creationId xmlns:a16="http://schemas.microsoft.com/office/drawing/2014/main" id="{3D46579D-646A-43BF-83EC-C9537C1222BA}"/>
              </a:ext>
            </a:extLst>
          </p:cNvPr>
          <p:cNvSpPr>
            <a:spLocks noChangeShapeType="1"/>
          </p:cNvSpPr>
          <p:nvPr userDrawn="1"/>
        </p:nvSpPr>
        <p:spPr bwMode="auto">
          <a:xfrm>
            <a:off x="539750" y="908050"/>
            <a:ext cx="8208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Textplatzhalter 9">
            <a:extLst>
              <a:ext uri="{FF2B5EF4-FFF2-40B4-BE49-F238E27FC236}">
                <a16:creationId xmlns:a16="http://schemas.microsoft.com/office/drawing/2014/main" id="{12C024B8-853C-48DE-AA74-50D43F7B0EF9}"/>
              </a:ext>
            </a:extLst>
          </p:cNvPr>
          <p:cNvSpPr>
            <a:spLocks noGrp="1"/>
          </p:cNvSpPr>
          <p:nvPr>
            <p:ph type="body" sz="quarter" idx="10"/>
          </p:nvPr>
        </p:nvSpPr>
        <p:spPr>
          <a:xfrm>
            <a:off x="664235" y="466484"/>
            <a:ext cx="4882550" cy="309891"/>
          </a:xfrm>
          <a:prstGeom prst="rect">
            <a:avLst/>
          </a:prstGeom>
        </p:spPr>
        <p:txBody>
          <a:bodyPr/>
          <a:lstStyle>
            <a:lvl1pPr marL="0" indent="0">
              <a:buFontTx/>
              <a:buNone/>
              <a:defRPr/>
            </a:lvl1pPr>
          </a:lstStyle>
          <a:p>
            <a:pPr lvl="0"/>
            <a:r>
              <a:rPr lang="de-DE"/>
              <a:t>Mastertextformat bearbeiten</a:t>
            </a:r>
          </a:p>
        </p:txBody>
      </p:sp>
      <p:sp>
        <p:nvSpPr>
          <p:cNvPr id="12" name="Foliennummernplatzhalter 11">
            <a:extLst>
              <a:ext uri="{FF2B5EF4-FFF2-40B4-BE49-F238E27FC236}">
                <a16:creationId xmlns:a16="http://schemas.microsoft.com/office/drawing/2014/main" id="{74E505E9-5D28-4AD2-8552-7ADBB695E129}"/>
              </a:ext>
            </a:extLst>
          </p:cNvPr>
          <p:cNvSpPr>
            <a:spLocks noGrp="1"/>
          </p:cNvSpPr>
          <p:nvPr>
            <p:ph type="sldNum" sz="quarter" idx="11"/>
          </p:nvPr>
        </p:nvSpPr>
        <p:spPr>
          <a:xfrm>
            <a:off x="7470475" y="6261460"/>
            <a:ext cx="1278238" cy="365125"/>
          </a:xfrm>
        </p:spPr>
        <p:txBody>
          <a:bodyPr/>
          <a:lstStyle>
            <a:lvl1pPr>
              <a:defRPr sz="1400" baseline="0">
                <a:solidFill>
                  <a:schemeClr val="tx1"/>
                </a:solidFill>
              </a:defRPr>
            </a:lvl1pPr>
          </a:lstStyle>
          <a:p>
            <a:fld id="{652B3869-06B2-4E1B-BB7A-3A4D843353BC}" type="slidenum">
              <a:rPr lang="de-DE" smtClean="0"/>
              <a:pPr/>
              <a:t>‹Nr.›</a:t>
            </a:fld>
            <a:endParaRPr lang="de-DE"/>
          </a:p>
        </p:txBody>
      </p:sp>
      <p:sp>
        <p:nvSpPr>
          <p:cNvPr id="18" name="Textplatzhalter 17">
            <a:extLst>
              <a:ext uri="{FF2B5EF4-FFF2-40B4-BE49-F238E27FC236}">
                <a16:creationId xmlns:a16="http://schemas.microsoft.com/office/drawing/2014/main" id="{8F57EB59-0D89-4A9E-B2A3-A105AB50ECF4}"/>
              </a:ext>
            </a:extLst>
          </p:cNvPr>
          <p:cNvSpPr>
            <a:spLocks noGrp="1"/>
          </p:cNvSpPr>
          <p:nvPr>
            <p:ph type="body" sz="quarter" idx="15"/>
          </p:nvPr>
        </p:nvSpPr>
        <p:spPr>
          <a:xfrm>
            <a:off x="1095375" y="5948363"/>
            <a:ext cx="7653338" cy="276999"/>
          </a:xfrm>
        </p:spPr>
        <p:txBody>
          <a:bodyPr>
            <a:spAutoFit/>
          </a:bodyPr>
          <a:lstStyle>
            <a:lvl1pPr marL="0" indent="0">
              <a:lnSpc>
                <a:spcPct val="100000"/>
              </a:lnSpc>
              <a:spcBef>
                <a:spcPts val="0"/>
              </a:spcBef>
              <a:buNone/>
              <a:defRPr sz="1200"/>
            </a:lvl1pPr>
            <a:lvl2pPr marL="309563" indent="0">
              <a:buNone/>
              <a:defRPr sz="1200"/>
            </a:lvl2pPr>
            <a:lvl3pPr marL="623888" indent="0">
              <a:buFont typeface="Arial" panose="020B0604020202020204" pitchFamily="34" charset="0"/>
              <a:buNone/>
              <a:defRPr sz="1200"/>
            </a:lvl3pPr>
            <a:lvl4pPr marL="754063" indent="0">
              <a:buNone/>
              <a:defRPr sz="1200"/>
            </a:lvl4pPr>
            <a:lvl5pPr marL="1112838" indent="0">
              <a:buNone/>
              <a:defRPr sz="1200"/>
            </a:lvl5pPr>
          </a:lstStyle>
          <a:p>
            <a:pPr lvl="0"/>
            <a:r>
              <a:rPr lang="de-DE"/>
              <a:t>Mastertextformat bearbeiten</a:t>
            </a:r>
          </a:p>
        </p:txBody>
      </p:sp>
      <p:sp>
        <p:nvSpPr>
          <p:cNvPr id="4" name="Textplatzhalter 3">
            <a:extLst>
              <a:ext uri="{FF2B5EF4-FFF2-40B4-BE49-F238E27FC236}">
                <a16:creationId xmlns:a16="http://schemas.microsoft.com/office/drawing/2014/main" id="{6A9970A9-3EB6-4260-911D-1EA5DAE065E0}"/>
              </a:ext>
            </a:extLst>
          </p:cNvPr>
          <p:cNvSpPr>
            <a:spLocks noGrp="1"/>
          </p:cNvSpPr>
          <p:nvPr>
            <p:ph type="body" sz="quarter" idx="16"/>
          </p:nvPr>
        </p:nvSpPr>
        <p:spPr>
          <a:xfrm>
            <a:off x="1095375" y="2212975"/>
            <a:ext cx="7653338" cy="36766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7908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CFD8B-E76C-4D98-876A-7B071A623488}"/>
              </a:ext>
            </a:extLst>
          </p:cNvPr>
          <p:cNvSpPr>
            <a:spLocks noGrp="1"/>
          </p:cNvSpPr>
          <p:nvPr>
            <p:ph type="title"/>
          </p:nvPr>
        </p:nvSpPr>
        <p:spPr>
          <a:xfrm>
            <a:off x="664235" y="968974"/>
            <a:ext cx="8084478" cy="1144800"/>
          </a:xfrm>
        </p:spPr>
        <p:txBody>
          <a:bodyPr/>
          <a:lstStyle>
            <a:lvl1pPr>
              <a:lnSpc>
                <a:spcPct val="100000"/>
              </a:lnSpc>
              <a:defRPr/>
            </a:lvl1pPr>
          </a:lstStyle>
          <a:p>
            <a:r>
              <a:rPr lang="de-DE"/>
              <a:t>Mastertitelformat bearbeiten</a:t>
            </a:r>
          </a:p>
        </p:txBody>
      </p:sp>
      <p:sp>
        <p:nvSpPr>
          <p:cNvPr id="7" name="Line 3">
            <a:extLst>
              <a:ext uri="{FF2B5EF4-FFF2-40B4-BE49-F238E27FC236}">
                <a16:creationId xmlns:a16="http://schemas.microsoft.com/office/drawing/2014/main" id="{3D46579D-646A-43BF-83EC-C9537C1222BA}"/>
              </a:ext>
            </a:extLst>
          </p:cNvPr>
          <p:cNvSpPr>
            <a:spLocks noChangeShapeType="1"/>
          </p:cNvSpPr>
          <p:nvPr userDrawn="1"/>
        </p:nvSpPr>
        <p:spPr bwMode="auto">
          <a:xfrm>
            <a:off x="539750" y="908050"/>
            <a:ext cx="8208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Textplatzhalter 9">
            <a:extLst>
              <a:ext uri="{FF2B5EF4-FFF2-40B4-BE49-F238E27FC236}">
                <a16:creationId xmlns:a16="http://schemas.microsoft.com/office/drawing/2014/main" id="{12C024B8-853C-48DE-AA74-50D43F7B0EF9}"/>
              </a:ext>
            </a:extLst>
          </p:cNvPr>
          <p:cNvSpPr>
            <a:spLocks noGrp="1"/>
          </p:cNvSpPr>
          <p:nvPr>
            <p:ph type="body" sz="quarter" idx="10"/>
          </p:nvPr>
        </p:nvSpPr>
        <p:spPr>
          <a:xfrm>
            <a:off x="664235" y="466484"/>
            <a:ext cx="4882550" cy="309891"/>
          </a:xfrm>
          <a:prstGeom prst="rect">
            <a:avLst/>
          </a:prstGeom>
        </p:spPr>
        <p:txBody>
          <a:bodyPr/>
          <a:lstStyle>
            <a:lvl1pPr marL="0" indent="0">
              <a:buFontTx/>
              <a:buNone/>
              <a:defRPr/>
            </a:lvl1pPr>
          </a:lstStyle>
          <a:p>
            <a:pPr lvl="0"/>
            <a:r>
              <a:rPr lang="de-DE"/>
              <a:t>Mastertextformat bearbeiten</a:t>
            </a:r>
          </a:p>
        </p:txBody>
      </p:sp>
      <p:sp>
        <p:nvSpPr>
          <p:cNvPr id="12" name="Foliennummernplatzhalter 11">
            <a:extLst>
              <a:ext uri="{FF2B5EF4-FFF2-40B4-BE49-F238E27FC236}">
                <a16:creationId xmlns:a16="http://schemas.microsoft.com/office/drawing/2014/main" id="{74E505E9-5D28-4AD2-8552-7ADBB695E129}"/>
              </a:ext>
            </a:extLst>
          </p:cNvPr>
          <p:cNvSpPr>
            <a:spLocks noGrp="1"/>
          </p:cNvSpPr>
          <p:nvPr>
            <p:ph type="sldNum" sz="quarter" idx="11"/>
          </p:nvPr>
        </p:nvSpPr>
        <p:spPr>
          <a:xfrm>
            <a:off x="7470475" y="6261460"/>
            <a:ext cx="1278238" cy="365125"/>
          </a:xfrm>
        </p:spPr>
        <p:txBody>
          <a:bodyPr/>
          <a:lstStyle>
            <a:lvl1pPr>
              <a:defRPr sz="1400" baseline="0">
                <a:solidFill>
                  <a:schemeClr val="tx1"/>
                </a:solidFill>
              </a:defRPr>
            </a:lvl1pPr>
          </a:lstStyle>
          <a:p>
            <a:fld id="{652B3869-06B2-4E1B-BB7A-3A4D843353BC}" type="slidenum">
              <a:rPr lang="de-DE" smtClean="0"/>
              <a:pPr/>
              <a:t>‹Nr.›</a:t>
            </a:fld>
            <a:endParaRPr lang="de-DE"/>
          </a:p>
        </p:txBody>
      </p:sp>
      <p:sp>
        <p:nvSpPr>
          <p:cNvPr id="18" name="Textplatzhalter 17">
            <a:extLst>
              <a:ext uri="{FF2B5EF4-FFF2-40B4-BE49-F238E27FC236}">
                <a16:creationId xmlns:a16="http://schemas.microsoft.com/office/drawing/2014/main" id="{8F57EB59-0D89-4A9E-B2A3-A105AB50ECF4}"/>
              </a:ext>
            </a:extLst>
          </p:cNvPr>
          <p:cNvSpPr>
            <a:spLocks noGrp="1"/>
          </p:cNvSpPr>
          <p:nvPr>
            <p:ph type="body" sz="quarter" idx="15"/>
          </p:nvPr>
        </p:nvSpPr>
        <p:spPr>
          <a:xfrm>
            <a:off x="1095375" y="5948363"/>
            <a:ext cx="7653338" cy="276999"/>
          </a:xfrm>
        </p:spPr>
        <p:txBody>
          <a:bodyPr>
            <a:spAutoFit/>
          </a:bodyPr>
          <a:lstStyle>
            <a:lvl1pPr marL="0" indent="0">
              <a:lnSpc>
                <a:spcPct val="100000"/>
              </a:lnSpc>
              <a:spcBef>
                <a:spcPts val="0"/>
              </a:spcBef>
              <a:buNone/>
              <a:defRPr sz="1200"/>
            </a:lvl1pPr>
            <a:lvl2pPr marL="309563" indent="0">
              <a:buNone/>
              <a:defRPr sz="1200"/>
            </a:lvl2pPr>
            <a:lvl3pPr marL="623888" indent="0">
              <a:buFont typeface="Arial" panose="020B0604020202020204" pitchFamily="34" charset="0"/>
              <a:buNone/>
              <a:defRPr sz="1200"/>
            </a:lvl3pPr>
            <a:lvl4pPr marL="754063" indent="0">
              <a:buNone/>
              <a:defRPr sz="1200"/>
            </a:lvl4pPr>
            <a:lvl5pPr marL="1112838" indent="0">
              <a:buNone/>
              <a:defRPr sz="1200"/>
            </a:lvl5pPr>
          </a:lstStyle>
          <a:p>
            <a:pPr lvl="0"/>
            <a:r>
              <a:rPr lang="de-DE"/>
              <a:t>Mastertextformat bearbeiten</a:t>
            </a:r>
          </a:p>
        </p:txBody>
      </p:sp>
      <p:sp>
        <p:nvSpPr>
          <p:cNvPr id="4" name="Textplatzhalter 3">
            <a:extLst>
              <a:ext uri="{FF2B5EF4-FFF2-40B4-BE49-F238E27FC236}">
                <a16:creationId xmlns:a16="http://schemas.microsoft.com/office/drawing/2014/main" id="{6A9970A9-3EB6-4260-911D-1EA5DAE065E0}"/>
              </a:ext>
            </a:extLst>
          </p:cNvPr>
          <p:cNvSpPr>
            <a:spLocks noGrp="1"/>
          </p:cNvSpPr>
          <p:nvPr>
            <p:ph type="body" sz="quarter" idx="16"/>
          </p:nvPr>
        </p:nvSpPr>
        <p:spPr>
          <a:xfrm>
            <a:off x="1095375" y="2212975"/>
            <a:ext cx="7653338" cy="310717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21975A6-37AD-4BDF-AF61-2945A39A3C16}"/>
              </a:ext>
            </a:extLst>
          </p:cNvPr>
          <p:cNvSpPr>
            <a:spLocks noGrp="1"/>
          </p:cNvSpPr>
          <p:nvPr>
            <p:ph type="body" sz="quarter" idx="17"/>
          </p:nvPr>
        </p:nvSpPr>
        <p:spPr>
          <a:xfrm>
            <a:off x="1095375" y="5464977"/>
            <a:ext cx="7653338" cy="338554"/>
          </a:xfrm>
          <a:solidFill>
            <a:srgbClr val="FFFF99"/>
          </a:solidFill>
          <a:ln>
            <a:solidFill>
              <a:schemeClr val="tx1"/>
            </a:solidFill>
          </a:ln>
        </p:spPr>
        <p:txBody>
          <a:bodyPr wrap="square">
            <a:spAutoFit/>
          </a:bodyPr>
          <a:lstStyle>
            <a:lvl1pPr marL="0" indent="0">
              <a:buNone/>
              <a:defRPr/>
            </a:lvl1pPr>
          </a:lstStyle>
          <a:p>
            <a:pPr lvl="0"/>
            <a:r>
              <a:rPr lang="de-DE"/>
              <a:t>Mastertextformat bearbeiten</a:t>
            </a:r>
          </a:p>
        </p:txBody>
      </p:sp>
    </p:spTree>
    <p:extLst>
      <p:ext uri="{BB962C8B-B14F-4D97-AF65-F5344CB8AC3E}">
        <p14:creationId xmlns:p14="http://schemas.microsoft.com/office/powerpoint/2010/main" val="15534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tmplLst>
          <p:tmpl>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05E3268-0282-400F-98E7-46CB0529DEAC}"/>
              </a:ext>
            </a:extLst>
          </p:cNvPr>
          <p:cNvSpPr>
            <a:spLocks noGrp="1"/>
          </p:cNvSpPr>
          <p:nvPr>
            <p:ph idx="1"/>
          </p:nvPr>
        </p:nvSpPr>
        <p:spPr>
          <a:xfrm>
            <a:off x="1095555" y="2174697"/>
            <a:ext cx="7653158" cy="3714329"/>
          </a:xfrm>
          <a:prstGeom prst="rect">
            <a:avLst/>
          </a:prstGeom>
        </p:spPr>
        <p:txBody>
          <a:bodyPr/>
          <a:lstStyle>
            <a:lvl1pPr marL="314325" indent="-314325">
              <a:lnSpc>
                <a:spcPct val="100000"/>
              </a:lnSpc>
              <a:spcBef>
                <a:spcPts val="500"/>
              </a:spcBef>
              <a:buFont typeface="+mj-lt"/>
              <a:buAutoNum type="romanUcPeriod"/>
              <a:defRPr sz="1600"/>
            </a:lvl1pPr>
            <a:lvl2pPr marL="623888" indent="-307975">
              <a:lnSpc>
                <a:spcPct val="100000"/>
              </a:lnSpc>
              <a:spcBef>
                <a:spcPts val="500"/>
              </a:spcBef>
              <a:buFont typeface="+mj-lt"/>
              <a:buAutoNum type="arabicPeriod"/>
              <a:defRPr sz="1600"/>
            </a:lvl2pPr>
            <a:lvl3pPr marL="896938" indent="-255588">
              <a:lnSpc>
                <a:spcPct val="100000"/>
              </a:lnSpc>
              <a:spcBef>
                <a:spcPts val="500"/>
              </a:spcBef>
              <a:buFont typeface="+mj-lt"/>
              <a:buAutoNum type="alphaLcParenR"/>
              <a:defRPr sz="1600"/>
            </a:lvl3pPr>
            <a:lvl4pPr marL="1255713" indent="-379413">
              <a:lnSpc>
                <a:spcPct val="100000"/>
              </a:lnSpc>
              <a:spcBef>
                <a:spcPts val="500"/>
              </a:spcBef>
              <a:buFont typeface="+mj-lt"/>
              <a:buAutoNum type="arabicParenBoth"/>
              <a:tabLst>
                <a:tab pos="1255713" algn="l"/>
              </a:tabLst>
              <a:defRPr sz="1600"/>
            </a:lvl4pPr>
            <a:lvl5pPr marL="1520825" indent="-265113">
              <a:lnSpc>
                <a:spcPct val="100000"/>
              </a:lnSpc>
              <a:spcBef>
                <a:spcPts val="500"/>
              </a:spcBef>
              <a:buFont typeface="+mj-lt"/>
              <a:buAutoNum type="romanLcPeriod"/>
              <a:defRPr sz="1600"/>
            </a:lvl5pPr>
            <a:lvl6pPr marL="1792288" indent="-228600">
              <a:defRPr sz="1600"/>
            </a:lvl6pPr>
            <a:lvl7pPr marL="2058988" indent="-228600">
              <a:defRPr sz="1600"/>
            </a:lvl7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F7CCFD8B-E76C-4D98-876A-7B071A623488}"/>
              </a:ext>
            </a:extLst>
          </p:cNvPr>
          <p:cNvSpPr>
            <a:spLocks noGrp="1"/>
          </p:cNvSpPr>
          <p:nvPr>
            <p:ph type="title"/>
          </p:nvPr>
        </p:nvSpPr>
        <p:spPr>
          <a:xfrm>
            <a:off x="664235" y="968974"/>
            <a:ext cx="8084478" cy="1144800"/>
          </a:xfrm>
        </p:spPr>
        <p:txBody>
          <a:bodyPr/>
          <a:lstStyle>
            <a:lvl1pPr>
              <a:lnSpc>
                <a:spcPct val="100000"/>
              </a:lnSpc>
              <a:defRPr/>
            </a:lvl1pPr>
          </a:lstStyle>
          <a:p>
            <a:r>
              <a:rPr lang="de-DE"/>
              <a:t>Mastertitelformat bearbeiten</a:t>
            </a:r>
          </a:p>
        </p:txBody>
      </p:sp>
      <p:sp>
        <p:nvSpPr>
          <p:cNvPr id="7" name="Line 3">
            <a:extLst>
              <a:ext uri="{FF2B5EF4-FFF2-40B4-BE49-F238E27FC236}">
                <a16:creationId xmlns:a16="http://schemas.microsoft.com/office/drawing/2014/main" id="{3D46579D-646A-43BF-83EC-C9537C1222BA}"/>
              </a:ext>
            </a:extLst>
          </p:cNvPr>
          <p:cNvSpPr>
            <a:spLocks noChangeShapeType="1"/>
          </p:cNvSpPr>
          <p:nvPr userDrawn="1"/>
        </p:nvSpPr>
        <p:spPr bwMode="auto">
          <a:xfrm>
            <a:off x="539750" y="908050"/>
            <a:ext cx="8208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Textplatzhalter 9">
            <a:extLst>
              <a:ext uri="{FF2B5EF4-FFF2-40B4-BE49-F238E27FC236}">
                <a16:creationId xmlns:a16="http://schemas.microsoft.com/office/drawing/2014/main" id="{12C024B8-853C-48DE-AA74-50D43F7B0EF9}"/>
              </a:ext>
            </a:extLst>
          </p:cNvPr>
          <p:cNvSpPr>
            <a:spLocks noGrp="1"/>
          </p:cNvSpPr>
          <p:nvPr>
            <p:ph type="body" sz="quarter" idx="10"/>
          </p:nvPr>
        </p:nvSpPr>
        <p:spPr>
          <a:xfrm>
            <a:off x="664235" y="466484"/>
            <a:ext cx="4882550" cy="309891"/>
          </a:xfrm>
          <a:prstGeom prst="rect">
            <a:avLst/>
          </a:prstGeom>
        </p:spPr>
        <p:txBody>
          <a:bodyPr/>
          <a:lstStyle>
            <a:lvl1pPr marL="0" indent="0">
              <a:buFontTx/>
              <a:buNone/>
              <a:defRPr/>
            </a:lvl1pPr>
          </a:lstStyle>
          <a:p>
            <a:pPr lvl="0"/>
            <a:r>
              <a:rPr lang="de-DE"/>
              <a:t>Mastertextformat bearbeiten</a:t>
            </a:r>
          </a:p>
        </p:txBody>
      </p:sp>
      <p:sp>
        <p:nvSpPr>
          <p:cNvPr id="12" name="Foliennummernplatzhalter 11">
            <a:extLst>
              <a:ext uri="{FF2B5EF4-FFF2-40B4-BE49-F238E27FC236}">
                <a16:creationId xmlns:a16="http://schemas.microsoft.com/office/drawing/2014/main" id="{74E505E9-5D28-4AD2-8552-7ADBB695E129}"/>
              </a:ext>
            </a:extLst>
          </p:cNvPr>
          <p:cNvSpPr>
            <a:spLocks noGrp="1"/>
          </p:cNvSpPr>
          <p:nvPr>
            <p:ph type="sldNum" sz="quarter" idx="11"/>
          </p:nvPr>
        </p:nvSpPr>
        <p:spPr>
          <a:xfrm>
            <a:off x="7470475" y="6261460"/>
            <a:ext cx="1278238" cy="365125"/>
          </a:xfrm>
        </p:spPr>
        <p:txBody>
          <a:bodyPr/>
          <a:lstStyle>
            <a:lvl1pPr>
              <a:defRPr sz="1400" baseline="0">
                <a:solidFill>
                  <a:schemeClr val="tx1"/>
                </a:solidFill>
              </a:defRPr>
            </a:lvl1pPr>
          </a:lstStyle>
          <a:p>
            <a:fld id="{652B3869-06B2-4E1B-BB7A-3A4D843353BC}" type="slidenum">
              <a:rPr lang="de-DE" smtClean="0"/>
              <a:pPr/>
              <a:t>‹Nr.›</a:t>
            </a:fld>
            <a:endParaRPr lang="de-DE"/>
          </a:p>
        </p:txBody>
      </p:sp>
      <p:sp>
        <p:nvSpPr>
          <p:cNvPr id="8" name="Textplatzhalter 17">
            <a:extLst>
              <a:ext uri="{FF2B5EF4-FFF2-40B4-BE49-F238E27FC236}">
                <a16:creationId xmlns:a16="http://schemas.microsoft.com/office/drawing/2014/main" id="{EDD94139-5EF9-4286-8058-26CA554912DC}"/>
              </a:ext>
            </a:extLst>
          </p:cNvPr>
          <p:cNvSpPr>
            <a:spLocks noGrp="1"/>
          </p:cNvSpPr>
          <p:nvPr>
            <p:ph type="body" sz="quarter" idx="15"/>
          </p:nvPr>
        </p:nvSpPr>
        <p:spPr>
          <a:xfrm>
            <a:off x="1095375" y="5948363"/>
            <a:ext cx="7653338" cy="276999"/>
          </a:xfrm>
        </p:spPr>
        <p:txBody>
          <a:bodyPr>
            <a:spAutoFit/>
          </a:bodyPr>
          <a:lstStyle>
            <a:lvl1pPr marL="0" indent="0">
              <a:lnSpc>
                <a:spcPct val="100000"/>
              </a:lnSpc>
              <a:spcBef>
                <a:spcPts val="0"/>
              </a:spcBef>
              <a:buNone/>
              <a:defRPr sz="1200"/>
            </a:lvl1pPr>
            <a:lvl2pPr marL="309563" indent="0">
              <a:buNone/>
              <a:defRPr sz="1200"/>
            </a:lvl2pPr>
            <a:lvl3pPr marL="623888" indent="0">
              <a:buFont typeface="Arial" panose="020B0604020202020204" pitchFamily="34" charset="0"/>
              <a:buNone/>
              <a:defRPr sz="1200"/>
            </a:lvl3pPr>
            <a:lvl4pPr marL="754063" indent="0">
              <a:buNone/>
              <a:defRPr sz="1200"/>
            </a:lvl4pPr>
            <a:lvl5pPr marL="1112838" indent="0">
              <a:buNone/>
              <a:defRPr sz="1200"/>
            </a:lvl5pPr>
          </a:lstStyle>
          <a:p>
            <a:pPr lvl="0"/>
            <a:r>
              <a:rPr lang="de-DE"/>
              <a:t>Mastertextformat bearbeiten</a:t>
            </a:r>
          </a:p>
        </p:txBody>
      </p:sp>
    </p:spTree>
    <p:extLst>
      <p:ext uri="{BB962C8B-B14F-4D97-AF65-F5344CB8AC3E}">
        <p14:creationId xmlns:p14="http://schemas.microsoft.com/office/powerpoint/2010/main" val="279175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6">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9AB988F-F4A2-4046-A7CF-57B343D88870}"/>
              </a:ext>
            </a:extLst>
          </p:cNvPr>
          <p:cNvSpPr>
            <a:spLocks noGrp="1"/>
          </p:cNvSpPr>
          <p:nvPr>
            <p:ph type="title"/>
          </p:nvPr>
        </p:nvSpPr>
        <p:spPr>
          <a:xfrm>
            <a:off x="807113" y="968974"/>
            <a:ext cx="7941600" cy="1144800"/>
          </a:xfrm>
          <a:prstGeom prst="rect">
            <a:avLst/>
          </a:prstGeom>
        </p:spPr>
        <p:txBody>
          <a:bodyPr vert="horz" lIns="91440" tIns="45720" rIns="91440" bIns="45720" rtlCol="0" anchor="ctr">
            <a:noAutofit/>
          </a:bodyPr>
          <a:lstStyle/>
          <a:p>
            <a:r>
              <a:rPr lang="de-DE"/>
              <a:t>Titelmasterformat durch Klicken bearbeiten</a:t>
            </a:r>
          </a:p>
        </p:txBody>
      </p:sp>
      <p:sp>
        <p:nvSpPr>
          <p:cNvPr id="3" name="Textplatzhalter 2">
            <a:extLst>
              <a:ext uri="{FF2B5EF4-FFF2-40B4-BE49-F238E27FC236}">
                <a16:creationId xmlns:a16="http://schemas.microsoft.com/office/drawing/2014/main" id="{8C1F2E4C-C10B-40E0-BB61-1E9D84905515}"/>
              </a:ext>
            </a:extLst>
          </p:cNvPr>
          <p:cNvSpPr>
            <a:spLocks noGrp="1"/>
          </p:cNvSpPr>
          <p:nvPr>
            <p:ph type="body" idx="1"/>
          </p:nvPr>
        </p:nvSpPr>
        <p:spPr>
          <a:xfrm>
            <a:off x="1128400" y="2174697"/>
            <a:ext cx="7620313" cy="3846541"/>
          </a:xfrm>
          <a:prstGeom prst="rect">
            <a:avLst/>
          </a:prstGeom>
        </p:spPr>
        <p:txBody>
          <a:bodyPr vert="horz" lIns="91440" tIns="45720" rIns="91440" bIns="45720" rtlCol="0">
            <a:no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a:extLst>
              <a:ext uri="{FF2B5EF4-FFF2-40B4-BE49-F238E27FC236}">
                <a16:creationId xmlns:a16="http://schemas.microsoft.com/office/drawing/2014/main" id="{1142BF5C-5685-4C77-8145-AEDE3888FDD4}"/>
              </a:ext>
            </a:extLst>
          </p:cNvPr>
          <p:cNvSpPr>
            <a:spLocks noGrp="1"/>
          </p:cNvSpPr>
          <p:nvPr>
            <p:ph type="sldNum" sz="quarter" idx="4"/>
          </p:nvPr>
        </p:nvSpPr>
        <p:spPr>
          <a:xfrm>
            <a:off x="6691313" y="631362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B3869-06B2-4E1B-BB7A-3A4D843353BC}" type="slidenum">
              <a:rPr lang="de-DE" smtClean="0"/>
              <a:t>‹Nr.›</a:t>
            </a:fld>
            <a:endParaRPr lang="de-DE"/>
          </a:p>
        </p:txBody>
      </p:sp>
    </p:spTree>
    <p:extLst>
      <p:ext uri="{BB962C8B-B14F-4D97-AF65-F5344CB8AC3E}">
        <p14:creationId xmlns:p14="http://schemas.microsoft.com/office/powerpoint/2010/main" val="397300233"/>
      </p:ext>
    </p:extLst>
  </p:cSld>
  <p:clrMap bg1="lt1" tx1="dk1" bg2="lt2" tx2="dk2" accent1="accent1" accent2="accent2" accent3="accent3" accent4="accent4" accent5="accent5" accent6="accent6" hlink="hlink" folHlink="folHlink"/>
  <p:sldLayoutIdLst>
    <p:sldLayoutId id="2147483693" r:id="rId1"/>
    <p:sldLayoutId id="2147483696" r:id="rId2"/>
    <p:sldLayoutId id="2147483698" r:id="rId3"/>
    <p:sldLayoutId id="2147483699" r:id="rId4"/>
    <p:sldLayoutId id="2147483697" r:id="rId5"/>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mn-lt"/>
          <a:ea typeface="+mn-ea"/>
          <a:cs typeface="+mn-cs"/>
        </a:defRPr>
      </a:lvl1pPr>
      <a:lvl2pPr marL="538163"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3275" indent="-188913" algn="l" defTabSz="1163638"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tab pos="1431925" algn="l"/>
        </a:tabLst>
        <a:defRPr sz="1600" kern="1200">
          <a:solidFill>
            <a:schemeClr val="tx1"/>
          </a:solidFill>
          <a:latin typeface="+mn-lt"/>
          <a:ea typeface="+mn-ea"/>
          <a:cs typeface="+mn-cs"/>
        </a:defRPr>
      </a:lvl4pPr>
      <a:lvl5pPr marL="1081088"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jura.fu-berlin.de/fachbereich/einrichtungen/zivilrecht/lehrende/lomfeldb/" TargetMode="Externa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jura.fu-berlin.de/fachbereich/einrichtungen/zivilrecht/lehrende/lomfeldb/index.html" TargetMode="External"/><Relationship Id="rId2" Type="http://schemas.openxmlformats.org/officeDocument/2006/relationships/hyperlink" Target="https://www.jura.fu-berlin.de/fachbereich/einrichtungen/zivilrecht/lehrende/wolfm/index.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jura.fu-berlin.de/fachbereich/einrichtungen/zivilrecht/lehrende/engerta/Team/1_Professor-Engert/index.htm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jura.fu-berlin.de/fachbereich/einrichtungen/zivilrecht/lehrende/engerta/Team/3_Wissenschaftliche-Mitarbeiter_innen/Jiang/index.html" TargetMode="External"/><Relationship Id="rId2" Type="http://schemas.openxmlformats.org/officeDocument/2006/relationships/hyperlink" Target="https://www.jura.fu-berlin.de/fachbereich/einrichtungen/zivilrecht/lehrende/engerta/Team/5_Externe-Wissenschaftler_innen/Hamann/index.html" TargetMode="Externa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s://www.wiwiss.fu-berlin.de/fachbereich/bwl/pruefungs-steuerlehre/bigus/index.html" TargetMode="External"/><Relationship Id="rId7" Type="http://schemas.openxmlformats.org/officeDocument/2006/relationships/image" Target="../media/image20.jpeg"/><Relationship Id="rId2" Type="http://schemas.openxmlformats.org/officeDocument/2006/relationships/hyperlink" Target="https://www.jura.fu-berlin.de/fachbereich/einrichtungen/zivilrecht/lehrende/engerta/Lehre/Hinweise-Studienabschluss-und-Seminararbeiten.pdf" TargetMode="External"/><Relationship Id="rId1" Type="http://schemas.openxmlformats.org/officeDocument/2006/relationships/slideLayout" Target="../slideLayouts/slideLayout4.xml"/><Relationship Id="rId6" Type="http://schemas.openxmlformats.org/officeDocument/2006/relationships/hyperlink" Target="http://engert.info/" TargetMode="External"/><Relationship Id="rId5" Type="http://schemas.openxmlformats.org/officeDocument/2006/relationships/hyperlink" Target="https://www.rewi.hu-berlin.de/de/lf/ls/flk" TargetMode="External"/><Relationship Id="rId4" Type="http://schemas.openxmlformats.org/officeDocument/2006/relationships/hyperlink" Target="https://www.jura.fu-berlin.de/en/forschung/fue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jura.fu-berlin.de/fachbereich/einrichtungen/zivilrecht/lehrende/engerta/Team/1_Professor-Engert/index.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jura.fu-berlin.de/fachbereich/einrichtungen/zivilrecht/lehrende/engerta/Team/5_Externe-Wissenschaftler_innen/Hamann/index.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jura.fu-berlin.de/fachbereich/einrichtungen/zivilrecht/lehrende/engerta/Lehre/Hinweise-Studienabschluss-und-Seminararbeiten.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jura.fu-berlin.de/fachbereich/einrichtungen/zivilrecht/lehrende/engerta/Team/1_Professor-Engert/index.html"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jura.fu-berlin.de/fachbereich/einrichtungen/zivilrecht/lehrende/engerta/Team/5_Externe-Wissenschaftler_innen/Hamann/index.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jura.fu-berlin.de/fachbereich/einrichtungen/zivilrecht/lehrende/engerta/Lehre/Hinweise-Studienabschluss-und-Seminararbeiten.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jura.fu-berlin.de/fachbereich/einrichtungen/zivilrecht/lehrende/durantayek/index.htm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jura.fu-berlin.de/fachbereich/einrichtungen/zivilrecht/lehrende/durantayek/index.html" TargetMode="External"/><Relationship Id="rId2" Type="http://schemas.openxmlformats.org/officeDocument/2006/relationships/hyperlink" Target="https://www.jura.fu-berlin.de/fachbereich/einrichtungen/zivilrecht/lehrende/durantayek/Team/3_Wissenschaftliche-Mitarbeiter_innen/Manow/index.html" TargetMode="Externa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raue.com/anwalt/peter-raue/" TargetMode="External"/><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raue.com/anwalt/felix-sta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aue.com/anwalt/felix-stang/" TargetMode="External"/><Relationship Id="rId2" Type="http://schemas.openxmlformats.org/officeDocument/2006/relationships/hyperlink" Target="https://raue.com/anwalt/peter-raue/" TargetMode="Externa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jura.fu-berlin.de/fachbereich/einrichtungen/zivilrecht/lehrende/wolfm/index.html" TargetMode="Externa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E0B2631-F2D1-44D5-8469-0968A6212093}"/>
              </a:ext>
            </a:extLst>
          </p:cNvPr>
          <p:cNvSpPr>
            <a:spLocks noGrp="1"/>
          </p:cNvSpPr>
          <p:nvPr>
            <p:ph type="ctrTitle"/>
          </p:nvPr>
        </p:nvSpPr>
        <p:spPr>
          <a:xfrm>
            <a:off x="900113" y="3547179"/>
            <a:ext cx="7776343" cy="1707105"/>
          </a:xfrm>
        </p:spPr>
        <p:txBody>
          <a:bodyPr/>
          <a:lstStyle/>
          <a:p>
            <a:r>
              <a:rPr lang="de-DE"/>
              <a:t>Schwerpunktbereich 3 –Unternehmens-, Wirtschafts- und Steuerrecht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5">
            <a:extLst>
              <a:ext uri="{FF2B5EF4-FFF2-40B4-BE49-F238E27FC236}">
                <a16:creationId xmlns:a16="http://schemas.microsoft.com/office/drawing/2014/main" id="{6F54ECCA-4E16-524D-8C41-B1D4D4F93283}"/>
              </a:ext>
            </a:extLst>
          </p:cNvPr>
          <p:cNvSpPr txBox="1">
            <a:spLocks/>
          </p:cNvSpPr>
          <p:nvPr/>
        </p:nvSpPr>
        <p:spPr>
          <a:xfrm>
            <a:off x="4041507" y="3671249"/>
            <a:ext cx="3196912" cy="11956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mn-lt"/>
                <a:ea typeface="+mn-ea"/>
                <a:cs typeface="+mn-cs"/>
              </a:defRPr>
            </a:lvl1pPr>
            <a:lvl2pPr marL="538163"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3275" indent="-188913" algn="l" defTabSz="1163638"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tab pos="1431925" algn="l"/>
              </a:tabLst>
              <a:defRPr sz="1600" kern="1200">
                <a:solidFill>
                  <a:schemeClr val="tx1"/>
                </a:solidFill>
                <a:latin typeface="+mn-lt"/>
                <a:ea typeface="+mn-ea"/>
                <a:cs typeface="+mn-cs"/>
              </a:defRPr>
            </a:lvl4pPr>
            <a:lvl5pPr marL="1081088"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de-DE" dirty="0">
                <a:hlinkClick r:id="rId2"/>
              </a:rPr>
              <a:t>Prof. Dr. Bertram Lomfeld</a:t>
            </a:r>
            <a:r>
              <a:rPr lang="de-DE" dirty="0"/>
              <a:t> (am Fachbereich)</a:t>
            </a:r>
          </a:p>
          <a:p>
            <a:pPr lvl="1" fontAlgn="auto">
              <a:spcAft>
                <a:spcPts val="0"/>
              </a:spcAft>
            </a:pPr>
            <a:endParaRPr lang="de-DE" b="1" dirty="0"/>
          </a:p>
        </p:txBody>
      </p:sp>
      <p:pic>
        <p:nvPicPr>
          <p:cNvPr id="15" name="Grafik 14">
            <a:extLst>
              <a:ext uri="{FF2B5EF4-FFF2-40B4-BE49-F238E27FC236}">
                <a16:creationId xmlns:a16="http://schemas.microsoft.com/office/drawing/2014/main" id="{481BD4FB-71D1-D64D-90C5-2B6CD08CB6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023" y="3671249"/>
            <a:ext cx="1731389" cy="1731389"/>
          </a:xfrm>
          <a:prstGeom prst="rect">
            <a:avLst/>
          </a:prstGeom>
        </p:spPr>
      </p:pic>
      <p:sp>
        <p:nvSpPr>
          <p:cNvPr id="4" name="Foliennummernplatzhalter 3">
            <a:extLst>
              <a:ext uri="{FF2B5EF4-FFF2-40B4-BE49-F238E27FC236}">
                <a16:creationId xmlns:a16="http://schemas.microsoft.com/office/drawing/2014/main" id="{081B5A24-191E-40C4-B54F-70C4A36CDC54}"/>
              </a:ext>
            </a:extLst>
          </p:cNvPr>
          <p:cNvSpPr>
            <a:spLocks noGrp="1"/>
          </p:cNvSpPr>
          <p:nvPr>
            <p:ph type="sldNum" sz="quarter" idx="11"/>
          </p:nvPr>
        </p:nvSpPr>
        <p:spPr/>
        <p:txBody>
          <a:bodyPr/>
          <a:lstStyle/>
          <a:p>
            <a:fld id="{652B3869-06B2-4E1B-BB7A-3A4D843353BC}" type="slidenum">
              <a:rPr lang="de-DE" smtClean="0"/>
              <a:pPr/>
              <a:t>10</a:t>
            </a:fld>
            <a:endParaRPr lang="de-DE"/>
          </a:p>
        </p:txBody>
      </p:sp>
      <p:sp>
        <p:nvSpPr>
          <p:cNvPr id="6" name="Textplatzhalter 5">
            <a:extLst>
              <a:ext uri="{FF2B5EF4-FFF2-40B4-BE49-F238E27FC236}">
                <a16:creationId xmlns:a16="http://schemas.microsoft.com/office/drawing/2014/main" id="{5AA56551-A0D7-493F-8C14-84F0A512B5BD}"/>
              </a:ext>
            </a:extLst>
          </p:cNvPr>
          <p:cNvSpPr>
            <a:spLocks noGrp="1"/>
          </p:cNvSpPr>
          <p:nvPr>
            <p:ph type="body" sz="quarter" idx="16"/>
          </p:nvPr>
        </p:nvSpPr>
        <p:spPr>
          <a:xfrm>
            <a:off x="1095375" y="2212975"/>
            <a:ext cx="7653338" cy="1471921"/>
          </a:xfrm>
        </p:spPr>
        <p:txBody>
          <a:bodyPr/>
          <a:lstStyle/>
          <a:p>
            <a:r>
              <a:rPr lang="de-DE" b="1" dirty="0"/>
              <a:t>Inhalte</a:t>
            </a:r>
            <a:r>
              <a:rPr lang="de-DE" dirty="0"/>
              <a:t>: Eine weitere Materie des gewerblichen Rechtsschutzes ist das Patentrecht zum Schutz technischer Erfindungen auf nationaler (PatG), europäischer (EPÜ) und internationaler Ebene (TRIPs). </a:t>
            </a:r>
            <a:endParaRPr lang="de-DE" dirty="0">
              <a:highlight>
                <a:srgbClr val="FFFF00"/>
              </a:highlight>
            </a:endParaRPr>
          </a:p>
          <a:p>
            <a:r>
              <a:rPr lang="de-DE" b="1" dirty="0"/>
              <a:t>Vorlesung + Methodenkurs (Wintersemester, 1 SWS)</a:t>
            </a:r>
          </a:p>
          <a:p>
            <a:pPr marL="0" indent="0">
              <a:buNone/>
            </a:pPr>
            <a:r>
              <a:rPr lang="de-DE" b="1" dirty="0"/>
              <a:t>		</a:t>
            </a:r>
            <a:r>
              <a:rPr lang="de-DE" dirty="0"/>
              <a:t>Dozent:</a:t>
            </a:r>
          </a:p>
          <a:p>
            <a:pPr lvl="1"/>
            <a:endParaRPr lang="de-DE" b="1" dirty="0"/>
          </a:p>
        </p:txBody>
      </p:sp>
      <p:sp>
        <p:nvSpPr>
          <p:cNvPr id="11" name="Titel 1">
            <a:extLst>
              <a:ext uri="{FF2B5EF4-FFF2-40B4-BE49-F238E27FC236}">
                <a16:creationId xmlns:a16="http://schemas.microsoft.com/office/drawing/2014/main" id="{83860AB9-5C7B-7D49-AA62-9333CB7B38D9}"/>
              </a:ext>
            </a:extLst>
          </p:cNvPr>
          <p:cNvSpPr txBox="1">
            <a:spLocks/>
          </p:cNvSpPr>
          <p:nvPr/>
        </p:nvSpPr>
        <p:spPr>
          <a:xfrm>
            <a:off x="529760" y="1009437"/>
            <a:ext cx="8218953" cy="11448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a:lstStyle>
          <a:p>
            <a:pPr fontAlgn="auto">
              <a:spcAft>
                <a:spcPts val="0"/>
              </a:spcAft>
            </a:pPr>
            <a:r>
              <a:rPr lang="de-DE"/>
              <a:t>Immaterialgüterrecht und gewerblicher Rechtsschutz: Patentrecht</a:t>
            </a:r>
          </a:p>
        </p:txBody>
      </p:sp>
      <p:sp>
        <p:nvSpPr>
          <p:cNvPr id="9" name="Textfeld 8">
            <a:extLst>
              <a:ext uri="{FF2B5EF4-FFF2-40B4-BE49-F238E27FC236}">
                <a16:creationId xmlns:a16="http://schemas.microsoft.com/office/drawing/2014/main" id="{7721BFBC-5623-6D4E-8478-998135BCBF7F}"/>
              </a:ext>
            </a:extLst>
          </p:cNvPr>
          <p:cNvSpPr txBox="1"/>
          <p:nvPr/>
        </p:nvSpPr>
        <p:spPr>
          <a:xfrm>
            <a:off x="6791688" y="5393486"/>
            <a:ext cx="1418978" cy="169277"/>
          </a:xfrm>
          <a:prstGeom prst="rect">
            <a:avLst/>
          </a:prstGeom>
          <a:noFill/>
        </p:spPr>
        <p:txBody>
          <a:bodyPr wrap="none" rtlCol="0">
            <a:spAutoFit/>
          </a:bodyPr>
          <a:lstStyle/>
          <a:p>
            <a:r>
              <a:rPr lang="de-DE" sz="500"/>
              <a:t>©  Rainer Christian Kurzeder, Photographer</a:t>
            </a:r>
          </a:p>
        </p:txBody>
      </p:sp>
      <p:pic>
        <p:nvPicPr>
          <p:cNvPr id="20" name="Grafik 19">
            <a:extLst>
              <a:ext uri="{FF2B5EF4-FFF2-40B4-BE49-F238E27FC236}">
                <a16:creationId xmlns:a16="http://schemas.microsoft.com/office/drawing/2014/main" id="{B1BC8756-5001-2E48-9255-971835CBDBCD}"/>
              </a:ext>
            </a:extLst>
          </p:cNvPr>
          <p:cNvPicPr>
            <a:picLocks noChangeAspect="1"/>
          </p:cNvPicPr>
          <p:nvPr/>
        </p:nvPicPr>
        <p:blipFill>
          <a:blip r:embed="rId4"/>
          <a:stretch>
            <a:fillRect/>
          </a:stretch>
        </p:blipFill>
        <p:spPr>
          <a:xfrm>
            <a:off x="207122" y="4866943"/>
            <a:ext cx="1741411" cy="1784233"/>
          </a:xfrm>
          <a:prstGeom prst="rect">
            <a:avLst/>
          </a:prstGeom>
        </p:spPr>
      </p:pic>
      <p:pic>
        <p:nvPicPr>
          <p:cNvPr id="12" name="Grafik 11">
            <a:extLst>
              <a:ext uri="{FF2B5EF4-FFF2-40B4-BE49-F238E27FC236}">
                <a16:creationId xmlns:a16="http://schemas.microsoft.com/office/drawing/2014/main" id="{3EF72202-197D-4A45-85F1-882C7D02D163}"/>
              </a:ext>
            </a:extLst>
          </p:cNvPr>
          <p:cNvPicPr>
            <a:picLocks noChangeAspect="1"/>
          </p:cNvPicPr>
          <p:nvPr/>
        </p:nvPicPr>
        <p:blipFill>
          <a:blip r:embed="rId5"/>
          <a:stretch>
            <a:fillRect/>
          </a:stretch>
        </p:blipFill>
        <p:spPr>
          <a:xfrm>
            <a:off x="2212996" y="4870244"/>
            <a:ext cx="1794344" cy="1475848"/>
          </a:xfrm>
          <a:prstGeom prst="rect">
            <a:avLst/>
          </a:prstGeom>
        </p:spPr>
      </p:pic>
      <p:sp>
        <p:nvSpPr>
          <p:cNvPr id="22" name="Textfeld 21">
            <a:extLst>
              <a:ext uri="{FF2B5EF4-FFF2-40B4-BE49-F238E27FC236}">
                <a16:creationId xmlns:a16="http://schemas.microsoft.com/office/drawing/2014/main" id="{2E1C2127-DF4E-534C-A4F8-BFED448FA11A}"/>
              </a:ext>
            </a:extLst>
          </p:cNvPr>
          <p:cNvSpPr txBox="1"/>
          <p:nvPr/>
        </p:nvSpPr>
        <p:spPr>
          <a:xfrm>
            <a:off x="129646" y="6635957"/>
            <a:ext cx="1090363" cy="169277"/>
          </a:xfrm>
          <a:prstGeom prst="rect">
            <a:avLst/>
          </a:prstGeom>
          <a:noFill/>
        </p:spPr>
        <p:txBody>
          <a:bodyPr wrap="none" rtlCol="0">
            <a:spAutoFit/>
          </a:bodyPr>
          <a:lstStyle/>
          <a:p>
            <a:r>
              <a:rPr lang="de-DE" sz="500"/>
              <a:t>Quelle: British Museum, London</a:t>
            </a:r>
          </a:p>
        </p:txBody>
      </p:sp>
    </p:spTree>
    <p:extLst>
      <p:ext uri="{BB962C8B-B14F-4D97-AF65-F5344CB8AC3E}">
        <p14:creationId xmlns:p14="http://schemas.microsoft.com/office/powerpoint/2010/main" val="1818046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8C0BABD-AE6B-4BF3-9499-D2B6D840F922}"/>
              </a:ext>
            </a:extLst>
          </p:cNvPr>
          <p:cNvSpPr>
            <a:spLocks noGrp="1"/>
          </p:cNvSpPr>
          <p:nvPr>
            <p:ph type="sldNum" sz="quarter" idx="11"/>
          </p:nvPr>
        </p:nvSpPr>
        <p:spPr/>
        <p:txBody>
          <a:bodyPr/>
          <a:lstStyle/>
          <a:p>
            <a:fld id="{652B3869-06B2-4E1B-BB7A-3A4D843353BC}" type="slidenum">
              <a:rPr lang="de-DE" smtClean="0"/>
              <a:pPr/>
              <a:t>11</a:t>
            </a:fld>
            <a:endParaRPr lang="de-DE"/>
          </a:p>
        </p:txBody>
      </p:sp>
      <p:sp>
        <p:nvSpPr>
          <p:cNvPr id="6" name="Textplatzhalter 5">
            <a:extLst>
              <a:ext uri="{FF2B5EF4-FFF2-40B4-BE49-F238E27FC236}">
                <a16:creationId xmlns:a16="http://schemas.microsoft.com/office/drawing/2014/main" id="{41B704C2-97F8-4680-AD78-9AD37236B50F}"/>
              </a:ext>
            </a:extLst>
          </p:cNvPr>
          <p:cNvSpPr>
            <a:spLocks noGrp="1"/>
          </p:cNvSpPr>
          <p:nvPr>
            <p:ph type="body" sz="quarter" idx="16"/>
          </p:nvPr>
        </p:nvSpPr>
        <p:spPr>
          <a:xfrm>
            <a:off x="1095375" y="2154237"/>
            <a:ext cx="7653338" cy="1626109"/>
          </a:xfrm>
        </p:spPr>
        <p:txBody>
          <a:bodyPr/>
          <a:lstStyle/>
          <a:p>
            <a:r>
              <a:rPr lang="de-DE" b="1" dirty="0"/>
              <a:t>Übung (Sommersemester, 2 SWS)</a:t>
            </a:r>
          </a:p>
          <a:p>
            <a:pPr lvl="1"/>
            <a:r>
              <a:rPr lang="de-DE" dirty="0"/>
              <a:t>Vorbereitung auf die Abschlussklausur (potentiell aus allen Untermaterien) anhand von Fällen etwa aus der höchstrichterlichen Rechtsprechung</a:t>
            </a:r>
          </a:p>
          <a:p>
            <a:pPr lvl="1"/>
            <a:r>
              <a:rPr lang="de-DE" dirty="0"/>
              <a:t>Dozent: vsl. </a:t>
            </a:r>
            <a:r>
              <a:rPr lang="de-DE" dirty="0">
                <a:hlinkClick r:id="rId2"/>
              </a:rPr>
              <a:t>Prof. Dr. Maik Wolf</a:t>
            </a:r>
            <a:r>
              <a:rPr lang="de-DE" dirty="0"/>
              <a:t> (am Fachbereich)</a:t>
            </a:r>
          </a:p>
          <a:p>
            <a:pPr lvl="1"/>
            <a:r>
              <a:rPr lang="de-DE" dirty="0"/>
              <a:t>Die Schwerpunktklausur korrigieren Prof. Wolf und Prof. Lomfeld</a:t>
            </a:r>
          </a:p>
        </p:txBody>
      </p:sp>
      <p:sp>
        <p:nvSpPr>
          <p:cNvPr id="11" name="Titel 1">
            <a:extLst>
              <a:ext uri="{FF2B5EF4-FFF2-40B4-BE49-F238E27FC236}">
                <a16:creationId xmlns:a16="http://schemas.microsoft.com/office/drawing/2014/main" id="{75FC2BBF-6CC8-7D4C-87D1-6C351D30EEFB}"/>
              </a:ext>
            </a:extLst>
          </p:cNvPr>
          <p:cNvSpPr txBox="1">
            <a:spLocks/>
          </p:cNvSpPr>
          <p:nvPr/>
        </p:nvSpPr>
        <p:spPr>
          <a:xfrm>
            <a:off x="664235" y="1009437"/>
            <a:ext cx="8084478" cy="11448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a:lstStyle>
          <a:p>
            <a:pPr fontAlgn="auto">
              <a:spcAft>
                <a:spcPts val="0"/>
              </a:spcAft>
            </a:pPr>
            <a:r>
              <a:rPr lang="de-DE"/>
              <a:t>Immaterialgüterrecht und gewerblicher Rechtsschutz</a:t>
            </a:r>
          </a:p>
        </p:txBody>
      </p:sp>
      <p:sp>
        <p:nvSpPr>
          <p:cNvPr id="12" name="Textplatzhalter 5">
            <a:extLst>
              <a:ext uri="{FF2B5EF4-FFF2-40B4-BE49-F238E27FC236}">
                <a16:creationId xmlns:a16="http://schemas.microsoft.com/office/drawing/2014/main" id="{961635AD-A76D-8B40-A4DD-28AD0AAB4A7C}"/>
              </a:ext>
            </a:extLst>
          </p:cNvPr>
          <p:cNvSpPr txBox="1">
            <a:spLocks/>
          </p:cNvSpPr>
          <p:nvPr/>
        </p:nvSpPr>
        <p:spPr>
          <a:xfrm>
            <a:off x="1095375" y="3780346"/>
            <a:ext cx="7653338" cy="14002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mn-lt"/>
                <a:ea typeface="+mn-ea"/>
                <a:cs typeface="+mn-cs"/>
              </a:defRPr>
            </a:lvl1pPr>
            <a:lvl2pPr marL="538163"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3275" indent="-188913" algn="l" defTabSz="1163638"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tab pos="1431925" algn="l"/>
              </a:tabLst>
              <a:defRPr sz="1600" kern="1200">
                <a:solidFill>
                  <a:schemeClr val="tx1"/>
                </a:solidFill>
                <a:latin typeface="+mn-lt"/>
                <a:ea typeface="+mn-ea"/>
                <a:cs typeface="+mn-cs"/>
              </a:defRPr>
            </a:lvl4pPr>
            <a:lvl5pPr marL="1081088"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de-DE" b="1" dirty="0"/>
              <a:t>Studienabschlussarbeit mit Kolloquium (Sommersemester)</a:t>
            </a:r>
          </a:p>
          <a:p>
            <a:pPr lvl="1" fontAlgn="auto">
              <a:spcAft>
                <a:spcPts val="0"/>
              </a:spcAft>
            </a:pPr>
            <a:r>
              <a:rPr lang="de-DE" dirty="0"/>
              <a:t>Die Themen der Studienabschlussarbeit stellen Prof. Raue (Urheberrecht), Prof. Hegemann (Presse- und Medienrecht) und Prof. </a:t>
            </a:r>
            <a:r>
              <a:rPr lang="de-DE" dirty="0" err="1"/>
              <a:t>Lomfeld</a:t>
            </a:r>
            <a:r>
              <a:rPr lang="de-DE" dirty="0"/>
              <a:t> (Patentrecht)</a:t>
            </a:r>
          </a:p>
          <a:p>
            <a:pPr lvl="1" fontAlgn="auto">
              <a:spcAft>
                <a:spcPts val="0"/>
              </a:spcAft>
            </a:pPr>
            <a:r>
              <a:rPr lang="de-DE" dirty="0"/>
              <a:t>Das Kolloquium findet verblockt im Juni/Juli statt</a:t>
            </a:r>
          </a:p>
          <a:p>
            <a:pPr lvl="1" fontAlgn="auto">
              <a:spcAft>
                <a:spcPts val="0"/>
              </a:spcAft>
            </a:pPr>
            <a:r>
              <a:rPr lang="de-DE" dirty="0"/>
              <a:t>Hinweise zur Studienabschlussarbeit und zum Kolloquium werden in den einzelnen Vorlesungen und Methodenkurse gegeben</a:t>
            </a:r>
          </a:p>
        </p:txBody>
      </p:sp>
      <p:sp>
        <p:nvSpPr>
          <p:cNvPr id="13" name="Textplatzhalter 6">
            <a:extLst>
              <a:ext uri="{FF2B5EF4-FFF2-40B4-BE49-F238E27FC236}">
                <a16:creationId xmlns:a16="http://schemas.microsoft.com/office/drawing/2014/main" id="{CF8BC2BF-52FF-EB43-B003-A0DE237CF5D4}"/>
              </a:ext>
            </a:extLst>
          </p:cNvPr>
          <p:cNvSpPr txBox="1">
            <a:spLocks/>
          </p:cNvSpPr>
          <p:nvPr/>
        </p:nvSpPr>
        <p:spPr>
          <a:xfrm>
            <a:off x="879805" y="5694137"/>
            <a:ext cx="7653338" cy="584775"/>
          </a:xfrm>
          <a:prstGeom prst="rect">
            <a:avLst/>
          </a:prstGeom>
          <a:solidFill>
            <a:srgbClr val="FFFF99"/>
          </a:solidFill>
          <a:ln>
            <a:solidFill>
              <a:schemeClr val="tx1"/>
            </a:solidFill>
          </a:ln>
        </p:spPr>
        <p:txBody>
          <a:bodyPr vert="horz" wrap="square" lIns="91440" tIns="45720" rIns="91440" bIns="45720" rtlCol="0">
            <a:spAutoFit/>
          </a:bodyPr>
          <a:lstStyle>
            <a:lvl1pPr marL="0" indent="0" algn="l" defTabSz="914400" rtl="0" eaLnBrk="1" latinLnBrk="0" hangingPunct="1">
              <a:lnSpc>
                <a:spcPct val="100000"/>
              </a:lnSpc>
              <a:spcBef>
                <a:spcPts val="500"/>
              </a:spcBef>
              <a:buFont typeface="Wingdings" panose="05000000000000000000" pitchFamily="2" charset="2"/>
              <a:buNone/>
              <a:defRPr sz="1600" kern="1200">
                <a:solidFill>
                  <a:schemeClr val="tx1"/>
                </a:solidFill>
                <a:latin typeface="+mn-lt"/>
                <a:ea typeface="+mn-ea"/>
                <a:cs typeface="+mn-cs"/>
              </a:defRPr>
            </a:lvl1pPr>
            <a:lvl2pPr marL="538163"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3275" indent="-188913" algn="l" defTabSz="1163638"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tab pos="1431925" algn="l"/>
              </a:tabLst>
              <a:defRPr sz="1600" kern="1200">
                <a:solidFill>
                  <a:schemeClr val="tx1"/>
                </a:solidFill>
                <a:latin typeface="+mn-lt"/>
                <a:ea typeface="+mn-ea"/>
                <a:cs typeface="+mn-cs"/>
              </a:defRPr>
            </a:lvl4pPr>
            <a:lvl5pPr marL="1081088"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de-DE"/>
              <a:t>Den Unterschwerpunkt im Immaterialgüterrecht und gewerblichem Rechtsschutz koordiniert der </a:t>
            </a:r>
            <a:r>
              <a:rPr lang="de-DE">
                <a:hlinkClick r:id="rId3"/>
              </a:rPr>
              <a:t>Arbeitsbereich Prof. Lomfeld</a:t>
            </a:r>
            <a:r>
              <a:rPr lang="de-DE"/>
              <a:t>.</a:t>
            </a:r>
          </a:p>
        </p:txBody>
      </p:sp>
    </p:spTree>
    <p:extLst>
      <p:ext uri="{BB962C8B-B14F-4D97-AF65-F5344CB8AC3E}">
        <p14:creationId xmlns:p14="http://schemas.microsoft.com/office/powerpoint/2010/main" val="85445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C3436-83C2-4501-8645-E222B17B7A77}"/>
              </a:ext>
            </a:extLst>
          </p:cNvPr>
          <p:cNvSpPr>
            <a:spLocks noGrp="1"/>
          </p:cNvSpPr>
          <p:nvPr>
            <p:ph type="title"/>
          </p:nvPr>
        </p:nvSpPr>
        <p:spPr/>
        <p:txBody>
          <a:bodyPr/>
          <a:lstStyle/>
          <a:p>
            <a:r>
              <a:rPr lang="de-DE"/>
              <a:t>Gesellschaftsrecht (1)</a:t>
            </a:r>
          </a:p>
        </p:txBody>
      </p:sp>
      <p:sp>
        <p:nvSpPr>
          <p:cNvPr id="4" name="Foliennummernplatzhalter 3">
            <a:extLst>
              <a:ext uri="{FF2B5EF4-FFF2-40B4-BE49-F238E27FC236}">
                <a16:creationId xmlns:a16="http://schemas.microsoft.com/office/drawing/2014/main" id="{081B5A24-191E-40C4-B54F-70C4A36CDC54}"/>
              </a:ext>
            </a:extLst>
          </p:cNvPr>
          <p:cNvSpPr>
            <a:spLocks noGrp="1"/>
          </p:cNvSpPr>
          <p:nvPr>
            <p:ph type="sldNum" sz="quarter" idx="11"/>
          </p:nvPr>
        </p:nvSpPr>
        <p:spPr/>
        <p:txBody>
          <a:bodyPr/>
          <a:lstStyle/>
          <a:p>
            <a:fld id="{652B3869-06B2-4E1B-BB7A-3A4D843353BC}" type="slidenum">
              <a:rPr lang="de-DE" smtClean="0"/>
              <a:pPr/>
              <a:t>12</a:t>
            </a:fld>
            <a:endParaRPr lang="de-DE"/>
          </a:p>
        </p:txBody>
      </p:sp>
      <p:sp>
        <p:nvSpPr>
          <p:cNvPr id="6" name="Textplatzhalter 5">
            <a:extLst>
              <a:ext uri="{FF2B5EF4-FFF2-40B4-BE49-F238E27FC236}">
                <a16:creationId xmlns:a16="http://schemas.microsoft.com/office/drawing/2014/main" id="{5AA56551-A0D7-493F-8C14-84F0A512B5BD}"/>
              </a:ext>
            </a:extLst>
          </p:cNvPr>
          <p:cNvSpPr>
            <a:spLocks noGrp="1"/>
          </p:cNvSpPr>
          <p:nvPr>
            <p:ph type="body" sz="quarter" idx="16"/>
          </p:nvPr>
        </p:nvSpPr>
        <p:spPr/>
        <p:txBody>
          <a:bodyPr/>
          <a:lstStyle/>
          <a:p>
            <a:r>
              <a:rPr lang="de-DE" b="1" dirty="0"/>
              <a:t>Inhalte</a:t>
            </a:r>
            <a:r>
              <a:rPr lang="de-DE" dirty="0"/>
              <a:t>: Das Gesellschaftsrecht betrifft die privatrechtlichen Zusammenschlüsse (Organisationen) zur Verfolgung gemeinsamer Zwecke, im Wirtschaftsrecht vor allem der Betrieb eines gemeinsamen Unternehmens – von der Zwei-Personen-GmbH zur Volkswagen AG; im Schwerpunkt stehen die Kapitalgesellschaften AG und GmbH im Mittelpunkt, aber auch OHG, KG und GbR werden vertieft</a:t>
            </a:r>
          </a:p>
          <a:p>
            <a:r>
              <a:rPr lang="de-DE" b="1" dirty="0"/>
              <a:t>Vorlesung (Wintersemester, 4 SWS)</a:t>
            </a:r>
          </a:p>
          <a:p>
            <a:pPr lvl="1"/>
            <a:r>
              <a:rPr lang="de-DE" dirty="0"/>
              <a:t>Aufbauend auf „Handels- und Gesellschaftsrecht“ </a:t>
            </a:r>
            <a:br>
              <a:rPr lang="de-DE" dirty="0"/>
            </a:br>
            <a:r>
              <a:rPr lang="de-DE" dirty="0"/>
              <a:t>vermittelt die Vorlesung vor allem den neuen Stoff </a:t>
            </a:r>
            <a:br>
              <a:rPr lang="de-DE" dirty="0"/>
            </a:br>
            <a:r>
              <a:rPr lang="de-DE" dirty="0"/>
              <a:t>aus dem Kapitalgesellschaftsrecht </a:t>
            </a:r>
          </a:p>
          <a:p>
            <a:pPr lvl="1"/>
            <a:r>
              <a:rPr lang="de-DE" dirty="0"/>
              <a:t>Dozent: </a:t>
            </a:r>
            <a:r>
              <a:rPr lang="de-DE" dirty="0">
                <a:hlinkClick r:id="rId2"/>
              </a:rPr>
              <a:t>Prof. Dr. Andreas </a:t>
            </a:r>
            <a:r>
              <a:rPr lang="de-DE">
                <a:hlinkClick r:id="rId2"/>
              </a:rPr>
              <a:t>Engert</a:t>
            </a:r>
            <a:r>
              <a:rPr lang="de-DE"/>
              <a:t> </a:t>
            </a:r>
          </a:p>
          <a:p>
            <a:pPr lvl="1"/>
            <a:r>
              <a:rPr lang="de-DE"/>
              <a:t>Zwei Praktiker </a:t>
            </a:r>
            <a:r>
              <a:rPr lang="de-DE" dirty="0"/>
              <a:t>aus den </a:t>
            </a:r>
            <a:r>
              <a:rPr lang="de-DE"/>
              <a:t>Bereichen Unternehmens-</a:t>
            </a:r>
            <a:br>
              <a:rPr lang="de-DE"/>
            </a:br>
            <a:r>
              <a:rPr lang="de-DE"/>
              <a:t>sanierung </a:t>
            </a:r>
            <a:r>
              <a:rPr lang="de-DE" dirty="0"/>
              <a:t>und Compliance</a:t>
            </a:r>
          </a:p>
          <a:p>
            <a:pPr lvl="1"/>
            <a:endParaRPr lang="de-DE" b="1" dirty="0"/>
          </a:p>
        </p:txBody>
      </p:sp>
      <p:pic>
        <p:nvPicPr>
          <p:cNvPr id="8" name="Grafik 7">
            <a:extLst>
              <a:ext uri="{FF2B5EF4-FFF2-40B4-BE49-F238E27FC236}">
                <a16:creationId xmlns:a16="http://schemas.microsoft.com/office/drawing/2014/main" id="{D0DCA26A-4AB9-4CC5-AC69-B872E51AFB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468" y="3628604"/>
            <a:ext cx="1879245" cy="2290390"/>
          </a:xfrm>
          <a:prstGeom prst="rect">
            <a:avLst/>
          </a:prstGeom>
        </p:spPr>
      </p:pic>
    </p:spTree>
    <p:extLst>
      <p:ext uri="{BB962C8B-B14F-4D97-AF65-F5344CB8AC3E}">
        <p14:creationId xmlns:p14="http://schemas.microsoft.com/office/powerpoint/2010/main" val="106659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6F32F-549F-4346-B4FE-C8856B4B5ABE}"/>
              </a:ext>
            </a:extLst>
          </p:cNvPr>
          <p:cNvSpPr>
            <a:spLocks noGrp="1"/>
          </p:cNvSpPr>
          <p:nvPr>
            <p:ph type="title"/>
          </p:nvPr>
        </p:nvSpPr>
        <p:spPr/>
        <p:txBody>
          <a:bodyPr/>
          <a:lstStyle/>
          <a:p>
            <a:r>
              <a:rPr lang="de-DE"/>
              <a:t>Gesellschaftsrecht (2)</a:t>
            </a:r>
          </a:p>
        </p:txBody>
      </p:sp>
      <p:sp>
        <p:nvSpPr>
          <p:cNvPr id="4" name="Foliennummernplatzhalter 3">
            <a:extLst>
              <a:ext uri="{FF2B5EF4-FFF2-40B4-BE49-F238E27FC236}">
                <a16:creationId xmlns:a16="http://schemas.microsoft.com/office/drawing/2014/main" id="{E8C0BABD-AE6B-4BF3-9499-D2B6D840F922}"/>
              </a:ext>
            </a:extLst>
          </p:cNvPr>
          <p:cNvSpPr>
            <a:spLocks noGrp="1"/>
          </p:cNvSpPr>
          <p:nvPr>
            <p:ph type="sldNum" sz="quarter" idx="11"/>
          </p:nvPr>
        </p:nvSpPr>
        <p:spPr/>
        <p:txBody>
          <a:bodyPr/>
          <a:lstStyle/>
          <a:p>
            <a:fld id="{652B3869-06B2-4E1B-BB7A-3A4D843353BC}" type="slidenum">
              <a:rPr lang="de-DE" smtClean="0"/>
              <a:pPr/>
              <a:t>13</a:t>
            </a:fld>
            <a:endParaRPr lang="de-DE"/>
          </a:p>
        </p:txBody>
      </p:sp>
      <p:sp>
        <p:nvSpPr>
          <p:cNvPr id="6" name="Textplatzhalter 5">
            <a:extLst>
              <a:ext uri="{FF2B5EF4-FFF2-40B4-BE49-F238E27FC236}">
                <a16:creationId xmlns:a16="http://schemas.microsoft.com/office/drawing/2014/main" id="{41B704C2-97F8-4680-AD78-9AD37236B50F}"/>
              </a:ext>
            </a:extLst>
          </p:cNvPr>
          <p:cNvSpPr>
            <a:spLocks noGrp="1"/>
          </p:cNvSpPr>
          <p:nvPr>
            <p:ph type="body" sz="quarter" idx="16"/>
          </p:nvPr>
        </p:nvSpPr>
        <p:spPr/>
        <p:txBody>
          <a:bodyPr/>
          <a:lstStyle/>
          <a:p>
            <a:r>
              <a:rPr lang="de-DE" b="1" dirty="0"/>
              <a:t>Methodenkurs (Wintersemester, 2 SWS)</a:t>
            </a:r>
          </a:p>
          <a:p>
            <a:pPr lvl="1"/>
            <a:r>
              <a:rPr lang="de-DE" dirty="0"/>
              <a:t>Eingeübt wird die Fallbearbeitung nicht nur im Kapital-</a:t>
            </a:r>
            <a:br>
              <a:rPr lang="de-DE" dirty="0"/>
            </a:br>
            <a:r>
              <a:rPr lang="de-DE" dirty="0"/>
              <a:t>gesellschaftsrecht (das im Mittelpunkt der Vorlesung steht), </a:t>
            </a:r>
            <a:br>
              <a:rPr lang="de-DE" dirty="0"/>
            </a:br>
            <a:r>
              <a:rPr lang="de-DE" dirty="0"/>
              <a:t>sondern auch Personengesellschaftsrecht</a:t>
            </a:r>
          </a:p>
          <a:p>
            <a:pPr lvl="1"/>
            <a:r>
              <a:rPr lang="de-DE" dirty="0"/>
              <a:t>Dozent: </a:t>
            </a:r>
            <a:r>
              <a:rPr lang="de-DE" dirty="0">
                <a:hlinkClick r:id="rId2"/>
              </a:rPr>
              <a:t>Dr. Dr. Hanjo Hamann</a:t>
            </a:r>
            <a:r>
              <a:rPr lang="de-DE" dirty="0"/>
              <a:t> (Lehrbeauftragter </a:t>
            </a:r>
            <a:br>
              <a:rPr lang="de-DE" dirty="0"/>
            </a:br>
            <a:r>
              <a:rPr lang="de-DE" dirty="0"/>
              <a:t>am Fachbereich, Senior Research Fellow MPI Bonn)</a:t>
            </a:r>
          </a:p>
          <a:p>
            <a:r>
              <a:rPr lang="de-DE" b="1" dirty="0"/>
              <a:t>Übung (Sommersemester, 2 SWS)</a:t>
            </a:r>
          </a:p>
          <a:p>
            <a:pPr lvl="1"/>
            <a:r>
              <a:rPr lang="de-DE" dirty="0"/>
              <a:t>Vorbereitung auf die Abschlussklausur anhand von Fällen </a:t>
            </a:r>
            <a:br>
              <a:rPr lang="de-DE" dirty="0"/>
            </a:br>
            <a:r>
              <a:rPr lang="de-DE" dirty="0"/>
              <a:t>vor allem aus der höchstrichterlichen Rechtsprechung</a:t>
            </a:r>
          </a:p>
          <a:p>
            <a:pPr lvl="1"/>
            <a:r>
              <a:rPr lang="de-DE" dirty="0"/>
              <a:t>Dozent</a:t>
            </a:r>
            <a:r>
              <a:rPr lang="de-DE"/>
              <a:t>: bislang </a:t>
            </a:r>
            <a:r>
              <a:rPr lang="de-DE">
                <a:hlinkClick r:id="rId3"/>
              </a:rPr>
              <a:t>Johannes </a:t>
            </a:r>
            <a:r>
              <a:rPr lang="de-DE" dirty="0">
                <a:hlinkClick r:id="rId3"/>
              </a:rPr>
              <a:t>Jiang, LL.M. (LSE</a:t>
            </a:r>
            <a:r>
              <a:rPr lang="de-DE">
                <a:hlinkClick r:id="rId3"/>
              </a:rPr>
              <a:t>)</a:t>
            </a:r>
            <a:r>
              <a:rPr lang="de-DE"/>
              <a:t> </a:t>
            </a:r>
            <a:br>
              <a:rPr lang="de-DE"/>
            </a:br>
            <a:r>
              <a:rPr lang="de-DE"/>
              <a:t>(Wiss. Mitarbeiter </a:t>
            </a:r>
            <a:r>
              <a:rPr lang="de-DE" dirty="0"/>
              <a:t>am Arbeitsbereich Prof. Engert)</a:t>
            </a:r>
          </a:p>
          <a:p>
            <a:pPr lvl="1"/>
            <a:r>
              <a:rPr lang="de-DE" dirty="0"/>
              <a:t>Die Schwerpunktklausur </a:t>
            </a:r>
            <a:r>
              <a:rPr lang="de-DE"/>
              <a:t>stellen der Dozent und </a:t>
            </a:r>
            <a:r>
              <a:rPr lang="de-DE" dirty="0"/>
              <a:t>Prof. Engert</a:t>
            </a:r>
            <a:br>
              <a:rPr lang="de-DE" dirty="0"/>
            </a:br>
            <a:r>
              <a:rPr lang="de-DE" dirty="0"/>
              <a:t>gemeinsam</a:t>
            </a:r>
          </a:p>
        </p:txBody>
      </p:sp>
      <p:pic>
        <p:nvPicPr>
          <p:cNvPr id="1026" name="Picture 2" descr="Bild Hamann">
            <a:extLst>
              <a:ext uri="{FF2B5EF4-FFF2-40B4-BE49-F238E27FC236}">
                <a16:creationId xmlns:a16="http://schemas.microsoft.com/office/drawing/2014/main" id="{F78DE18A-2B91-4150-97FF-525A4AE8D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513" y="2212976"/>
            <a:ext cx="1368199" cy="17043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rofilbildJiang">
            <a:extLst>
              <a:ext uri="{FF2B5EF4-FFF2-40B4-BE49-F238E27FC236}">
                <a16:creationId xmlns:a16="http://schemas.microsoft.com/office/drawing/2014/main" id="{458F5D5A-897E-46B2-997D-EF28952990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00" t="20023" r="13545"/>
          <a:stretch/>
        </p:blipFill>
        <p:spPr bwMode="auto">
          <a:xfrm>
            <a:off x="7380514" y="4162749"/>
            <a:ext cx="1368198" cy="170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786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6F32F-549F-4346-B4FE-C8856B4B5ABE}"/>
              </a:ext>
            </a:extLst>
          </p:cNvPr>
          <p:cNvSpPr>
            <a:spLocks noGrp="1"/>
          </p:cNvSpPr>
          <p:nvPr>
            <p:ph type="title"/>
          </p:nvPr>
        </p:nvSpPr>
        <p:spPr/>
        <p:txBody>
          <a:bodyPr/>
          <a:lstStyle/>
          <a:p>
            <a:r>
              <a:rPr lang="de-DE"/>
              <a:t>Gesellschaftsrecht (3)</a:t>
            </a:r>
          </a:p>
        </p:txBody>
      </p:sp>
      <p:sp>
        <p:nvSpPr>
          <p:cNvPr id="4" name="Foliennummernplatzhalter 3">
            <a:extLst>
              <a:ext uri="{FF2B5EF4-FFF2-40B4-BE49-F238E27FC236}">
                <a16:creationId xmlns:a16="http://schemas.microsoft.com/office/drawing/2014/main" id="{E8C0BABD-AE6B-4BF3-9499-D2B6D840F922}"/>
              </a:ext>
            </a:extLst>
          </p:cNvPr>
          <p:cNvSpPr>
            <a:spLocks noGrp="1"/>
          </p:cNvSpPr>
          <p:nvPr>
            <p:ph type="sldNum" sz="quarter" idx="11"/>
          </p:nvPr>
        </p:nvSpPr>
        <p:spPr/>
        <p:txBody>
          <a:bodyPr/>
          <a:lstStyle/>
          <a:p>
            <a:fld id="{652B3869-06B2-4E1B-BB7A-3A4D843353BC}" type="slidenum">
              <a:rPr lang="de-DE" smtClean="0"/>
              <a:pPr/>
              <a:t>14</a:t>
            </a:fld>
            <a:endParaRPr lang="de-DE"/>
          </a:p>
        </p:txBody>
      </p:sp>
      <p:sp>
        <p:nvSpPr>
          <p:cNvPr id="5" name="Textplatzhalter 4">
            <a:extLst>
              <a:ext uri="{FF2B5EF4-FFF2-40B4-BE49-F238E27FC236}">
                <a16:creationId xmlns:a16="http://schemas.microsoft.com/office/drawing/2014/main" id="{76B31BB3-D7E4-4200-9CCC-C75EA04E14C7}"/>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41B704C2-97F8-4680-AD78-9AD37236B50F}"/>
              </a:ext>
            </a:extLst>
          </p:cNvPr>
          <p:cNvSpPr>
            <a:spLocks noGrp="1"/>
          </p:cNvSpPr>
          <p:nvPr>
            <p:ph type="body" sz="quarter" idx="16"/>
          </p:nvPr>
        </p:nvSpPr>
        <p:spPr>
          <a:xfrm>
            <a:off x="1095375" y="2212974"/>
            <a:ext cx="7653338" cy="3591477"/>
          </a:xfrm>
        </p:spPr>
        <p:txBody>
          <a:bodyPr/>
          <a:lstStyle/>
          <a:p>
            <a:r>
              <a:rPr lang="de-DE" b="1" dirty="0"/>
              <a:t>Studienabschlussarbeit mit Kolloquium (Sommersemester)</a:t>
            </a:r>
          </a:p>
          <a:p>
            <a:pPr lvl="1"/>
            <a:r>
              <a:rPr lang="de-DE" dirty="0"/>
              <a:t>Die Themen der Studienabschlussarbeit stellt Prof. Engert</a:t>
            </a:r>
          </a:p>
          <a:p>
            <a:pPr lvl="1"/>
            <a:r>
              <a:rPr lang="de-DE" dirty="0"/>
              <a:t>Das Kolloquium findet verblockt im Juni/Juli statt</a:t>
            </a:r>
          </a:p>
          <a:p>
            <a:pPr lvl="1"/>
            <a:r>
              <a:rPr lang="de-DE" dirty="0"/>
              <a:t>Hinweise zur Studienabschlussarbeit und zum Kolloquium finden </a:t>
            </a:r>
            <a:r>
              <a:rPr lang="de-DE"/>
              <a:t>sich </a:t>
            </a:r>
            <a:r>
              <a:rPr lang="de-DE">
                <a:hlinkClick r:id="rId2"/>
              </a:rPr>
              <a:t>hier</a:t>
            </a:r>
            <a:endParaRPr lang="de-DE"/>
          </a:p>
          <a:p>
            <a:r>
              <a:rPr lang="de-DE"/>
              <a:t>Optional: </a:t>
            </a:r>
            <a:r>
              <a:rPr lang="de-DE" b="1"/>
              <a:t>Law and Economics of Public Companies</a:t>
            </a:r>
            <a:r>
              <a:rPr lang="de-DE"/>
              <a:t> </a:t>
            </a:r>
            <a:br>
              <a:rPr lang="de-DE"/>
            </a:br>
            <a:r>
              <a:rPr lang="de-DE" b="1"/>
              <a:t>(Wintersemester, 3 SWS, auf Englisch, Oktober–Dezember)</a:t>
            </a:r>
          </a:p>
          <a:p>
            <a:pPr lvl="1"/>
            <a:r>
              <a:rPr lang="de-DE"/>
              <a:t>Rechtsökonomik des Kapitalmarktrechts</a:t>
            </a:r>
          </a:p>
          <a:p>
            <a:pPr lvl="1"/>
            <a:r>
              <a:rPr lang="de-DE"/>
              <a:t>Dozenten: </a:t>
            </a:r>
            <a:r>
              <a:rPr lang="de-DE">
                <a:hlinkClick r:id="rId3"/>
              </a:rPr>
              <a:t>Prof. Dr. Jochen Bigus</a:t>
            </a:r>
            <a:r>
              <a:rPr lang="de-DE"/>
              <a:t> und Prof. Engert</a:t>
            </a:r>
          </a:p>
          <a:p>
            <a:r>
              <a:rPr lang="de-DE"/>
              <a:t>Optional: </a:t>
            </a:r>
            <a:r>
              <a:rPr lang="de-DE" b="1"/>
              <a:t>Quantitative Rechtswissenschaft </a:t>
            </a:r>
            <a:br>
              <a:rPr lang="de-DE" b="1"/>
            </a:br>
            <a:r>
              <a:rPr lang="de-DE" b="1"/>
              <a:t>(Sommersemester, 2 SWS, verblockt)</a:t>
            </a:r>
          </a:p>
          <a:p>
            <a:pPr lvl="1"/>
            <a:r>
              <a:rPr lang="de-DE"/>
              <a:t>Rechtsempirie im Unternehmensrecht (siehe auch </a:t>
            </a:r>
            <a:r>
              <a:rPr lang="de-DE">
                <a:hlinkClick r:id="rId4"/>
              </a:rPr>
              <a:t>FUELS</a:t>
            </a:r>
            <a:r>
              <a:rPr lang="de-DE"/>
              <a:t>)</a:t>
            </a:r>
          </a:p>
          <a:p>
            <a:pPr lvl="1"/>
            <a:r>
              <a:rPr lang="de-DE"/>
              <a:t>Dozenten: Prof. Engert und </a:t>
            </a:r>
            <a:r>
              <a:rPr lang="de-DE">
                <a:hlinkClick r:id="rId5"/>
              </a:rPr>
              <a:t>Prof. Dr. Andreas Fleckner</a:t>
            </a:r>
            <a:r>
              <a:rPr lang="de-DE"/>
              <a:t> (HU Berlin)</a:t>
            </a:r>
            <a:endParaRPr lang="de-DE" dirty="0"/>
          </a:p>
        </p:txBody>
      </p:sp>
      <p:sp>
        <p:nvSpPr>
          <p:cNvPr id="7" name="Textplatzhalter 6">
            <a:extLst>
              <a:ext uri="{FF2B5EF4-FFF2-40B4-BE49-F238E27FC236}">
                <a16:creationId xmlns:a16="http://schemas.microsoft.com/office/drawing/2014/main" id="{F24FD1F9-2773-4D08-8F93-04B132868B17}"/>
              </a:ext>
            </a:extLst>
          </p:cNvPr>
          <p:cNvSpPr>
            <a:spLocks noGrp="1"/>
          </p:cNvSpPr>
          <p:nvPr>
            <p:ph type="body" sz="quarter" idx="17"/>
          </p:nvPr>
        </p:nvSpPr>
        <p:spPr>
          <a:xfrm>
            <a:off x="1095375" y="6015778"/>
            <a:ext cx="7653338" cy="584775"/>
          </a:xfrm>
        </p:spPr>
        <p:txBody>
          <a:bodyPr/>
          <a:lstStyle/>
          <a:p>
            <a:r>
              <a:rPr lang="de-DE" dirty="0"/>
              <a:t>Den Unterschwerpunkt im Gesellschaftsrecht koordiniert und verantwortet der </a:t>
            </a:r>
            <a:r>
              <a:rPr lang="de-DE" dirty="0">
                <a:hlinkClick r:id="rId6"/>
              </a:rPr>
              <a:t>Arbeitsbereich Prof. Engert</a:t>
            </a:r>
            <a:endParaRPr lang="de-DE" dirty="0"/>
          </a:p>
        </p:txBody>
      </p:sp>
      <p:pic>
        <p:nvPicPr>
          <p:cNvPr id="1026" name="Picture 2" descr="Prof. Dr. Jochen Bigus">
            <a:extLst>
              <a:ext uri="{FF2B5EF4-FFF2-40B4-BE49-F238E27FC236}">
                <a16:creationId xmlns:a16="http://schemas.microsoft.com/office/drawing/2014/main" id="{0F5F82E0-9406-4429-92EE-9B6E8D16217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435" r="30919"/>
          <a:stretch/>
        </p:blipFill>
        <p:spPr bwMode="auto">
          <a:xfrm>
            <a:off x="7470476" y="3552858"/>
            <a:ext cx="1186806" cy="147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4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C3436-83C2-4501-8645-E222B17B7A77}"/>
              </a:ext>
            </a:extLst>
          </p:cNvPr>
          <p:cNvSpPr>
            <a:spLocks noGrp="1"/>
          </p:cNvSpPr>
          <p:nvPr>
            <p:ph type="title"/>
          </p:nvPr>
        </p:nvSpPr>
        <p:spPr/>
        <p:txBody>
          <a:bodyPr/>
          <a:lstStyle/>
          <a:p>
            <a:r>
              <a:rPr lang="de-DE" dirty="0"/>
              <a:t>Allgemeines Steuerrecht (1)</a:t>
            </a:r>
          </a:p>
        </p:txBody>
      </p:sp>
      <p:sp>
        <p:nvSpPr>
          <p:cNvPr id="4" name="Foliennummernplatzhalter 3">
            <a:extLst>
              <a:ext uri="{FF2B5EF4-FFF2-40B4-BE49-F238E27FC236}">
                <a16:creationId xmlns:a16="http://schemas.microsoft.com/office/drawing/2014/main" id="{081B5A24-191E-40C4-B54F-70C4A36CDC54}"/>
              </a:ext>
            </a:extLst>
          </p:cNvPr>
          <p:cNvSpPr>
            <a:spLocks noGrp="1"/>
          </p:cNvSpPr>
          <p:nvPr>
            <p:ph type="sldNum" sz="quarter" idx="11"/>
          </p:nvPr>
        </p:nvSpPr>
        <p:spPr/>
        <p:txBody>
          <a:bodyPr/>
          <a:lstStyle/>
          <a:p>
            <a:fld id="{652B3869-06B2-4E1B-BB7A-3A4D843353BC}" type="slidenum">
              <a:rPr lang="de-DE" smtClean="0"/>
              <a:pPr/>
              <a:t>15</a:t>
            </a:fld>
            <a:endParaRPr lang="de-DE"/>
          </a:p>
        </p:txBody>
      </p:sp>
      <p:sp>
        <p:nvSpPr>
          <p:cNvPr id="6" name="Textplatzhalter 5">
            <a:extLst>
              <a:ext uri="{FF2B5EF4-FFF2-40B4-BE49-F238E27FC236}">
                <a16:creationId xmlns:a16="http://schemas.microsoft.com/office/drawing/2014/main" id="{5AA56551-A0D7-493F-8C14-84F0A512B5BD}"/>
              </a:ext>
            </a:extLst>
          </p:cNvPr>
          <p:cNvSpPr>
            <a:spLocks noGrp="1"/>
          </p:cNvSpPr>
          <p:nvPr>
            <p:ph type="body" sz="quarter" idx="16"/>
          </p:nvPr>
        </p:nvSpPr>
        <p:spPr/>
        <p:txBody>
          <a:bodyPr/>
          <a:lstStyle/>
          <a:p>
            <a:r>
              <a:rPr lang="de-DE" b="1" dirty="0"/>
              <a:t>Inhalte</a:t>
            </a:r>
            <a:r>
              <a:rPr lang="de-DE" dirty="0"/>
              <a:t>: Inhalt des Moduls sind nach einer Einführung das Steuerverfassungsrecht (Was muss der Gesetzgeber bei der Erhebung von Steuern beachten, insbesondere grundrechtlich?), das Einkommensteuerrecht (Subjekt und Objekt der Einkommensteuer? Welche Einkünfte unterliegen in welcher Höhe dieser Steuer?) und das Steuerverwaltungsrecht (Wie werden Steuern erhoben? Welche Rechtsschutzmöglichkeiten hat der </a:t>
            </a:r>
            <a:r>
              <a:rPr lang="de-DE"/>
              <a:t>Steuerpflichtige?)</a:t>
            </a:r>
            <a:endParaRPr lang="de-DE" dirty="0"/>
          </a:p>
          <a:p>
            <a:r>
              <a:rPr lang="de-DE" b="1" dirty="0"/>
              <a:t>Vorlesung (Wintersemester, 4 SWS)</a:t>
            </a:r>
          </a:p>
          <a:p>
            <a:pPr lvl="1"/>
            <a:r>
              <a:rPr lang="de-DE" dirty="0"/>
              <a:t>Die Vorlesung vermittelt die Grundlagen des Steuer-</a:t>
            </a:r>
            <a:br>
              <a:rPr lang="de-DE" dirty="0"/>
            </a:br>
            <a:r>
              <a:rPr lang="de-DE" dirty="0" err="1"/>
              <a:t>verfassungsrechts</a:t>
            </a:r>
            <a:r>
              <a:rPr lang="de-DE" dirty="0"/>
              <a:t>, des Steuerverwaltungsrechts und</a:t>
            </a:r>
            <a:br>
              <a:rPr lang="de-DE" dirty="0"/>
            </a:br>
            <a:r>
              <a:rPr lang="de-DE" dirty="0"/>
              <a:t>des Einkommensteuerrechts</a:t>
            </a:r>
          </a:p>
          <a:p>
            <a:pPr lvl="1"/>
            <a:r>
              <a:rPr lang="de-DE" dirty="0"/>
              <a:t>Dozent: </a:t>
            </a:r>
            <a:r>
              <a:rPr lang="de-DE" dirty="0">
                <a:hlinkClick r:id="rId2"/>
              </a:rPr>
              <a:t>Prof. Dr. Markus Heintzen</a:t>
            </a:r>
            <a:r>
              <a:rPr lang="de-DE" dirty="0"/>
              <a:t> (am Fachbereich)</a:t>
            </a:r>
          </a:p>
        </p:txBody>
      </p:sp>
      <p:pic>
        <p:nvPicPr>
          <p:cNvPr id="5" name="Grafik 4">
            <a:extLst>
              <a:ext uri="{FF2B5EF4-FFF2-40B4-BE49-F238E27FC236}">
                <a16:creationId xmlns:a16="http://schemas.microsoft.com/office/drawing/2014/main" id="{71875C0D-6006-C247-BD5C-712268CF4E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569" y="3862073"/>
            <a:ext cx="1703144" cy="2027552"/>
          </a:xfrm>
          <a:prstGeom prst="rect">
            <a:avLst/>
          </a:prstGeom>
        </p:spPr>
      </p:pic>
    </p:spTree>
    <p:extLst>
      <p:ext uri="{BB962C8B-B14F-4D97-AF65-F5344CB8AC3E}">
        <p14:creationId xmlns:p14="http://schemas.microsoft.com/office/powerpoint/2010/main" val="2013924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6F32F-549F-4346-B4FE-C8856B4B5ABE}"/>
              </a:ext>
            </a:extLst>
          </p:cNvPr>
          <p:cNvSpPr>
            <a:spLocks noGrp="1"/>
          </p:cNvSpPr>
          <p:nvPr>
            <p:ph type="title"/>
          </p:nvPr>
        </p:nvSpPr>
        <p:spPr/>
        <p:txBody>
          <a:bodyPr/>
          <a:lstStyle/>
          <a:p>
            <a:r>
              <a:rPr lang="de-DE" dirty="0"/>
              <a:t>Allgemeines Steuerrecht (2)</a:t>
            </a:r>
          </a:p>
        </p:txBody>
      </p:sp>
      <p:sp>
        <p:nvSpPr>
          <p:cNvPr id="4" name="Foliennummernplatzhalter 3">
            <a:extLst>
              <a:ext uri="{FF2B5EF4-FFF2-40B4-BE49-F238E27FC236}">
                <a16:creationId xmlns:a16="http://schemas.microsoft.com/office/drawing/2014/main" id="{E8C0BABD-AE6B-4BF3-9499-D2B6D840F922}"/>
              </a:ext>
            </a:extLst>
          </p:cNvPr>
          <p:cNvSpPr>
            <a:spLocks noGrp="1"/>
          </p:cNvSpPr>
          <p:nvPr>
            <p:ph type="sldNum" sz="quarter" idx="11"/>
          </p:nvPr>
        </p:nvSpPr>
        <p:spPr/>
        <p:txBody>
          <a:bodyPr/>
          <a:lstStyle/>
          <a:p>
            <a:fld id="{652B3869-06B2-4E1B-BB7A-3A4D843353BC}" type="slidenum">
              <a:rPr lang="de-DE" smtClean="0"/>
              <a:pPr/>
              <a:t>16</a:t>
            </a:fld>
            <a:endParaRPr lang="de-DE"/>
          </a:p>
        </p:txBody>
      </p:sp>
      <p:sp>
        <p:nvSpPr>
          <p:cNvPr id="6" name="Textplatzhalter 5">
            <a:extLst>
              <a:ext uri="{FF2B5EF4-FFF2-40B4-BE49-F238E27FC236}">
                <a16:creationId xmlns:a16="http://schemas.microsoft.com/office/drawing/2014/main" id="{41B704C2-97F8-4680-AD78-9AD37236B50F}"/>
              </a:ext>
            </a:extLst>
          </p:cNvPr>
          <p:cNvSpPr>
            <a:spLocks noGrp="1"/>
          </p:cNvSpPr>
          <p:nvPr>
            <p:ph type="body" sz="quarter" idx="16"/>
          </p:nvPr>
        </p:nvSpPr>
        <p:spPr/>
        <p:txBody>
          <a:bodyPr/>
          <a:lstStyle/>
          <a:p>
            <a:r>
              <a:rPr lang="de-DE" b="1" dirty="0"/>
              <a:t>Methodenkurs (Wintersemester, 2 SWS)</a:t>
            </a:r>
          </a:p>
          <a:p>
            <a:pPr lvl="1"/>
            <a:r>
              <a:rPr lang="de-DE" dirty="0"/>
              <a:t>Eingeübt wird die Fallbearbeitung im Steuerverfassungsrecht,</a:t>
            </a:r>
            <a:br>
              <a:rPr lang="de-DE" dirty="0"/>
            </a:br>
            <a:r>
              <a:rPr lang="de-DE" dirty="0"/>
              <a:t>im Steuerverwaltungsrecht sowie im Einkommensteuerrecht</a:t>
            </a:r>
          </a:p>
          <a:p>
            <a:pPr lvl="1"/>
            <a:r>
              <a:rPr lang="de-DE" dirty="0"/>
              <a:t>Dozent: </a:t>
            </a:r>
            <a:r>
              <a:rPr lang="de-DE" dirty="0">
                <a:hlinkClick r:id="rId2"/>
              </a:rPr>
              <a:t>Timon El-Sherif</a:t>
            </a:r>
            <a:r>
              <a:rPr lang="de-DE" dirty="0"/>
              <a:t> (Wissenschaftlicher Mitarbeiter am</a:t>
            </a:r>
            <a:br>
              <a:rPr lang="de-DE" dirty="0"/>
            </a:br>
            <a:r>
              <a:rPr lang="de-DE" dirty="0"/>
              <a:t>Arbeitsbereich Prof. </a:t>
            </a:r>
            <a:r>
              <a:rPr lang="de-DE" dirty="0" err="1"/>
              <a:t>Heintzen</a:t>
            </a:r>
            <a:r>
              <a:rPr lang="de-DE" dirty="0"/>
              <a:t>)</a:t>
            </a:r>
          </a:p>
          <a:p>
            <a:r>
              <a:rPr lang="de-DE" b="1" dirty="0" err="1"/>
              <a:t>Klausurenkurs</a:t>
            </a:r>
            <a:r>
              <a:rPr lang="de-DE" b="1" dirty="0"/>
              <a:t> (Wintersemester, 1 SWS)</a:t>
            </a:r>
          </a:p>
          <a:p>
            <a:pPr lvl="1"/>
            <a:r>
              <a:rPr lang="de-DE" dirty="0"/>
              <a:t>Vorbereitung auf die Abschlussklausur anhand von</a:t>
            </a:r>
            <a:br>
              <a:rPr lang="de-DE" dirty="0"/>
            </a:br>
            <a:r>
              <a:rPr lang="de-DE" dirty="0"/>
              <a:t>zwei Übungsklausuren (fakultativ)</a:t>
            </a:r>
          </a:p>
          <a:p>
            <a:pPr marL="309563" lvl="1" indent="0">
              <a:buNone/>
            </a:pPr>
            <a:endParaRPr lang="de-DE" dirty="0"/>
          </a:p>
          <a:p>
            <a:r>
              <a:rPr lang="de-DE" b="1" dirty="0"/>
              <a:t>Übung (Sommersemester, 2 SWS)</a:t>
            </a:r>
          </a:p>
          <a:p>
            <a:pPr lvl="1"/>
            <a:r>
              <a:rPr lang="de-DE" dirty="0"/>
              <a:t>Vorbereitung auf die Abschlussklausur anhand von Fällen </a:t>
            </a:r>
            <a:br>
              <a:rPr lang="de-DE" dirty="0"/>
            </a:br>
            <a:r>
              <a:rPr lang="de-DE" dirty="0"/>
              <a:t>und alten Originalabschlussklausuren</a:t>
            </a:r>
          </a:p>
          <a:p>
            <a:r>
              <a:rPr lang="de-DE" b="1" dirty="0" err="1"/>
              <a:t>Klausurenkurs</a:t>
            </a:r>
            <a:r>
              <a:rPr lang="de-DE" b="1" dirty="0"/>
              <a:t> (Sommersemester, 1 SWS)</a:t>
            </a:r>
          </a:p>
          <a:p>
            <a:pPr lvl="1"/>
            <a:r>
              <a:rPr lang="de-DE" dirty="0"/>
              <a:t>Vorbereitung auf die Abschlussklausur anhand von</a:t>
            </a:r>
            <a:br>
              <a:rPr lang="de-DE" dirty="0"/>
            </a:br>
            <a:r>
              <a:rPr lang="de-DE" dirty="0"/>
              <a:t>zwei Übungsklausuren (fakultativ)</a:t>
            </a:r>
          </a:p>
          <a:p>
            <a:pPr lvl="1"/>
            <a:endParaRPr lang="de-DE" dirty="0"/>
          </a:p>
        </p:txBody>
      </p:sp>
    </p:spTree>
    <p:extLst>
      <p:ext uri="{BB962C8B-B14F-4D97-AF65-F5344CB8AC3E}">
        <p14:creationId xmlns:p14="http://schemas.microsoft.com/office/powerpoint/2010/main" val="4047744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6F32F-549F-4346-B4FE-C8856B4B5ABE}"/>
              </a:ext>
            </a:extLst>
          </p:cNvPr>
          <p:cNvSpPr>
            <a:spLocks noGrp="1"/>
          </p:cNvSpPr>
          <p:nvPr>
            <p:ph type="title"/>
          </p:nvPr>
        </p:nvSpPr>
        <p:spPr/>
        <p:txBody>
          <a:bodyPr/>
          <a:lstStyle/>
          <a:p>
            <a:r>
              <a:rPr lang="de-DE" dirty="0"/>
              <a:t>Allgemeines Steuerrecht (3)</a:t>
            </a:r>
          </a:p>
        </p:txBody>
      </p:sp>
      <p:sp>
        <p:nvSpPr>
          <p:cNvPr id="4" name="Foliennummernplatzhalter 3">
            <a:extLst>
              <a:ext uri="{FF2B5EF4-FFF2-40B4-BE49-F238E27FC236}">
                <a16:creationId xmlns:a16="http://schemas.microsoft.com/office/drawing/2014/main" id="{E8C0BABD-AE6B-4BF3-9499-D2B6D840F922}"/>
              </a:ext>
            </a:extLst>
          </p:cNvPr>
          <p:cNvSpPr>
            <a:spLocks noGrp="1"/>
          </p:cNvSpPr>
          <p:nvPr>
            <p:ph type="sldNum" sz="quarter" idx="11"/>
          </p:nvPr>
        </p:nvSpPr>
        <p:spPr/>
        <p:txBody>
          <a:bodyPr/>
          <a:lstStyle/>
          <a:p>
            <a:fld id="{652B3869-06B2-4E1B-BB7A-3A4D843353BC}" type="slidenum">
              <a:rPr lang="de-DE" smtClean="0"/>
              <a:pPr/>
              <a:t>17</a:t>
            </a:fld>
            <a:endParaRPr lang="de-DE"/>
          </a:p>
        </p:txBody>
      </p:sp>
      <p:sp>
        <p:nvSpPr>
          <p:cNvPr id="6" name="Textplatzhalter 5">
            <a:extLst>
              <a:ext uri="{FF2B5EF4-FFF2-40B4-BE49-F238E27FC236}">
                <a16:creationId xmlns:a16="http://schemas.microsoft.com/office/drawing/2014/main" id="{41B704C2-97F8-4680-AD78-9AD37236B50F}"/>
              </a:ext>
            </a:extLst>
          </p:cNvPr>
          <p:cNvSpPr>
            <a:spLocks noGrp="1"/>
          </p:cNvSpPr>
          <p:nvPr>
            <p:ph type="body" sz="quarter" idx="16"/>
          </p:nvPr>
        </p:nvSpPr>
        <p:spPr/>
        <p:txBody>
          <a:bodyPr/>
          <a:lstStyle/>
          <a:p>
            <a:r>
              <a:rPr lang="de-DE" b="1" dirty="0"/>
              <a:t>Studienabschlussarbeit mit Kolloquium (Sommersemester)</a:t>
            </a:r>
          </a:p>
          <a:p>
            <a:pPr lvl="1"/>
            <a:r>
              <a:rPr lang="de-DE" dirty="0"/>
              <a:t>Die Themen der Studienabschlussarbeit stellt Prof. </a:t>
            </a:r>
            <a:r>
              <a:rPr lang="de-DE" dirty="0" err="1"/>
              <a:t>Heintzen</a:t>
            </a:r>
            <a:r>
              <a:rPr lang="de-DE" dirty="0"/>
              <a:t> (im Februar 2022)</a:t>
            </a:r>
          </a:p>
          <a:p>
            <a:pPr lvl="1"/>
            <a:r>
              <a:rPr lang="de-DE" dirty="0"/>
              <a:t>Das Kolloquium findet verblockt im Juni/Juli statt</a:t>
            </a:r>
          </a:p>
          <a:p>
            <a:pPr lvl="1"/>
            <a:r>
              <a:rPr lang="de-DE" dirty="0"/>
              <a:t>Hinweise zur Studienabschlussarbeit und zum Kolloquium finden sich </a:t>
            </a:r>
            <a:r>
              <a:rPr lang="de-DE" dirty="0">
                <a:hlinkClick r:id="rId2"/>
              </a:rPr>
              <a:t>hier</a:t>
            </a:r>
            <a:endParaRPr lang="de-DE" dirty="0"/>
          </a:p>
        </p:txBody>
      </p:sp>
    </p:spTree>
    <p:extLst>
      <p:ext uri="{BB962C8B-B14F-4D97-AF65-F5344CB8AC3E}">
        <p14:creationId xmlns:p14="http://schemas.microsoft.com/office/powerpoint/2010/main" val="91600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C3436-83C2-4501-8645-E222B17B7A77}"/>
              </a:ext>
            </a:extLst>
          </p:cNvPr>
          <p:cNvSpPr>
            <a:spLocks noGrp="1"/>
          </p:cNvSpPr>
          <p:nvPr>
            <p:ph type="title"/>
          </p:nvPr>
        </p:nvSpPr>
        <p:spPr/>
        <p:txBody>
          <a:bodyPr/>
          <a:lstStyle/>
          <a:p>
            <a:r>
              <a:rPr lang="de-DE" dirty="0"/>
              <a:t>Bilanz- und Unternehmenssteuerrecht (1)</a:t>
            </a:r>
          </a:p>
        </p:txBody>
      </p:sp>
      <p:sp>
        <p:nvSpPr>
          <p:cNvPr id="4" name="Foliennummernplatzhalter 3">
            <a:extLst>
              <a:ext uri="{FF2B5EF4-FFF2-40B4-BE49-F238E27FC236}">
                <a16:creationId xmlns:a16="http://schemas.microsoft.com/office/drawing/2014/main" id="{081B5A24-191E-40C4-B54F-70C4A36CDC54}"/>
              </a:ext>
            </a:extLst>
          </p:cNvPr>
          <p:cNvSpPr>
            <a:spLocks noGrp="1"/>
          </p:cNvSpPr>
          <p:nvPr>
            <p:ph type="sldNum" sz="quarter" idx="11"/>
          </p:nvPr>
        </p:nvSpPr>
        <p:spPr/>
        <p:txBody>
          <a:bodyPr/>
          <a:lstStyle/>
          <a:p>
            <a:fld id="{652B3869-06B2-4E1B-BB7A-3A4D843353BC}" type="slidenum">
              <a:rPr lang="de-DE" smtClean="0"/>
              <a:pPr/>
              <a:t>18</a:t>
            </a:fld>
            <a:endParaRPr lang="de-DE"/>
          </a:p>
        </p:txBody>
      </p:sp>
      <p:sp>
        <p:nvSpPr>
          <p:cNvPr id="6" name="Textplatzhalter 5">
            <a:extLst>
              <a:ext uri="{FF2B5EF4-FFF2-40B4-BE49-F238E27FC236}">
                <a16:creationId xmlns:a16="http://schemas.microsoft.com/office/drawing/2014/main" id="{5AA56551-A0D7-493F-8C14-84F0A512B5BD}"/>
              </a:ext>
            </a:extLst>
          </p:cNvPr>
          <p:cNvSpPr>
            <a:spLocks noGrp="1"/>
          </p:cNvSpPr>
          <p:nvPr>
            <p:ph type="body" sz="quarter" idx="16"/>
          </p:nvPr>
        </p:nvSpPr>
        <p:spPr/>
        <p:txBody>
          <a:bodyPr/>
          <a:lstStyle/>
          <a:p>
            <a:r>
              <a:rPr lang="de-DE" b="1" dirty="0"/>
              <a:t>Inhalte</a:t>
            </a:r>
            <a:r>
              <a:rPr lang="de-DE" dirty="0"/>
              <a:t>: Inhalt des Moduls sind die Grundlagen des Unternehmenssteuerrechts (Wie werden die Erträge von Einzelunternehmern, Personengesellschaften und Kaptalgesellschaften besteuert?), des Handelsbilanzrechts (Wer muss alles eine Bilanz aufstellen? Wie wird eine Bilanz aufgestellt und was ist dabei zu beachten?) und des Steuerbilanzrechts (Welche Besonderheiten gelten für die Steuerbilanz im Vergleich zur Handelsbilanz?).</a:t>
            </a:r>
          </a:p>
          <a:p>
            <a:r>
              <a:rPr lang="de-DE" b="1"/>
              <a:t>Vorlesung </a:t>
            </a:r>
            <a:r>
              <a:rPr lang="de-DE" b="1" dirty="0"/>
              <a:t>(Wintersemester, 4 SWS)</a:t>
            </a:r>
          </a:p>
          <a:p>
            <a:pPr lvl="1"/>
            <a:r>
              <a:rPr lang="de-DE" dirty="0"/>
              <a:t>Die Vorlesung vermittelt die Grundlagen des</a:t>
            </a:r>
            <a:br>
              <a:rPr lang="de-DE" dirty="0"/>
            </a:br>
            <a:r>
              <a:rPr lang="de-DE" dirty="0"/>
              <a:t>Unternehmenssteuerrechts, des Handelsbilanzrechts</a:t>
            </a:r>
            <a:br>
              <a:rPr lang="de-DE" dirty="0"/>
            </a:br>
            <a:r>
              <a:rPr lang="de-DE" dirty="0"/>
              <a:t>und des Steuerbilanzrechts</a:t>
            </a:r>
          </a:p>
          <a:p>
            <a:pPr lvl="1"/>
            <a:r>
              <a:rPr lang="de-DE" dirty="0"/>
              <a:t>Dozent: </a:t>
            </a:r>
            <a:r>
              <a:rPr lang="de-DE" dirty="0">
                <a:hlinkClick r:id="rId2"/>
              </a:rPr>
              <a:t>Prof. Dr. Susanne Tiedchen</a:t>
            </a:r>
            <a:r>
              <a:rPr lang="de-DE" dirty="0"/>
              <a:t> (Vorsitzende</a:t>
            </a:r>
            <a:br>
              <a:rPr lang="de-DE" dirty="0"/>
            </a:br>
            <a:r>
              <a:rPr lang="de-DE" dirty="0"/>
              <a:t>Richterin am Finanzgericht Berlin-Brandenburg und</a:t>
            </a:r>
            <a:br>
              <a:rPr lang="de-DE" dirty="0"/>
            </a:br>
            <a:r>
              <a:rPr lang="de-DE" dirty="0"/>
              <a:t>Honorarprofessorin an der FU Berlin)</a:t>
            </a:r>
          </a:p>
        </p:txBody>
      </p:sp>
      <p:pic>
        <p:nvPicPr>
          <p:cNvPr id="7" name="Grafik 6">
            <a:extLst>
              <a:ext uri="{FF2B5EF4-FFF2-40B4-BE49-F238E27FC236}">
                <a16:creationId xmlns:a16="http://schemas.microsoft.com/office/drawing/2014/main" id="{9BB04484-E0BB-4248-9789-508520675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5813" y="3787336"/>
            <a:ext cx="1612900" cy="2159000"/>
          </a:xfrm>
          <a:prstGeom prst="rect">
            <a:avLst/>
          </a:prstGeom>
        </p:spPr>
      </p:pic>
    </p:spTree>
    <p:extLst>
      <p:ext uri="{BB962C8B-B14F-4D97-AF65-F5344CB8AC3E}">
        <p14:creationId xmlns:p14="http://schemas.microsoft.com/office/powerpoint/2010/main" val="39200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6F32F-549F-4346-B4FE-C8856B4B5ABE}"/>
              </a:ext>
            </a:extLst>
          </p:cNvPr>
          <p:cNvSpPr>
            <a:spLocks noGrp="1"/>
          </p:cNvSpPr>
          <p:nvPr>
            <p:ph type="title"/>
          </p:nvPr>
        </p:nvSpPr>
        <p:spPr/>
        <p:txBody>
          <a:bodyPr/>
          <a:lstStyle/>
          <a:p>
            <a:r>
              <a:rPr lang="de-DE" dirty="0"/>
              <a:t>Bilanz- und Unternehmenssteuerrecht (2)</a:t>
            </a:r>
          </a:p>
        </p:txBody>
      </p:sp>
      <p:sp>
        <p:nvSpPr>
          <p:cNvPr id="4" name="Foliennummernplatzhalter 3">
            <a:extLst>
              <a:ext uri="{FF2B5EF4-FFF2-40B4-BE49-F238E27FC236}">
                <a16:creationId xmlns:a16="http://schemas.microsoft.com/office/drawing/2014/main" id="{E8C0BABD-AE6B-4BF3-9499-D2B6D840F922}"/>
              </a:ext>
            </a:extLst>
          </p:cNvPr>
          <p:cNvSpPr>
            <a:spLocks noGrp="1"/>
          </p:cNvSpPr>
          <p:nvPr>
            <p:ph type="sldNum" sz="quarter" idx="11"/>
          </p:nvPr>
        </p:nvSpPr>
        <p:spPr/>
        <p:txBody>
          <a:bodyPr/>
          <a:lstStyle/>
          <a:p>
            <a:fld id="{652B3869-06B2-4E1B-BB7A-3A4D843353BC}" type="slidenum">
              <a:rPr lang="de-DE" smtClean="0"/>
              <a:pPr/>
              <a:t>19</a:t>
            </a:fld>
            <a:endParaRPr lang="de-DE"/>
          </a:p>
        </p:txBody>
      </p:sp>
      <p:sp>
        <p:nvSpPr>
          <p:cNvPr id="6" name="Textplatzhalter 5">
            <a:extLst>
              <a:ext uri="{FF2B5EF4-FFF2-40B4-BE49-F238E27FC236}">
                <a16:creationId xmlns:a16="http://schemas.microsoft.com/office/drawing/2014/main" id="{41B704C2-97F8-4680-AD78-9AD37236B50F}"/>
              </a:ext>
            </a:extLst>
          </p:cNvPr>
          <p:cNvSpPr>
            <a:spLocks noGrp="1"/>
          </p:cNvSpPr>
          <p:nvPr>
            <p:ph type="body" sz="quarter" idx="16"/>
          </p:nvPr>
        </p:nvSpPr>
        <p:spPr/>
        <p:txBody>
          <a:bodyPr/>
          <a:lstStyle/>
          <a:p>
            <a:r>
              <a:rPr lang="de-DE" b="1" dirty="0"/>
              <a:t>Methodenkurs (Wintersemester, 2 SWS)</a:t>
            </a:r>
          </a:p>
          <a:p>
            <a:pPr lvl="1"/>
            <a:r>
              <a:rPr lang="de-DE" dirty="0"/>
              <a:t>Eingeübt wird die Fallbearbeitung im Bilanz- und Unternehmenssteuerrecht</a:t>
            </a:r>
          </a:p>
          <a:p>
            <a:pPr lvl="1"/>
            <a:r>
              <a:rPr lang="de-DE" dirty="0"/>
              <a:t>Dozent: </a:t>
            </a:r>
            <a:r>
              <a:rPr lang="de-DE" dirty="0">
                <a:hlinkClick r:id="rId2"/>
              </a:rPr>
              <a:t>Dr. Anna Sophie Poschenrieder</a:t>
            </a:r>
            <a:r>
              <a:rPr lang="de-DE" dirty="0"/>
              <a:t> (Sachgebietsleiterin an einem Berliner Finanzamt, davor wiss. Mitarbeiterin am Fachbereich)</a:t>
            </a:r>
          </a:p>
          <a:p>
            <a:r>
              <a:rPr lang="de-DE" b="1" dirty="0" err="1"/>
              <a:t>Klausurenkurs</a:t>
            </a:r>
            <a:r>
              <a:rPr lang="de-DE" b="1" dirty="0"/>
              <a:t> (Wintersemester, 1 SWS)</a:t>
            </a:r>
          </a:p>
          <a:p>
            <a:pPr lvl="1"/>
            <a:r>
              <a:rPr lang="de-DE" dirty="0"/>
              <a:t>Vorbereitung auf die Abschlussklausur anhand von</a:t>
            </a:r>
            <a:br>
              <a:rPr lang="de-DE" dirty="0"/>
            </a:br>
            <a:r>
              <a:rPr lang="de-DE" dirty="0"/>
              <a:t>zwei Übungsklausuren (fakultativ)</a:t>
            </a:r>
          </a:p>
          <a:p>
            <a:r>
              <a:rPr lang="de-DE" b="1" dirty="0"/>
              <a:t>Übung (Sommersemester, 2 SWS)</a:t>
            </a:r>
          </a:p>
          <a:p>
            <a:pPr lvl="1"/>
            <a:r>
              <a:rPr lang="de-DE" dirty="0"/>
              <a:t>Vorbereitung auf die Abschlussklausur anhand von Fällen </a:t>
            </a:r>
            <a:br>
              <a:rPr lang="de-DE" dirty="0"/>
            </a:br>
            <a:r>
              <a:rPr lang="de-DE" dirty="0"/>
              <a:t>und alten Originalabschlussklausuren</a:t>
            </a:r>
          </a:p>
          <a:p>
            <a:r>
              <a:rPr lang="de-DE" b="1" dirty="0" err="1"/>
              <a:t>Klausurenkurs</a:t>
            </a:r>
            <a:r>
              <a:rPr lang="de-DE" b="1" dirty="0"/>
              <a:t> (Sommersemester, 1 SWS)</a:t>
            </a:r>
          </a:p>
          <a:p>
            <a:pPr lvl="1"/>
            <a:r>
              <a:rPr lang="de-DE" dirty="0"/>
              <a:t>Vorbereitung auf die Abschlussklausur anhand von</a:t>
            </a:r>
            <a:br>
              <a:rPr lang="de-DE" dirty="0"/>
            </a:br>
            <a:r>
              <a:rPr lang="de-DE" dirty="0"/>
              <a:t>zwei Übungsklausuren (fakultativ)</a:t>
            </a:r>
          </a:p>
          <a:p>
            <a:pPr lvl="1"/>
            <a:endParaRPr lang="de-DE" dirty="0"/>
          </a:p>
        </p:txBody>
      </p:sp>
    </p:spTree>
    <p:extLst>
      <p:ext uri="{BB962C8B-B14F-4D97-AF65-F5344CB8AC3E}">
        <p14:creationId xmlns:p14="http://schemas.microsoft.com/office/powerpoint/2010/main" val="245427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9C12D-92B9-4557-B22A-30B92DF97E08}"/>
              </a:ext>
            </a:extLst>
          </p:cNvPr>
          <p:cNvSpPr>
            <a:spLocks noGrp="1"/>
          </p:cNvSpPr>
          <p:nvPr>
            <p:ph type="title"/>
          </p:nvPr>
        </p:nvSpPr>
        <p:spPr/>
        <p:txBody>
          <a:bodyPr/>
          <a:lstStyle/>
          <a:p>
            <a:r>
              <a:rPr lang="de-DE"/>
              <a:t>Das Schwerpunktstudium im Wirtschafts- und Steuerrecht</a:t>
            </a:r>
          </a:p>
        </p:txBody>
      </p:sp>
      <p:sp>
        <p:nvSpPr>
          <p:cNvPr id="4" name="Foliennummernplatzhalter 3">
            <a:extLst>
              <a:ext uri="{FF2B5EF4-FFF2-40B4-BE49-F238E27FC236}">
                <a16:creationId xmlns:a16="http://schemas.microsoft.com/office/drawing/2014/main" id="{F0E8BA28-AD9A-4469-B798-899A0913F24F}"/>
              </a:ext>
            </a:extLst>
          </p:cNvPr>
          <p:cNvSpPr>
            <a:spLocks noGrp="1"/>
          </p:cNvSpPr>
          <p:nvPr>
            <p:ph type="sldNum" sz="quarter" idx="11"/>
          </p:nvPr>
        </p:nvSpPr>
        <p:spPr/>
        <p:txBody>
          <a:bodyPr/>
          <a:lstStyle/>
          <a:p>
            <a:fld id="{652B3869-06B2-4E1B-BB7A-3A4D843353BC}" type="slidenum">
              <a:rPr lang="de-DE" smtClean="0"/>
              <a:pPr/>
              <a:t>2</a:t>
            </a:fld>
            <a:endParaRPr lang="de-DE"/>
          </a:p>
        </p:txBody>
      </p:sp>
      <p:sp>
        <p:nvSpPr>
          <p:cNvPr id="6" name="Textplatzhalter 5">
            <a:extLst>
              <a:ext uri="{FF2B5EF4-FFF2-40B4-BE49-F238E27FC236}">
                <a16:creationId xmlns:a16="http://schemas.microsoft.com/office/drawing/2014/main" id="{970BCB35-EA7B-4A4E-ACFD-8696A5E4961A}"/>
              </a:ext>
            </a:extLst>
          </p:cNvPr>
          <p:cNvSpPr>
            <a:spLocks noGrp="1"/>
          </p:cNvSpPr>
          <p:nvPr>
            <p:ph type="body" sz="quarter" idx="16"/>
          </p:nvPr>
        </p:nvSpPr>
        <p:spPr>
          <a:xfrm>
            <a:off x="1095375" y="2355573"/>
            <a:ext cx="7653338" cy="3107170"/>
          </a:xfrm>
        </p:spPr>
        <p:txBody>
          <a:bodyPr/>
          <a:lstStyle/>
          <a:p>
            <a:r>
              <a:rPr lang="de-DE" dirty="0"/>
              <a:t>Wirtschafts- und Steuerrecht als faszinierende, hoch relevante und beruflich aussichtsreiche Spezialisierung: „Die Wirtschaft ist das Schicksal“ (Rathenau)</a:t>
            </a:r>
          </a:p>
          <a:p>
            <a:r>
              <a:rPr lang="de-DE" dirty="0"/>
              <a:t>Im privaten </a:t>
            </a:r>
            <a:r>
              <a:rPr lang="de-DE" b="1" dirty="0"/>
              <a:t>Wirtschaftsrecht</a:t>
            </a:r>
            <a:r>
              <a:rPr lang="de-DE" dirty="0"/>
              <a:t> geht es um …</a:t>
            </a:r>
          </a:p>
          <a:p>
            <a:pPr lvl="1"/>
            <a:r>
              <a:rPr lang="de-DE" dirty="0"/>
              <a:t>… die Ordnung von Märkten, insbesondere die Erhaltung von Wettbewerb</a:t>
            </a:r>
          </a:p>
          <a:p>
            <a:pPr lvl="1"/>
            <a:r>
              <a:rPr lang="de-DE" dirty="0"/>
              <a:t>… besondere, „immaterielle“ Eigentumsrechte für Unternehmen</a:t>
            </a:r>
          </a:p>
          <a:p>
            <a:pPr lvl="1"/>
            <a:r>
              <a:rPr lang="de-DE" dirty="0"/>
              <a:t>… die Organisation der Unternehmen</a:t>
            </a:r>
          </a:p>
          <a:p>
            <a:r>
              <a:rPr lang="de-DE" dirty="0"/>
              <a:t>Im </a:t>
            </a:r>
            <a:r>
              <a:rPr lang="de-DE" b="1" dirty="0"/>
              <a:t>Steuerrecht </a:t>
            </a:r>
            <a:r>
              <a:rPr lang="de-DE" dirty="0"/>
              <a:t>geht es um …</a:t>
            </a:r>
          </a:p>
          <a:p>
            <a:pPr lvl="1"/>
            <a:r>
              <a:rPr lang="de-DE" dirty="0"/>
              <a:t>… die „Gemeinlast“ der Finanzierung des Staates nach Leistungsfähigkeit</a:t>
            </a:r>
          </a:p>
          <a:p>
            <a:pPr lvl="1"/>
            <a:r>
              <a:rPr lang="de-DE" dirty="0"/>
              <a:t>… die Besteuerung speziell von Unternehmen</a:t>
            </a:r>
          </a:p>
          <a:p>
            <a:r>
              <a:rPr lang="de-DE" dirty="0"/>
              <a:t>Wirtschafts- und Steuerrecht sind für viele aktuelle politische und </a:t>
            </a:r>
            <a:r>
              <a:rPr lang="de-DE" dirty="0" err="1"/>
              <a:t>gesellschaft-liche</a:t>
            </a:r>
            <a:r>
              <a:rPr lang="de-DE" dirty="0"/>
              <a:t> Themen zentral: Digitalisierung, Nachhaltigkeit, soziale Gerechtigkeit, Bewältigung der </a:t>
            </a:r>
            <a:r>
              <a:rPr lang="de-DE" dirty="0" err="1"/>
              <a:t>CoViD</a:t>
            </a:r>
            <a:r>
              <a:rPr lang="de-DE" dirty="0"/>
              <a:t>-Krise usw.</a:t>
            </a:r>
          </a:p>
          <a:p>
            <a:r>
              <a:rPr lang="de-DE" dirty="0"/>
              <a:t>Die Berufsaussichten sind hervorragend: Wirtschaftskanzleien und </a:t>
            </a:r>
            <a:r>
              <a:rPr lang="de-DE" dirty="0" err="1"/>
              <a:t>Unterneh-men</a:t>
            </a:r>
            <a:r>
              <a:rPr lang="de-DE" dirty="0"/>
              <a:t> suchen dringend gut ausgebildete Wirtschafts- und </a:t>
            </a:r>
            <a:r>
              <a:rPr lang="de-DE" dirty="0" err="1"/>
              <a:t>Steuerjurist:innen</a:t>
            </a:r>
            <a:endParaRPr lang="de-DE" dirty="0"/>
          </a:p>
        </p:txBody>
      </p:sp>
    </p:spTree>
    <p:extLst>
      <p:ext uri="{BB962C8B-B14F-4D97-AF65-F5344CB8AC3E}">
        <p14:creationId xmlns:p14="http://schemas.microsoft.com/office/powerpoint/2010/main" val="3380978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6F32F-549F-4346-B4FE-C8856B4B5ABE}"/>
              </a:ext>
            </a:extLst>
          </p:cNvPr>
          <p:cNvSpPr>
            <a:spLocks noGrp="1"/>
          </p:cNvSpPr>
          <p:nvPr>
            <p:ph type="title"/>
          </p:nvPr>
        </p:nvSpPr>
        <p:spPr/>
        <p:txBody>
          <a:bodyPr/>
          <a:lstStyle/>
          <a:p>
            <a:r>
              <a:rPr lang="de-DE" dirty="0"/>
              <a:t>Bilanz- und Unternehmenssteuerrecht (3)</a:t>
            </a:r>
          </a:p>
        </p:txBody>
      </p:sp>
      <p:sp>
        <p:nvSpPr>
          <p:cNvPr id="4" name="Foliennummernplatzhalter 3">
            <a:extLst>
              <a:ext uri="{FF2B5EF4-FFF2-40B4-BE49-F238E27FC236}">
                <a16:creationId xmlns:a16="http://schemas.microsoft.com/office/drawing/2014/main" id="{E8C0BABD-AE6B-4BF3-9499-D2B6D840F922}"/>
              </a:ext>
            </a:extLst>
          </p:cNvPr>
          <p:cNvSpPr>
            <a:spLocks noGrp="1"/>
          </p:cNvSpPr>
          <p:nvPr>
            <p:ph type="sldNum" sz="quarter" idx="11"/>
          </p:nvPr>
        </p:nvSpPr>
        <p:spPr/>
        <p:txBody>
          <a:bodyPr/>
          <a:lstStyle/>
          <a:p>
            <a:fld id="{652B3869-06B2-4E1B-BB7A-3A4D843353BC}" type="slidenum">
              <a:rPr lang="de-DE" smtClean="0"/>
              <a:pPr/>
              <a:t>20</a:t>
            </a:fld>
            <a:endParaRPr lang="de-DE"/>
          </a:p>
        </p:txBody>
      </p:sp>
      <p:sp>
        <p:nvSpPr>
          <p:cNvPr id="5" name="Textplatzhalter 4">
            <a:extLst>
              <a:ext uri="{FF2B5EF4-FFF2-40B4-BE49-F238E27FC236}">
                <a16:creationId xmlns:a16="http://schemas.microsoft.com/office/drawing/2014/main" id="{76B31BB3-D7E4-4200-9CCC-C75EA04E14C7}"/>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41B704C2-97F8-4680-AD78-9AD37236B50F}"/>
              </a:ext>
            </a:extLst>
          </p:cNvPr>
          <p:cNvSpPr>
            <a:spLocks noGrp="1"/>
          </p:cNvSpPr>
          <p:nvPr>
            <p:ph type="body" sz="quarter" idx="16"/>
          </p:nvPr>
        </p:nvSpPr>
        <p:spPr/>
        <p:txBody>
          <a:bodyPr/>
          <a:lstStyle/>
          <a:p>
            <a:r>
              <a:rPr lang="de-DE" b="1" dirty="0"/>
              <a:t>Studienabschlussarbeit mit Kolloquium (Sommersemester)</a:t>
            </a:r>
          </a:p>
          <a:p>
            <a:pPr lvl="1"/>
            <a:r>
              <a:rPr lang="de-DE" dirty="0"/>
              <a:t>Die Themen der Studienabschlussarbeit stellt Prof. </a:t>
            </a:r>
            <a:r>
              <a:rPr lang="de-DE" dirty="0" err="1"/>
              <a:t>Tiedchen</a:t>
            </a:r>
            <a:endParaRPr lang="de-DE" dirty="0"/>
          </a:p>
          <a:p>
            <a:pPr lvl="1"/>
            <a:r>
              <a:rPr lang="de-DE" dirty="0"/>
              <a:t>Das Kolloquium findet verblockt im Juni/Juli statt</a:t>
            </a:r>
          </a:p>
          <a:p>
            <a:pPr lvl="1"/>
            <a:r>
              <a:rPr lang="de-DE" dirty="0"/>
              <a:t>Hinweise zur Studienabschlussarbeit und zum Kolloquium finden sich </a:t>
            </a:r>
            <a:r>
              <a:rPr lang="de-DE" dirty="0">
                <a:hlinkClick r:id="rId2"/>
              </a:rPr>
              <a:t>hier</a:t>
            </a:r>
            <a:endParaRPr lang="de-DE" dirty="0"/>
          </a:p>
        </p:txBody>
      </p:sp>
      <p:sp>
        <p:nvSpPr>
          <p:cNvPr id="3" name="Textfeld 2">
            <a:extLst>
              <a:ext uri="{FF2B5EF4-FFF2-40B4-BE49-F238E27FC236}">
                <a16:creationId xmlns:a16="http://schemas.microsoft.com/office/drawing/2014/main" id="{36409FC3-EE0B-2D4F-ABB6-37AC472869E9}"/>
              </a:ext>
            </a:extLst>
          </p:cNvPr>
          <p:cNvSpPr txBox="1"/>
          <p:nvPr/>
        </p:nvSpPr>
        <p:spPr>
          <a:xfrm>
            <a:off x="-1058779" y="1909011"/>
            <a:ext cx="184731" cy="369332"/>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305786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50655-5BB7-4B9C-8FBA-57E61F899DE0}"/>
              </a:ext>
            </a:extLst>
          </p:cNvPr>
          <p:cNvSpPr>
            <a:spLocks noGrp="1"/>
          </p:cNvSpPr>
          <p:nvPr>
            <p:ph type="title"/>
          </p:nvPr>
        </p:nvSpPr>
        <p:spPr/>
        <p:txBody>
          <a:bodyPr/>
          <a:lstStyle/>
          <a:p>
            <a:r>
              <a:rPr lang="de-DE"/>
              <a:t>Unterschwerpunkte im Überblick</a:t>
            </a:r>
          </a:p>
        </p:txBody>
      </p:sp>
      <p:sp>
        <p:nvSpPr>
          <p:cNvPr id="4" name="Foliennummernplatzhalter 3">
            <a:extLst>
              <a:ext uri="{FF2B5EF4-FFF2-40B4-BE49-F238E27FC236}">
                <a16:creationId xmlns:a16="http://schemas.microsoft.com/office/drawing/2014/main" id="{C55B3EFA-C253-45F3-875D-65C63D10ED5B}"/>
              </a:ext>
            </a:extLst>
          </p:cNvPr>
          <p:cNvSpPr>
            <a:spLocks noGrp="1"/>
          </p:cNvSpPr>
          <p:nvPr>
            <p:ph type="sldNum" sz="quarter" idx="11"/>
          </p:nvPr>
        </p:nvSpPr>
        <p:spPr/>
        <p:txBody>
          <a:bodyPr/>
          <a:lstStyle/>
          <a:p>
            <a:fld id="{652B3869-06B2-4E1B-BB7A-3A4D843353BC}" type="slidenum">
              <a:rPr lang="de-DE" smtClean="0"/>
              <a:pPr/>
              <a:t>3</a:t>
            </a:fld>
            <a:endParaRPr lang="de-DE"/>
          </a:p>
        </p:txBody>
      </p:sp>
      <p:sp>
        <p:nvSpPr>
          <p:cNvPr id="6" name="Textplatzhalter 5">
            <a:extLst>
              <a:ext uri="{FF2B5EF4-FFF2-40B4-BE49-F238E27FC236}">
                <a16:creationId xmlns:a16="http://schemas.microsoft.com/office/drawing/2014/main" id="{33C28383-D52A-476B-85A8-6EB91EF06159}"/>
              </a:ext>
            </a:extLst>
          </p:cNvPr>
          <p:cNvSpPr>
            <a:spLocks noGrp="1"/>
          </p:cNvSpPr>
          <p:nvPr>
            <p:ph type="body" sz="quarter" idx="16"/>
          </p:nvPr>
        </p:nvSpPr>
        <p:spPr>
          <a:xfrm>
            <a:off x="1095375" y="2173424"/>
            <a:ext cx="7653338" cy="3107170"/>
          </a:xfrm>
        </p:spPr>
        <p:txBody>
          <a:bodyPr/>
          <a:lstStyle/>
          <a:p>
            <a:r>
              <a:rPr lang="de-DE" b="1" dirty="0"/>
              <a:t>Wettbewerbs- und Regulierungsrecht</a:t>
            </a:r>
            <a:r>
              <a:rPr lang="de-DE" dirty="0"/>
              <a:t>: Schutz des Wettbewerbs vor wettbewerbsbeschränkenden Vereinbarungen und dem Missbrauch von Marktmacht; Fusionskontrolle; Regulierung marktmächtiger Unternehmen</a:t>
            </a:r>
          </a:p>
          <a:p>
            <a:r>
              <a:rPr lang="de-DE" b="1" dirty="0"/>
              <a:t>Immaterialgüterrecht und gewerblicher Rechtsschutz</a:t>
            </a:r>
            <a:r>
              <a:rPr lang="de-DE" dirty="0"/>
              <a:t>: „geistiges Eigentum“ wie Urheberrechte, Patente, Marken, Designs usw.; Schutz vor unlauterem Wettbewerb</a:t>
            </a:r>
          </a:p>
          <a:p>
            <a:r>
              <a:rPr lang="de-DE" b="1" dirty="0"/>
              <a:t>Gesellschaftsrecht</a:t>
            </a:r>
            <a:r>
              <a:rPr lang="de-DE" dirty="0"/>
              <a:t>: Recht der privaten Verbände als Rechtsformen von Unternehmen; aufbauend auf der Vorlesung „Handels- und Gesellschaftsrecht“ vor allem Recht der Kapitalgesellschaften AG und GmbH</a:t>
            </a:r>
          </a:p>
          <a:p>
            <a:r>
              <a:rPr lang="de-DE" dirty="0"/>
              <a:t>Der üblicherweise vorgesehene Unterschwerpunkt Konzern- und Umwandlungs-recht wird im Studienjahr 2021/2022 nicht angeboten werden</a:t>
            </a:r>
          </a:p>
          <a:p>
            <a:r>
              <a:rPr lang="de-DE" b="1" dirty="0"/>
              <a:t>Allgemeines Steuerrecht</a:t>
            </a:r>
            <a:r>
              <a:rPr lang="de-DE" dirty="0"/>
              <a:t>: Verfassungs- und europarechtliche Grundlagen des Steuerrechts, Grundzüge des Einkommensteuer- und Steuerverfahrensrechts</a:t>
            </a:r>
          </a:p>
          <a:p>
            <a:r>
              <a:rPr lang="de-DE" b="1" dirty="0"/>
              <a:t>Bilanz- und Unternehmenssteuerrecht</a:t>
            </a:r>
            <a:r>
              <a:rPr lang="de-DE" dirty="0"/>
              <a:t>: Handels- und Steuerbilanz als Schnittstelle zwischen Steuer- und Gesellschaftsrecht; </a:t>
            </a:r>
            <a:r>
              <a:rPr lang="de-DE" dirty="0" err="1"/>
              <a:t>Ertragsteuerrecht</a:t>
            </a:r>
            <a:r>
              <a:rPr lang="de-DE" dirty="0"/>
              <a:t> der Unternehmen</a:t>
            </a:r>
            <a:endParaRPr lang="de-DE" b="1" dirty="0"/>
          </a:p>
        </p:txBody>
      </p:sp>
    </p:spTree>
    <p:extLst>
      <p:ext uri="{BB962C8B-B14F-4D97-AF65-F5344CB8AC3E}">
        <p14:creationId xmlns:p14="http://schemas.microsoft.com/office/powerpoint/2010/main" val="423032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50653-D882-4E3A-A562-EA72D41CEB0F}"/>
              </a:ext>
            </a:extLst>
          </p:cNvPr>
          <p:cNvSpPr>
            <a:spLocks noGrp="1"/>
          </p:cNvSpPr>
          <p:nvPr>
            <p:ph type="title"/>
          </p:nvPr>
        </p:nvSpPr>
        <p:spPr/>
        <p:txBody>
          <a:bodyPr/>
          <a:lstStyle/>
          <a:p>
            <a:r>
              <a:rPr lang="de-DE" dirty="0"/>
              <a:t>Wettbewerbs- und Regulierungsrecht</a:t>
            </a:r>
          </a:p>
        </p:txBody>
      </p:sp>
      <p:sp>
        <p:nvSpPr>
          <p:cNvPr id="4" name="Foliennummernplatzhalter 3">
            <a:extLst>
              <a:ext uri="{FF2B5EF4-FFF2-40B4-BE49-F238E27FC236}">
                <a16:creationId xmlns:a16="http://schemas.microsoft.com/office/drawing/2014/main" id="{71FF7285-1790-47FD-AA80-1F8DD0CBF451}"/>
              </a:ext>
            </a:extLst>
          </p:cNvPr>
          <p:cNvSpPr>
            <a:spLocks noGrp="1"/>
          </p:cNvSpPr>
          <p:nvPr>
            <p:ph type="sldNum" sz="quarter" idx="11"/>
          </p:nvPr>
        </p:nvSpPr>
        <p:spPr/>
        <p:txBody>
          <a:bodyPr/>
          <a:lstStyle/>
          <a:p>
            <a:fld id="{652B3869-06B2-4E1B-BB7A-3A4D843353BC}" type="slidenum">
              <a:rPr lang="de-DE" smtClean="0"/>
              <a:pPr/>
              <a:t>4</a:t>
            </a:fld>
            <a:endParaRPr lang="de-DE"/>
          </a:p>
        </p:txBody>
      </p:sp>
      <p:sp>
        <p:nvSpPr>
          <p:cNvPr id="7" name="Textplatzhalter 5">
            <a:extLst>
              <a:ext uri="{FF2B5EF4-FFF2-40B4-BE49-F238E27FC236}">
                <a16:creationId xmlns:a16="http://schemas.microsoft.com/office/drawing/2014/main" id="{4114DA6A-452E-425B-85E9-DD183EB485E6}"/>
              </a:ext>
            </a:extLst>
          </p:cNvPr>
          <p:cNvSpPr>
            <a:spLocks noGrp="1"/>
          </p:cNvSpPr>
          <p:nvPr>
            <p:ph type="body" sz="quarter" idx="16"/>
          </p:nvPr>
        </p:nvSpPr>
        <p:spPr>
          <a:xfrm>
            <a:off x="536382" y="3946358"/>
            <a:ext cx="6149554" cy="2410044"/>
          </a:xfrm>
        </p:spPr>
        <p:txBody>
          <a:bodyPr/>
          <a:lstStyle/>
          <a:p>
            <a:r>
              <a:rPr lang="de-DE" b="1" dirty="0"/>
              <a:t>Vorlesung (Wintersemester, 4 SWS)</a:t>
            </a:r>
          </a:p>
          <a:p>
            <a:pPr lvl="1" algn="just"/>
            <a:r>
              <a:rPr lang="de-DE" dirty="0"/>
              <a:t>Die Vorlesung behandelt das europäische und deutsche Kartellrecht. Ein Augenmerk liegt auf aktuellen Heraus-forderungen der Digitalisierung. Behandelt werden auch die Pläne der Europäischen Kommission zur Regulierung digitaler Märkte.</a:t>
            </a:r>
          </a:p>
          <a:p>
            <a:pPr lvl="1" algn="just"/>
            <a:r>
              <a:rPr lang="de-DE" dirty="0"/>
              <a:t>Dozentin: </a:t>
            </a:r>
            <a:r>
              <a:rPr lang="de-DE" dirty="0">
                <a:hlinkClick r:id="rId2"/>
              </a:rPr>
              <a:t>Prof. Dr. Katharina de la Durantaye</a:t>
            </a:r>
            <a:endParaRPr lang="de-DE" dirty="0"/>
          </a:p>
          <a:p>
            <a:pPr lvl="1" algn="just"/>
            <a:r>
              <a:rPr lang="de-DE" dirty="0"/>
              <a:t>Gäste aus der anwaltlichen Praxis</a:t>
            </a:r>
          </a:p>
        </p:txBody>
      </p:sp>
      <p:sp>
        <p:nvSpPr>
          <p:cNvPr id="9" name="Textplatzhalter 5">
            <a:extLst>
              <a:ext uri="{FF2B5EF4-FFF2-40B4-BE49-F238E27FC236}">
                <a16:creationId xmlns:a16="http://schemas.microsoft.com/office/drawing/2014/main" id="{22FD0C50-4C90-46D8-8A86-8EED6AB0B543}"/>
              </a:ext>
            </a:extLst>
          </p:cNvPr>
          <p:cNvSpPr txBox="1">
            <a:spLocks/>
          </p:cNvSpPr>
          <p:nvPr/>
        </p:nvSpPr>
        <p:spPr>
          <a:xfrm>
            <a:off x="536382" y="2166957"/>
            <a:ext cx="8071236" cy="177940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mn-lt"/>
                <a:ea typeface="+mn-ea"/>
                <a:cs typeface="+mn-cs"/>
              </a:defRPr>
            </a:lvl1pPr>
            <a:lvl2pPr marL="538163"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3275" indent="-188913" algn="l" defTabSz="1163638"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tab pos="1431925" algn="l"/>
              </a:tabLst>
              <a:defRPr sz="1600" kern="1200">
                <a:solidFill>
                  <a:schemeClr val="tx1"/>
                </a:solidFill>
                <a:latin typeface="+mn-lt"/>
                <a:ea typeface="+mn-ea"/>
                <a:cs typeface="+mn-cs"/>
              </a:defRPr>
            </a:lvl4pPr>
            <a:lvl5pPr marL="1081088"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0"/>
              </a:spcAft>
            </a:pPr>
            <a:r>
              <a:rPr lang="de-DE" b="1" dirty="0"/>
              <a:t>Inhalte</a:t>
            </a:r>
            <a:r>
              <a:rPr lang="de-DE" dirty="0"/>
              <a:t>: Das Kartellrecht dient dem Schutz wirksamen Wettbewerbs. Seine drei Säulen sind das Verbot wettbewerbsbeschränkender Vereinbarungen und abgestimmter Verhaltensweisen zwischen Unternehmen (Kartellverbot), das Verbot missbräuchlicher einseitiger</a:t>
            </a:r>
            <a:r>
              <a:rPr lang="de-DE" i="1" dirty="0"/>
              <a:t> </a:t>
            </a:r>
            <a:r>
              <a:rPr lang="de-DE" dirty="0"/>
              <a:t>Verhaltensweisen von marktmächtigen Unternehmen (Missbrauchsrecht) und die Kontrolle von Unternehmens-zusammenschlüssen (Fusionskontrolle). </a:t>
            </a:r>
          </a:p>
          <a:p>
            <a:pPr marL="0" indent="0" fontAlgn="auto">
              <a:spcAft>
                <a:spcPts val="0"/>
              </a:spcAft>
              <a:buFont typeface="Wingdings" panose="05000000000000000000" pitchFamily="2" charset="2"/>
              <a:buNone/>
            </a:pPr>
            <a:endParaRPr lang="de-DE" dirty="0"/>
          </a:p>
          <a:p>
            <a:pPr lvl="1" fontAlgn="auto">
              <a:spcAft>
                <a:spcPts val="0"/>
              </a:spcAft>
            </a:pPr>
            <a:endParaRPr lang="de-DE" b="1" dirty="0"/>
          </a:p>
        </p:txBody>
      </p:sp>
      <p:pic>
        <p:nvPicPr>
          <p:cNvPr id="5" name="Grafik 4">
            <a:extLst>
              <a:ext uri="{FF2B5EF4-FFF2-40B4-BE49-F238E27FC236}">
                <a16:creationId xmlns:a16="http://schemas.microsoft.com/office/drawing/2014/main" id="{E28FF621-1B0F-6C44-829B-20ABA4DCF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7382" y="3946358"/>
            <a:ext cx="1810236" cy="2315102"/>
          </a:xfrm>
          <a:prstGeom prst="rect">
            <a:avLst/>
          </a:prstGeom>
        </p:spPr>
      </p:pic>
    </p:spTree>
    <p:extLst>
      <p:ext uri="{BB962C8B-B14F-4D97-AF65-F5344CB8AC3E}">
        <p14:creationId xmlns:p14="http://schemas.microsoft.com/office/powerpoint/2010/main" val="229078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50653-D882-4E3A-A562-EA72D41CEB0F}"/>
              </a:ext>
            </a:extLst>
          </p:cNvPr>
          <p:cNvSpPr>
            <a:spLocks noGrp="1"/>
          </p:cNvSpPr>
          <p:nvPr>
            <p:ph type="title"/>
          </p:nvPr>
        </p:nvSpPr>
        <p:spPr/>
        <p:txBody>
          <a:bodyPr/>
          <a:lstStyle/>
          <a:p>
            <a:r>
              <a:rPr lang="de-DE"/>
              <a:t>Wettbewerbs- und Regulierungsrecht</a:t>
            </a:r>
          </a:p>
        </p:txBody>
      </p:sp>
      <p:sp>
        <p:nvSpPr>
          <p:cNvPr id="4" name="Foliennummernplatzhalter 3">
            <a:extLst>
              <a:ext uri="{FF2B5EF4-FFF2-40B4-BE49-F238E27FC236}">
                <a16:creationId xmlns:a16="http://schemas.microsoft.com/office/drawing/2014/main" id="{71FF7285-1790-47FD-AA80-1F8DD0CBF451}"/>
              </a:ext>
            </a:extLst>
          </p:cNvPr>
          <p:cNvSpPr>
            <a:spLocks noGrp="1"/>
          </p:cNvSpPr>
          <p:nvPr>
            <p:ph type="sldNum" sz="quarter" idx="11"/>
          </p:nvPr>
        </p:nvSpPr>
        <p:spPr/>
        <p:txBody>
          <a:bodyPr/>
          <a:lstStyle/>
          <a:p>
            <a:fld id="{652B3869-06B2-4E1B-BB7A-3A4D843353BC}" type="slidenum">
              <a:rPr lang="de-DE" smtClean="0"/>
              <a:pPr/>
              <a:t>5</a:t>
            </a:fld>
            <a:endParaRPr lang="de-DE"/>
          </a:p>
        </p:txBody>
      </p:sp>
      <p:sp>
        <p:nvSpPr>
          <p:cNvPr id="8" name="Textplatzhalter 5">
            <a:extLst>
              <a:ext uri="{FF2B5EF4-FFF2-40B4-BE49-F238E27FC236}">
                <a16:creationId xmlns:a16="http://schemas.microsoft.com/office/drawing/2014/main" id="{CCF6575A-E587-40C5-A18F-AF70D74D13E0}"/>
              </a:ext>
            </a:extLst>
          </p:cNvPr>
          <p:cNvSpPr txBox="1">
            <a:spLocks/>
          </p:cNvSpPr>
          <p:nvPr/>
        </p:nvSpPr>
        <p:spPr>
          <a:xfrm>
            <a:off x="664235" y="2113773"/>
            <a:ext cx="6224107" cy="474422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mn-lt"/>
                <a:ea typeface="+mn-ea"/>
                <a:cs typeface="+mn-cs"/>
              </a:defRPr>
            </a:lvl1pPr>
            <a:lvl2pPr marL="538163"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3275" indent="-188913" algn="l" defTabSz="1163638"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tab pos="1431925" algn="l"/>
              </a:tabLst>
              <a:defRPr sz="1600" kern="1200">
                <a:solidFill>
                  <a:schemeClr val="tx1"/>
                </a:solidFill>
                <a:latin typeface="+mn-lt"/>
                <a:ea typeface="+mn-ea"/>
                <a:cs typeface="+mn-cs"/>
              </a:defRPr>
            </a:lvl4pPr>
            <a:lvl5pPr marL="1081088"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de-DE" b="1" dirty="0"/>
              <a:t>Methodenkurs (Wintersemester, 2 SWS)</a:t>
            </a:r>
          </a:p>
          <a:p>
            <a:pPr lvl="1" algn="just" fontAlgn="auto">
              <a:spcAft>
                <a:spcPts val="0"/>
              </a:spcAft>
            </a:pPr>
            <a:r>
              <a:rPr lang="de-DE" dirty="0"/>
              <a:t>Eingeübt wird die Fallbearbeitung im Wettbewerbsrecht anhand aktueller Fälle aus der europäischen und deutschen Fallpraxis</a:t>
            </a:r>
          </a:p>
          <a:p>
            <a:pPr lvl="1" algn="just" fontAlgn="auto">
              <a:spcAft>
                <a:spcPts val="0"/>
              </a:spcAft>
            </a:pPr>
            <a:r>
              <a:rPr lang="de-DE" dirty="0"/>
              <a:t>Dozent: </a:t>
            </a:r>
            <a:r>
              <a:rPr lang="de-DE" dirty="0">
                <a:hlinkClick r:id="rId2"/>
              </a:rPr>
              <a:t>Mark Manow </a:t>
            </a:r>
            <a:r>
              <a:rPr lang="de-DE" dirty="0"/>
              <a:t>(Wissenschaftlicher Mitarbeiter am Fachbereich von Prof. de la </a:t>
            </a:r>
            <a:r>
              <a:rPr lang="de-DE" dirty="0" err="1"/>
              <a:t>Durantaye</a:t>
            </a:r>
            <a:r>
              <a:rPr lang="de-DE" dirty="0"/>
              <a:t>)</a:t>
            </a:r>
          </a:p>
          <a:p>
            <a:pPr lvl="1" fontAlgn="auto">
              <a:spcAft>
                <a:spcPts val="0"/>
              </a:spcAft>
            </a:pPr>
            <a:endParaRPr lang="de-DE" dirty="0"/>
          </a:p>
          <a:p>
            <a:pPr marL="227013" lvl="1" indent="-179388" fontAlgn="auto">
              <a:spcAft>
                <a:spcPts val="0"/>
              </a:spcAft>
              <a:buFont typeface="Wingdings" pitchFamily="2" charset="2"/>
              <a:buChar char="§"/>
            </a:pPr>
            <a:r>
              <a:rPr lang="de-DE" b="1" dirty="0"/>
              <a:t>Übung (Sommersemester, 2 SWS)</a:t>
            </a:r>
          </a:p>
          <a:p>
            <a:pPr lvl="1" indent="-227013" algn="just" fontAlgn="auto">
              <a:spcAft>
                <a:spcPts val="0"/>
              </a:spcAft>
            </a:pPr>
            <a:r>
              <a:rPr lang="de-DE" dirty="0"/>
              <a:t>Vorbereitung auf die Abschlussklausur anhand von aktuellen Fällen</a:t>
            </a:r>
          </a:p>
          <a:p>
            <a:pPr lvl="1" indent="-227013" algn="just" fontAlgn="auto">
              <a:spcAft>
                <a:spcPts val="0"/>
              </a:spcAft>
            </a:pPr>
            <a:r>
              <a:rPr lang="de-DE" dirty="0"/>
              <a:t>Dozentin: </a:t>
            </a:r>
            <a:r>
              <a:rPr lang="de-DE" dirty="0">
                <a:hlinkClick r:id="rId3"/>
              </a:rPr>
              <a:t>Prof. Dr. Katharina de la Durantaye</a:t>
            </a:r>
            <a:endParaRPr lang="de-DE" b="1" dirty="0"/>
          </a:p>
          <a:p>
            <a:pPr marL="227013" lvl="1" indent="-179388" algn="just" fontAlgn="auto">
              <a:spcAft>
                <a:spcPts val="0"/>
              </a:spcAft>
              <a:buFont typeface="Wingdings" pitchFamily="2" charset="2"/>
              <a:buChar char="§"/>
            </a:pPr>
            <a:endParaRPr lang="de-DE" b="1" dirty="0"/>
          </a:p>
          <a:p>
            <a:pPr marL="227013" lvl="1" indent="-179388" fontAlgn="auto">
              <a:spcAft>
                <a:spcPts val="0"/>
              </a:spcAft>
              <a:buFont typeface="Wingdings" pitchFamily="2" charset="2"/>
              <a:buChar char="§"/>
            </a:pPr>
            <a:r>
              <a:rPr lang="de-DE" b="1" dirty="0"/>
              <a:t>Studienabschlussarbeit mit Kolloquium (Sommersemester)</a:t>
            </a:r>
          </a:p>
          <a:p>
            <a:pPr lvl="1" algn="just"/>
            <a:r>
              <a:rPr lang="de-DE" dirty="0"/>
              <a:t>Die Themen der Arbeiten stellt Prof. de la </a:t>
            </a:r>
            <a:r>
              <a:rPr lang="de-DE" dirty="0" err="1"/>
              <a:t>Durantaye</a:t>
            </a:r>
            <a:endParaRPr lang="de-DE" dirty="0"/>
          </a:p>
          <a:p>
            <a:pPr lvl="1" algn="just"/>
            <a:r>
              <a:rPr lang="de-DE" dirty="0"/>
              <a:t>Das Kolloquium findet verblockt im Juni/Juli statt</a:t>
            </a:r>
            <a:endParaRPr lang="de-DE" b="1" dirty="0"/>
          </a:p>
          <a:p>
            <a:pPr marL="227013" lvl="1" indent="-179388" fontAlgn="auto">
              <a:spcAft>
                <a:spcPts val="0"/>
              </a:spcAft>
              <a:buFont typeface="Wingdings" pitchFamily="2" charset="2"/>
              <a:buChar char="§"/>
            </a:pPr>
            <a:endParaRPr lang="de-DE" dirty="0"/>
          </a:p>
        </p:txBody>
      </p:sp>
      <p:pic>
        <p:nvPicPr>
          <p:cNvPr id="5" name="Grafik 4">
            <a:extLst>
              <a:ext uri="{FF2B5EF4-FFF2-40B4-BE49-F238E27FC236}">
                <a16:creationId xmlns:a16="http://schemas.microsoft.com/office/drawing/2014/main" id="{EF5BE0F4-16A6-8F4F-B626-6D9DC54E8A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0347" y="2113774"/>
            <a:ext cx="1656361" cy="1772426"/>
          </a:xfrm>
          <a:prstGeom prst="rect">
            <a:avLst/>
          </a:prstGeom>
        </p:spPr>
      </p:pic>
    </p:spTree>
    <p:extLst>
      <p:ext uri="{BB962C8B-B14F-4D97-AF65-F5344CB8AC3E}">
        <p14:creationId xmlns:p14="http://schemas.microsoft.com/office/powerpoint/2010/main" val="199409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81B5A24-191E-40C4-B54F-70C4A36CDC54}"/>
              </a:ext>
            </a:extLst>
          </p:cNvPr>
          <p:cNvSpPr>
            <a:spLocks noGrp="1"/>
          </p:cNvSpPr>
          <p:nvPr>
            <p:ph type="sldNum" sz="quarter" idx="11"/>
          </p:nvPr>
        </p:nvSpPr>
        <p:spPr/>
        <p:txBody>
          <a:bodyPr/>
          <a:lstStyle/>
          <a:p>
            <a:fld id="{652B3869-06B2-4E1B-BB7A-3A4D843353BC}" type="slidenum">
              <a:rPr lang="de-DE" smtClean="0"/>
              <a:pPr/>
              <a:t>6</a:t>
            </a:fld>
            <a:endParaRPr lang="de-DE"/>
          </a:p>
        </p:txBody>
      </p:sp>
      <p:sp>
        <p:nvSpPr>
          <p:cNvPr id="6" name="Textplatzhalter 5">
            <a:extLst>
              <a:ext uri="{FF2B5EF4-FFF2-40B4-BE49-F238E27FC236}">
                <a16:creationId xmlns:a16="http://schemas.microsoft.com/office/drawing/2014/main" id="{5AA56551-A0D7-493F-8C14-84F0A512B5BD}"/>
              </a:ext>
            </a:extLst>
          </p:cNvPr>
          <p:cNvSpPr>
            <a:spLocks noGrp="1"/>
          </p:cNvSpPr>
          <p:nvPr>
            <p:ph type="body" sz="quarter" idx="16"/>
          </p:nvPr>
        </p:nvSpPr>
        <p:spPr/>
        <p:txBody>
          <a:bodyPr/>
          <a:lstStyle/>
          <a:p>
            <a:r>
              <a:rPr lang="de-DE" b="1" dirty="0"/>
              <a:t>Inhalte</a:t>
            </a:r>
            <a:r>
              <a:rPr lang="de-DE" dirty="0"/>
              <a:t>: Das Immaterialgüterrecht und der gewerbliche Rechtsschutz umfassen verschiedenste Schutzrechte an immateriellen Gütern (z.B. Kunstwerken, Erfindungen, Marken), die auch als „geistige Eigentumsrechte“ umschrieben werden. Teilmaterien werden als Einzelvorlesungen von Experten inklusive Praktikern des jeweiligen Fachs gehalten. Die Methodenkurse sind integriert.</a:t>
            </a:r>
          </a:p>
          <a:p>
            <a:pPr marL="0" indent="0">
              <a:buNone/>
            </a:pPr>
            <a:endParaRPr lang="de-DE" dirty="0"/>
          </a:p>
          <a:p>
            <a:r>
              <a:rPr lang="de-DE" b="1" dirty="0"/>
              <a:t>Vorlesungen + Methodenkurse (Wintersemester, 6 SWS)</a:t>
            </a:r>
          </a:p>
          <a:p>
            <a:pPr lvl="1"/>
            <a:r>
              <a:rPr lang="de-DE" dirty="0"/>
              <a:t>Urheberrecht (Raue/ Stang, 2 SWS)</a:t>
            </a:r>
          </a:p>
          <a:p>
            <a:pPr lvl="1"/>
            <a:r>
              <a:rPr lang="de-DE" dirty="0"/>
              <a:t>Presse- und Medienrecht (Hegemann/ Sorge, 2 SWS)</a:t>
            </a:r>
          </a:p>
          <a:p>
            <a:pPr lvl="1"/>
            <a:r>
              <a:rPr lang="de-DE" dirty="0"/>
              <a:t>Markenrecht und Lauterbarkeitsrecht (Wolf, 1 SWS)</a:t>
            </a:r>
          </a:p>
          <a:p>
            <a:pPr lvl="1"/>
            <a:r>
              <a:rPr lang="de-DE" dirty="0"/>
              <a:t>Patentrecht (Lomfeld, 1 SWS)</a:t>
            </a:r>
          </a:p>
          <a:p>
            <a:pPr lvl="1"/>
            <a:r>
              <a:rPr lang="de-DE" dirty="0"/>
              <a:t>System und Grundlagen des Immaterialgüterrechts (Lomfeld, optional, + 1 SWS)</a:t>
            </a:r>
          </a:p>
          <a:p>
            <a:pPr lvl="1"/>
            <a:endParaRPr lang="de-DE" dirty="0"/>
          </a:p>
          <a:p>
            <a:pPr lvl="1"/>
            <a:endParaRPr lang="de-DE" b="1" dirty="0"/>
          </a:p>
        </p:txBody>
      </p:sp>
      <p:sp>
        <p:nvSpPr>
          <p:cNvPr id="11" name="Titel 1">
            <a:extLst>
              <a:ext uri="{FF2B5EF4-FFF2-40B4-BE49-F238E27FC236}">
                <a16:creationId xmlns:a16="http://schemas.microsoft.com/office/drawing/2014/main" id="{83860AB9-5C7B-7D49-AA62-9333CB7B38D9}"/>
              </a:ext>
            </a:extLst>
          </p:cNvPr>
          <p:cNvSpPr txBox="1">
            <a:spLocks/>
          </p:cNvSpPr>
          <p:nvPr/>
        </p:nvSpPr>
        <p:spPr>
          <a:xfrm>
            <a:off x="529760" y="1009437"/>
            <a:ext cx="8218953" cy="11448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a:lstStyle>
          <a:p>
            <a:pPr fontAlgn="auto">
              <a:spcAft>
                <a:spcPts val="0"/>
              </a:spcAft>
            </a:pPr>
            <a:r>
              <a:rPr lang="de-DE"/>
              <a:t>Immaterialgüterrecht und gewerblicher Rechtsschutz</a:t>
            </a:r>
          </a:p>
        </p:txBody>
      </p:sp>
    </p:spTree>
    <p:extLst>
      <p:ext uri="{BB962C8B-B14F-4D97-AF65-F5344CB8AC3E}">
        <p14:creationId xmlns:p14="http://schemas.microsoft.com/office/powerpoint/2010/main" val="485652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81B5A24-191E-40C4-B54F-70C4A36CDC54}"/>
              </a:ext>
            </a:extLst>
          </p:cNvPr>
          <p:cNvSpPr>
            <a:spLocks noGrp="1"/>
          </p:cNvSpPr>
          <p:nvPr>
            <p:ph type="sldNum" sz="quarter" idx="11"/>
          </p:nvPr>
        </p:nvSpPr>
        <p:spPr/>
        <p:txBody>
          <a:bodyPr/>
          <a:lstStyle/>
          <a:p>
            <a:fld id="{652B3869-06B2-4E1B-BB7A-3A4D843353BC}" type="slidenum">
              <a:rPr lang="de-DE" smtClean="0"/>
              <a:pPr/>
              <a:t>7</a:t>
            </a:fld>
            <a:endParaRPr lang="de-DE"/>
          </a:p>
        </p:txBody>
      </p:sp>
      <p:sp>
        <p:nvSpPr>
          <p:cNvPr id="6" name="Textplatzhalter 5">
            <a:extLst>
              <a:ext uri="{FF2B5EF4-FFF2-40B4-BE49-F238E27FC236}">
                <a16:creationId xmlns:a16="http://schemas.microsoft.com/office/drawing/2014/main" id="{5AA56551-A0D7-493F-8C14-84F0A512B5BD}"/>
              </a:ext>
            </a:extLst>
          </p:cNvPr>
          <p:cNvSpPr>
            <a:spLocks noGrp="1"/>
          </p:cNvSpPr>
          <p:nvPr>
            <p:ph type="body" sz="quarter" idx="16"/>
          </p:nvPr>
        </p:nvSpPr>
        <p:spPr>
          <a:xfrm>
            <a:off x="1095375" y="2212975"/>
            <a:ext cx="7653338" cy="1471921"/>
          </a:xfrm>
        </p:spPr>
        <p:txBody>
          <a:bodyPr/>
          <a:lstStyle/>
          <a:p>
            <a:r>
              <a:rPr lang="de-DE" b="1" dirty="0"/>
              <a:t>Inhalte</a:t>
            </a:r>
            <a:r>
              <a:rPr lang="de-DE" dirty="0"/>
              <a:t>: Das Urheberrecht behandelt Rechte zum Schutz von Werken insbesondere der „Literatur, Wissenschaft und Kunst“ (§1 UrhG).</a:t>
            </a:r>
            <a:r>
              <a:rPr lang="de-DE" dirty="0">
                <a:highlight>
                  <a:srgbClr val="FFFF00"/>
                </a:highlight>
              </a:rPr>
              <a:t>   </a:t>
            </a:r>
          </a:p>
          <a:p>
            <a:r>
              <a:rPr lang="de-DE" b="1" dirty="0"/>
              <a:t>Vorlesung + Methodenkurs (Wintersemester, 2 SWS)</a:t>
            </a:r>
          </a:p>
          <a:p>
            <a:pPr marL="0" indent="0">
              <a:buNone/>
            </a:pPr>
            <a:r>
              <a:rPr lang="de-DE" b="1" dirty="0"/>
              <a:t>		</a:t>
            </a:r>
            <a:r>
              <a:rPr lang="de-DE" dirty="0"/>
              <a:t>Dozenten:</a:t>
            </a:r>
          </a:p>
          <a:p>
            <a:pPr lvl="1"/>
            <a:endParaRPr lang="de-DE" b="1" dirty="0"/>
          </a:p>
        </p:txBody>
      </p:sp>
      <p:sp>
        <p:nvSpPr>
          <p:cNvPr id="11" name="Titel 1">
            <a:extLst>
              <a:ext uri="{FF2B5EF4-FFF2-40B4-BE49-F238E27FC236}">
                <a16:creationId xmlns:a16="http://schemas.microsoft.com/office/drawing/2014/main" id="{83860AB9-5C7B-7D49-AA62-9333CB7B38D9}"/>
              </a:ext>
            </a:extLst>
          </p:cNvPr>
          <p:cNvSpPr txBox="1">
            <a:spLocks/>
          </p:cNvSpPr>
          <p:nvPr/>
        </p:nvSpPr>
        <p:spPr>
          <a:xfrm>
            <a:off x="529760" y="1009437"/>
            <a:ext cx="8218953" cy="11448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a:lstStyle>
          <a:p>
            <a:pPr fontAlgn="auto">
              <a:spcAft>
                <a:spcPts val="0"/>
              </a:spcAft>
            </a:pPr>
            <a:r>
              <a:rPr lang="de-DE"/>
              <a:t>Immaterialgüterrecht und gewerblicher Rechtsschutz: Urheberrecht</a:t>
            </a:r>
          </a:p>
        </p:txBody>
      </p:sp>
      <p:pic>
        <p:nvPicPr>
          <p:cNvPr id="13" name="Grafik 12">
            <a:extLst>
              <a:ext uri="{FF2B5EF4-FFF2-40B4-BE49-F238E27FC236}">
                <a16:creationId xmlns:a16="http://schemas.microsoft.com/office/drawing/2014/main" id="{29B47CF1-7008-574B-9029-3F326BEA8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719" y="3671249"/>
            <a:ext cx="1195694" cy="1195694"/>
          </a:xfrm>
          <a:prstGeom prst="rect">
            <a:avLst/>
          </a:prstGeom>
        </p:spPr>
      </p:pic>
      <p:sp>
        <p:nvSpPr>
          <p:cNvPr id="14" name="Textplatzhalter 5">
            <a:extLst>
              <a:ext uri="{FF2B5EF4-FFF2-40B4-BE49-F238E27FC236}">
                <a16:creationId xmlns:a16="http://schemas.microsoft.com/office/drawing/2014/main" id="{6F54ECCA-4E16-524D-8C41-B1D4D4F93283}"/>
              </a:ext>
            </a:extLst>
          </p:cNvPr>
          <p:cNvSpPr txBox="1">
            <a:spLocks/>
          </p:cNvSpPr>
          <p:nvPr/>
        </p:nvSpPr>
        <p:spPr>
          <a:xfrm>
            <a:off x="4041507" y="3671249"/>
            <a:ext cx="3196911" cy="11956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mn-lt"/>
                <a:ea typeface="+mn-ea"/>
                <a:cs typeface="+mn-cs"/>
              </a:defRPr>
            </a:lvl1pPr>
            <a:lvl2pPr marL="538163"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3275" indent="-188913" algn="l" defTabSz="1163638"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tab pos="1431925" algn="l"/>
              </a:tabLst>
              <a:defRPr sz="1600" kern="1200">
                <a:solidFill>
                  <a:schemeClr val="tx1"/>
                </a:solidFill>
                <a:latin typeface="+mn-lt"/>
                <a:ea typeface="+mn-ea"/>
                <a:cs typeface="+mn-cs"/>
              </a:defRPr>
            </a:lvl4pPr>
            <a:lvl5pPr marL="1081088"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de-DE" dirty="0">
                <a:hlinkClick r:id="rId3"/>
              </a:rPr>
              <a:t>Prof. Dr. Peter Raue</a:t>
            </a:r>
            <a:r>
              <a:rPr lang="de-DE" dirty="0"/>
              <a:t> (Honorarprofessor am Fachbereich, sowie Gründer und Partner der Sozietät Raue LLP)</a:t>
            </a:r>
          </a:p>
          <a:p>
            <a:pPr lvl="1" fontAlgn="auto">
              <a:spcAft>
                <a:spcPts val="0"/>
              </a:spcAft>
            </a:pPr>
            <a:endParaRPr lang="de-DE" b="1" dirty="0"/>
          </a:p>
        </p:txBody>
      </p:sp>
      <p:sp>
        <p:nvSpPr>
          <p:cNvPr id="16" name="Textplatzhalter 5">
            <a:extLst>
              <a:ext uri="{FF2B5EF4-FFF2-40B4-BE49-F238E27FC236}">
                <a16:creationId xmlns:a16="http://schemas.microsoft.com/office/drawing/2014/main" id="{55CC7355-8600-3B4A-BDDC-CA2DB6539ED0}"/>
              </a:ext>
            </a:extLst>
          </p:cNvPr>
          <p:cNvSpPr txBox="1">
            <a:spLocks/>
          </p:cNvSpPr>
          <p:nvPr/>
        </p:nvSpPr>
        <p:spPr>
          <a:xfrm>
            <a:off x="4041506" y="4966354"/>
            <a:ext cx="3200729" cy="11956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mn-lt"/>
                <a:ea typeface="+mn-ea"/>
                <a:cs typeface="+mn-cs"/>
              </a:defRPr>
            </a:lvl1pPr>
            <a:lvl2pPr marL="538163"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3275" indent="-188913" algn="l" defTabSz="1163638"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tab pos="1431925" algn="l"/>
              </a:tabLst>
              <a:defRPr sz="1600" kern="1200">
                <a:solidFill>
                  <a:schemeClr val="tx1"/>
                </a:solidFill>
                <a:latin typeface="+mn-lt"/>
                <a:ea typeface="+mn-ea"/>
                <a:cs typeface="+mn-cs"/>
              </a:defRPr>
            </a:lvl4pPr>
            <a:lvl5pPr marL="1081088"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de-DE" dirty="0">
                <a:hlinkClick r:id="rId4"/>
              </a:rPr>
              <a:t>Dr. Felix Stang, LL.M.</a:t>
            </a:r>
            <a:r>
              <a:rPr lang="de-DE" dirty="0"/>
              <a:t> (Lehrbeauftragter am Fachbereich, sowie Associate Partner der Sozietät Raue LLP)</a:t>
            </a:r>
          </a:p>
          <a:p>
            <a:pPr lvl="1" fontAlgn="auto">
              <a:spcAft>
                <a:spcPts val="0"/>
              </a:spcAft>
            </a:pPr>
            <a:endParaRPr lang="de-DE" b="1" dirty="0"/>
          </a:p>
        </p:txBody>
      </p:sp>
      <p:pic>
        <p:nvPicPr>
          <p:cNvPr id="18" name="Grafik 17">
            <a:extLst>
              <a:ext uri="{FF2B5EF4-FFF2-40B4-BE49-F238E27FC236}">
                <a16:creationId xmlns:a16="http://schemas.microsoft.com/office/drawing/2014/main" id="{46BEA6B7-36C2-2A42-BE96-007007A0E9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9787" y="4970422"/>
            <a:ext cx="1191626" cy="1191626"/>
          </a:xfrm>
          <a:prstGeom prst="rect">
            <a:avLst/>
          </a:prstGeom>
        </p:spPr>
      </p:pic>
      <p:pic>
        <p:nvPicPr>
          <p:cNvPr id="20" name="Grafik 19">
            <a:extLst>
              <a:ext uri="{FF2B5EF4-FFF2-40B4-BE49-F238E27FC236}">
                <a16:creationId xmlns:a16="http://schemas.microsoft.com/office/drawing/2014/main" id="{C7989DEA-4673-5946-B07F-C67044D0C905}"/>
              </a:ext>
            </a:extLst>
          </p:cNvPr>
          <p:cNvPicPr>
            <a:picLocks noChangeAspect="1"/>
          </p:cNvPicPr>
          <p:nvPr/>
        </p:nvPicPr>
        <p:blipFill>
          <a:blip r:embed="rId6"/>
          <a:stretch>
            <a:fillRect/>
          </a:stretch>
        </p:blipFill>
        <p:spPr>
          <a:xfrm>
            <a:off x="207351" y="5002692"/>
            <a:ext cx="2367482" cy="1623893"/>
          </a:xfrm>
          <a:prstGeom prst="rect">
            <a:avLst/>
          </a:prstGeom>
        </p:spPr>
      </p:pic>
      <p:sp>
        <p:nvSpPr>
          <p:cNvPr id="21" name="Textfeld 20">
            <a:extLst>
              <a:ext uri="{FF2B5EF4-FFF2-40B4-BE49-F238E27FC236}">
                <a16:creationId xmlns:a16="http://schemas.microsoft.com/office/drawing/2014/main" id="{4AC2C9AC-7584-4543-81C5-9C5E279C32FB}"/>
              </a:ext>
            </a:extLst>
          </p:cNvPr>
          <p:cNvSpPr txBox="1"/>
          <p:nvPr/>
        </p:nvSpPr>
        <p:spPr>
          <a:xfrm>
            <a:off x="147803" y="6613333"/>
            <a:ext cx="2486578" cy="169277"/>
          </a:xfrm>
          <a:prstGeom prst="rect">
            <a:avLst/>
          </a:prstGeom>
          <a:noFill/>
        </p:spPr>
        <p:txBody>
          <a:bodyPr wrap="none" rtlCol="0">
            <a:spAutoFit/>
          </a:bodyPr>
          <a:lstStyle/>
          <a:p>
            <a:r>
              <a:rPr lang="de-DE" sz="500"/>
              <a:t>© obs/Niederländisches Büro für Tourismus &amp; Convention (NBTC)/Loving Vincent</a:t>
            </a:r>
          </a:p>
        </p:txBody>
      </p:sp>
    </p:spTree>
    <p:extLst>
      <p:ext uri="{BB962C8B-B14F-4D97-AF65-F5344CB8AC3E}">
        <p14:creationId xmlns:p14="http://schemas.microsoft.com/office/powerpoint/2010/main" val="116398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5">
            <a:extLst>
              <a:ext uri="{FF2B5EF4-FFF2-40B4-BE49-F238E27FC236}">
                <a16:creationId xmlns:a16="http://schemas.microsoft.com/office/drawing/2014/main" id="{6F54ECCA-4E16-524D-8C41-B1D4D4F93283}"/>
              </a:ext>
            </a:extLst>
          </p:cNvPr>
          <p:cNvSpPr txBox="1">
            <a:spLocks/>
          </p:cNvSpPr>
          <p:nvPr/>
        </p:nvSpPr>
        <p:spPr>
          <a:xfrm>
            <a:off x="4041508" y="3671249"/>
            <a:ext cx="3200980" cy="11956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mn-lt"/>
                <a:ea typeface="+mn-ea"/>
                <a:cs typeface="+mn-cs"/>
              </a:defRPr>
            </a:lvl1pPr>
            <a:lvl2pPr marL="538163"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3275" indent="-188913" algn="l" defTabSz="1163638"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tab pos="1431925" algn="l"/>
              </a:tabLst>
              <a:defRPr sz="1600" kern="1200">
                <a:solidFill>
                  <a:schemeClr val="tx1"/>
                </a:solidFill>
                <a:latin typeface="+mn-lt"/>
                <a:ea typeface="+mn-ea"/>
                <a:cs typeface="+mn-cs"/>
              </a:defRPr>
            </a:lvl4pPr>
            <a:lvl5pPr marL="1081088"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de-DE" dirty="0">
                <a:hlinkClick r:id="rId2"/>
              </a:rPr>
              <a:t>Prof. Dr. Jan Hegemann</a:t>
            </a:r>
            <a:r>
              <a:rPr lang="de-DE" dirty="0"/>
              <a:t> (Honorarprofessor an der FU, sowie Partner Sozietät Raue LLP)</a:t>
            </a:r>
          </a:p>
          <a:p>
            <a:pPr lvl="1" fontAlgn="auto">
              <a:spcAft>
                <a:spcPts val="0"/>
              </a:spcAft>
            </a:pPr>
            <a:endParaRPr lang="de-DE" b="1" dirty="0"/>
          </a:p>
        </p:txBody>
      </p:sp>
      <p:sp>
        <p:nvSpPr>
          <p:cNvPr id="4" name="Foliennummernplatzhalter 3">
            <a:extLst>
              <a:ext uri="{FF2B5EF4-FFF2-40B4-BE49-F238E27FC236}">
                <a16:creationId xmlns:a16="http://schemas.microsoft.com/office/drawing/2014/main" id="{081B5A24-191E-40C4-B54F-70C4A36CDC54}"/>
              </a:ext>
            </a:extLst>
          </p:cNvPr>
          <p:cNvSpPr>
            <a:spLocks noGrp="1"/>
          </p:cNvSpPr>
          <p:nvPr>
            <p:ph type="sldNum" sz="quarter" idx="11"/>
          </p:nvPr>
        </p:nvSpPr>
        <p:spPr/>
        <p:txBody>
          <a:bodyPr/>
          <a:lstStyle/>
          <a:p>
            <a:fld id="{652B3869-06B2-4E1B-BB7A-3A4D843353BC}" type="slidenum">
              <a:rPr lang="de-DE" smtClean="0"/>
              <a:pPr/>
              <a:t>8</a:t>
            </a:fld>
            <a:endParaRPr lang="de-DE"/>
          </a:p>
        </p:txBody>
      </p:sp>
      <p:sp>
        <p:nvSpPr>
          <p:cNvPr id="6" name="Textplatzhalter 5">
            <a:extLst>
              <a:ext uri="{FF2B5EF4-FFF2-40B4-BE49-F238E27FC236}">
                <a16:creationId xmlns:a16="http://schemas.microsoft.com/office/drawing/2014/main" id="{5AA56551-A0D7-493F-8C14-84F0A512B5BD}"/>
              </a:ext>
            </a:extLst>
          </p:cNvPr>
          <p:cNvSpPr>
            <a:spLocks noGrp="1"/>
          </p:cNvSpPr>
          <p:nvPr>
            <p:ph type="body" sz="quarter" idx="16"/>
          </p:nvPr>
        </p:nvSpPr>
        <p:spPr>
          <a:xfrm>
            <a:off x="1095375" y="2212975"/>
            <a:ext cx="7653338" cy="1471921"/>
          </a:xfrm>
        </p:spPr>
        <p:txBody>
          <a:bodyPr/>
          <a:lstStyle/>
          <a:p>
            <a:r>
              <a:rPr lang="de-DE" b="1" dirty="0"/>
              <a:t>Inhalte</a:t>
            </a:r>
            <a:r>
              <a:rPr lang="de-DE" dirty="0"/>
              <a:t>: Das Presse- und Medienrecht behandelt Rechte und Pflichten der Berichterstattung in Presse, Rundfunk, Film und Internet in spezifischen Gesetzesmaterien ebenso wie nach dem allgemeinen Persönlichkeitsrecht. </a:t>
            </a:r>
            <a:r>
              <a:rPr lang="de-DE" dirty="0">
                <a:highlight>
                  <a:srgbClr val="FFFF00"/>
                </a:highlight>
              </a:rPr>
              <a:t> </a:t>
            </a:r>
          </a:p>
          <a:p>
            <a:r>
              <a:rPr lang="de-DE" b="1" dirty="0"/>
              <a:t>Vorlesung + Methodenkurs (Wintersemester, 2 SWS)</a:t>
            </a:r>
          </a:p>
          <a:p>
            <a:pPr marL="0" indent="0">
              <a:buNone/>
            </a:pPr>
            <a:r>
              <a:rPr lang="de-DE" b="1" dirty="0"/>
              <a:t>		</a:t>
            </a:r>
            <a:r>
              <a:rPr lang="de-DE" dirty="0"/>
              <a:t>Dozenten:</a:t>
            </a:r>
          </a:p>
          <a:p>
            <a:pPr lvl="1"/>
            <a:endParaRPr lang="de-DE" b="1" dirty="0"/>
          </a:p>
        </p:txBody>
      </p:sp>
      <p:sp>
        <p:nvSpPr>
          <p:cNvPr id="11" name="Titel 1">
            <a:extLst>
              <a:ext uri="{FF2B5EF4-FFF2-40B4-BE49-F238E27FC236}">
                <a16:creationId xmlns:a16="http://schemas.microsoft.com/office/drawing/2014/main" id="{83860AB9-5C7B-7D49-AA62-9333CB7B38D9}"/>
              </a:ext>
            </a:extLst>
          </p:cNvPr>
          <p:cNvSpPr txBox="1">
            <a:spLocks/>
          </p:cNvSpPr>
          <p:nvPr/>
        </p:nvSpPr>
        <p:spPr>
          <a:xfrm>
            <a:off x="529760" y="1009437"/>
            <a:ext cx="8218953" cy="11448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a:lstStyle>
          <a:p>
            <a:pPr fontAlgn="auto">
              <a:spcAft>
                <a:spcPts val="0"/>
              </a:spcAft>
            </a:pPr>
            <a:r>
              <a:rPr lang="de-DE"/>
              <a:t>Immaterialgüterrecht und gewerblicher Rechtsschutz: Presse- und Medienrecht</a:t>
            </a:r>
          </a:p>
        </p:txBody>
      </p:sp>
      <p:sp>
        <p:nvSpPr>
          <p:cNvPr id="16" name="Textplatzhalter 5">
            <a:extLst>
              <a:ext uri="{FF2B5EF4-FFF2-40B4-BE49-F238E27FC236}">
                <a16:creationId xmlns:a16="http://schemas.microsoft.com/office/drawing/2014/main" id="{55CC7355-8600-3B4A-BDDC-CA2DB6539ED0}"/>
              </a:ext>
            </a:extLst>
          </p:cNvPr>
          <p:cNvSpPr txBox="1">
            <a:spLocks/>
          </p:cNvSpPr>
          <p:nvPr/>
        </p:nvSpPr>
        <p:spPr>
          <a:xfrm>
            <a:off x="4041508" y="4966354"/>
            <a:ext cx="3204796" cy="11956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mn-lt"/>
                <a:ea typeface="+mn-ea"/>
                <a:cs typeface="+mn-cs"/>
              </a:defRPr>
            </a:lvl1pPr>
            <a:lvl2pPr marL="538163"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3275" indent="-188913" algn="l" defTabSz="1163638"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tab pos="1431925" algn="l"/>
              </a:tabLst>
              <a:defRPr sz="1600" kern="1200">
                <a:solidFill>
                  <a:schemeClr val="tx1"/>
                </a:solidFill>
                <a:latin typeface="+mn-lt"/>
                <a:ea typeface="+mn-ea"/>
                <a:cs typeface="+mn-cs"/>
              </a:defRPr>
            </a:lvl4pPr>
            <a:lvl5pPr marL="1081088"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de-DE" dirty="0">
                <a:hlinkClick r:id="rId3"/>
              </a:rPr>
              <a:t>Dr. Jan Sorge, LL.M.</a:t>
            </a:r>
            <a:r>
              <a:rPr lang="de-DE" dirty="0"/>
              <a:t> (Lehrbeauftragter am Fachbereich, sowie Senior Associate Sozietät Raue LLP)</a:t>
            </a:r>
          </a:p>
          <a:p>
            <a:pPr lvl="1" fontAlgn="auto">
              <a:spcAft>
                <a:spcPts val="0"/>
              </a:spcAft>
            </a:pPr>
            <a:endParaRPr lang="de-DE" b="1" dirty="0"/>
          </a:p>
        </p:txBody>
      </p:sp>
      <p:pic>
        <p:nvPicPr>
          <p:cNvPr id="3" name="Grafik 2">
            <a:extLst>
              <a:ext uri="{FF2B5EF4-FFF2-40B4-BE49-F238E27FC236}">
                <a16:creationId xmlns:a16="http://schemas.microsoft.com/office/drawing/2014/main" id="{EC8B1CC0-9CFD-7A45-9048-6459D8753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9787" y="3671249"/>
            <a:ext cx="1191626" cy="1191626"/>
          </a:xfrm>
          <a:prstGeom prst="rect">
            <a:avLst/>
          </a:prstGeom>
        </p:spPr>
      </p:pic>
      <p:pic>
        <p:nvPicPr>
          <p:cNvPr id="7" name="Grafik 6">
            <a:extLst>
              <a:ext uri="{FF2B5EF4-FFF2-40B4-BE49-F238E27FC236}">
                <a16:creationId xmlns:a16="http://schemas.microsoft.com/office/drawing/2014/main" id="{050E8355-1C25-8949-A68C-A2DAA33B9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9787" y="4970422"/>
            <a:ext cx="1191626" cy="1191626"/>
          </a:xfrm>
          <a:prstGeom prst="rect">
            <a:avLst/>
          </a:prstGeom>
        </p:spPr>
      </p:pic>
      <p:pic>
        <p:nvPicPr>
          <p:cNvPr id="8" name="Grafik 7">
            <a:extLst>
              <a:ext uri="{FF2B5EF4-FFF2-40B4-BE49-F238E27FC236}">
                <a16:creationId xmlns:a16="http://schemas.microsoft.com/office/drawing/2014/main" id="{2F678238-8BED-094A-A947-CFC98B427CF1}"/>
              </a:ext>
            </a:extLst>
          </p:cNvPr>
          <p:cNvPicPr>
            <a:picLocks noChangeAspect="1"/>
          </p:cNvPicPr>
          <p:nvPr/>
        </p:nvPicPr>
        <p:blipFill>
          <a:blip r:embed="rId6"/>
          <a:stretch>
            <a:fillRect/>
          </a:stretch>
        </p:blipFill>
        <p:spPr>
          <a:xfrm>
            <a:off x="230552" y="5071688"/>
            <a:ext cx="2716549" cy="1554897"/>
          </a:xfrm>
          <a:prstGeom prst="rect">
            <a:avLst/>
          </a:prstGeom>
        </p:spPr>
      </p:pic>
      <p:sp>
        <p:nvSpPr>
          <p:cNvPr id="20" name="Textfeld 19">
            <a:extLst>
              <a:ext uri="{FF2B5EF4-FFF2-40B4-BE49-F238E27FC236}">
                <a16:creationId xmlns:a16="http://schemas.microsoft.com/office/drawing/2014/main" id="{8C098295-6F09-5947-95AC-CFAFD6FF4209}"/>
              </a:ext>
            </a:extLst>
          </p:cNvPr>
          <p:cNvSpPr txBox="1"/>
          <p:nvPr/>
        </p:nvSpPr>
        <p:spPr>
          <a:xfrm>
            <a:off x="138403" y="6626585"/>
            <a:ext cx="1770036" cy="169277"/>
          </a:xfrm>
          <a:prstGeom prst="rect">
            <a:avLst/>
          </a:prstGeom>
          <a:noFill/>
        </p:spPr>
        <p:txBody>
          <a:bodyPr wrap="none" rtlCol="0">
            <a:spAutoFit/>
          </a:bodyPr>
          <a:lstStyle/>
          <a:p>
            <a:r>
              <a:rPr lang="de-DE" sz="500"/>
              <a:t> Quelle: "Prensa Europea" by Javier Micora (CC BY 2.0)</a:t>
            </a:r>
          </a:p>
        </p:txBody>
      </p:sp>
    </p:spTree>
    <p:extLst>
      <p:ext uri="{BB962C8B-B14F-4D97-AF65-F5344CB8AC3E}">
        <p14:creationId xmlns:p14="http://schemas.microsoft.com/office/powerpoint/2010/main" val="170254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5">
            <a:extLst>
              <a:ext uri="{FF2B5EF4-FFF2-40B4-BE49-F238E27FC236}">
                <a16:creationId xmlns:a16="http://schemas.microsoft.com/office/drawing/2014/main" id="{6F54ECCA-4E16-524D-8C41-B1D4D4F93283}"/>
              </a:ext>
            </a:extLst>
          </p:cNvPr>
          <p:cNvSpPr txBox="1">
            <a:spLocks/>
          </p:cNvSpPr>
          <p:nvPr/>
        </p:nvSpPr>
        <p:spPr>
          <a:xfrm>
            <a:off x="4041507" y="3820097"/>
            <a:ext cx="3196912" cy="11956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mn-lt"/>
                <a:ea typeface="+mn-ea"/>
                <a:cs typeface="+mn-cs"/>
              </a:defRPr>
            </a:lvl1pPr>
            <a:lvl2pPr marL="538163"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803275" indent="-188913" algn="l" defTabSz="1163638"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tab pos="1431925" algn="l"/>
              </a:tabLst>
              <a:defRPr sz="1600" kern="1200">
                <a:solidFill>
                  <a:schemeClr val="tx1"/>
                </a:solidFill>
                <a:latin typeface="+mn-lt"/>
                <a:ea typeface="+mn-ea"/>
                <a:cs typeface="+mn-cs"/>
              </a:defRPr>
            </a:lvl4pPr>
            <a:lvl5pPr marL="1081088"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de-DE" dirty="0">
                <a:hlinkClick r:id="rId2"/>
              </a:rPr>
              <a:t>Prof. Dr. Maik Wolf</a:t>
            </a:r>
            <a:r>
              <a:rPr lang="de-DE" dirty="0"/>
              <a:t> (am Fachbereich)</a:t>
            </a:r>
          </a:p>
          <a:p>
            <a:pPr lvl="1" fontAlgn="auto">
              <a:spcAft>
                <a:spcPts val="0"/>
              </a:spcAft>
            </a:pPr>
            <a:endParaRPr lang="de-DE" b="1" dirty="0"/>
          </a:p>
        </p:txBody>
      </p:sp>
      <p:sp>
        <p:nvSpPr>
          <p:cNvPr id="4" name="Foliennummernplatzhalter 3">
            <a:extLst>
              <a:ext uri="{FF2B5EF4-FFF2-40B4-BE49-F238E27FC236}">
                <a16:creationId xmlns:a16="http://schemas.microsoft.com/office/drawing/2014/main" id="{081B5A24-191E-40C4-B54F-70C4A36CDC54}"/>
              </a:ext>
            </a:extLst>
          </p:cNvPr>
          <p:cNvSpPr>
            <a:spLocks noGrp="1"/>
          </p:cNvSpPr>
          <p:nvPr>
            <p:ph type="sldNum" sz="quarter" idx="11"/>
          </p:nvPr>
        </p:nvSpPr>
        <p:spPr/>
        <p:txBody>
          <a:bodyPr/>
          <a:lstStyle/>
          <a:p>
            <a:fld id="{652B3869-06B2-4E1B-BB7A-3A4D843353BC}" type="slidenum">
              <a:rPr lang="de-DE" smtClean="0"/>
              <a:pPr/>
              <a:t>9</a:t>
            </a:fld>
            <a:endParaRPr lang="de-DE"/>
          </a:p>
        </p:txBody>
      </p:sp>
      <p:sp>
        <p:nvSpPr>
          <p:cNvPr id="6" name="Textplatzhalter 5">
            <a:extLst>
              <a:ext uri="{FF2B5EF4-FFF2-40B4-BE49-F238E27FC236}">
                <a16:creationId xmlns:a16="http://schemas.microsoft.com/office/drawing/2014/main" id="{5AA56551-A0D7-493F-8C14-84F0A512B5BD}"/>
              </a:ext>
            </a:extLst>
          </p:cNvPr>
          <p:cNvSpPr>
            <a:spLocks noGrp="1"/>
          </p:cNvSpPr>
          <p:nvPr>
            <p:ph type="body" sz="quarter" idx="16"/>
          </p:nvPr>
        </p:nvSpPr>
        <p:spPr>
          <a:xfrm>
            <a:off x="1095375" y="2212975"/>
            <a:ext cx="7653338" cy="1471921"/>
          </a:xfrm>
        </p:spPr>
        <p:txBody>
          <a:bodyPr/>
          <a:lstStyle/>
          <a:p>
            <a:r>
              <a:rPr lang="de-DE" b="1" dirty="0"/>
              <a:t>Inhalte</a:t>
            </a:r>
            <a:r>
              <a:rPr lang="de-DE" dirty="0"/>
              <a:t>: Zwei Kernmaterien des gewerblichen Rechtsschutzes sind das Markenrecht (insbesondere MarkenG) zum Schutz wirtschaftlich relevanter Zeichen und das Lauterbarkeitsrecht (UWG) zum Schutz vor unlauteren Geschäftshandlungen. </a:t>
            </a:r>
          </a:p>
          <a:p>
            <a:r>
              <a:rPr lang="de-DE" b="1" dirty="0"/>
              <a:t>Vorlesung + Methodenkurs (Wintersemester, 1 SWS)</a:t>
            </a:r>
          </a:p>
          <a:p>
            <a:pPr marL="0" indent="0">
              <a:buNone/>
            </a:pPr>
            <a:r>
              <a:rPr lang="de-DE" b="1" dirty="0"/>
              <a:t>		</a:t>
            </a:r>
            <a:r>
              <a:rPr lang="de-DE" dirty="0"/>
              <a:t>Dozent:</a:t>
            </a:r>
          </a:p>
          <a:p>
            <a:pPr lvl="1"/>
            <a:endParaRPr lang="de-DE" b="1" dirty="0"/>
          </a:p>
        </p:txBody>
      </p:sp>
      <p:sp>
        <p:nvSpPr>
          <p:cNvPr id="11" name="Titel 1">
            <a:extLst>
              <a:ext uri="{FF2B5EF4-FFF2-40B4-BE49-F238E27FC236}">
                <a16:creationId xmlns:a16="http://schemas.microsoft.com/office/drawing/2014/main" id="{83860AB9-5C7B-7D49-AA62-9333CB7B38D9}"/>
              </a:ext>
            </a:extLst>
          </p:cNvPr>
          <p:cNvSpPr txBox="1">
            <a:spLocks/>
          </p:cNvSpPr>
          <p:nvPr/>
        </p:nvSpPr>
        <p:spPr>
          <a:xfrm>
            <a:off x="529760" y="1009437"/>
            <a:ext cx="8369935" cy="11448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a:lstStyle>
          <a:p>
            <a:pPr fontAlgn="auto">
              <a:spcAft>
                <a:spcPts val="0"/>
              </a:spcAft>
            </a:pPr>
            <a:r>
              <a:rPr lang="de-DE"/>
              <a:t>Immaterialgüterrecht und gewerblicher Rechtsschutz: Markenrecht und Lauterbarkeitsrecht</a:t>
            </a:r>
          </a:p>
        </p:txBody>
      </p:sp>
      <p:pic>
        <p:nvPicPr>
          <p:cNvPr id="12" name="Grafik 11">
            <a:extLst>
              <a:ext uri="{FF2B5EF4-FFF2-40B4-BE49-F238E27FC236}">
                <a16:creationId xmlns:a16="http://schemas.microsoft.com/office/drawing/2014/main" id="{022182B0-23CE-F448-9265-42E38DA5B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2577" y="3857805"/>
            <a:ext cx="1408836" cy="2113254"/>
          </a:xfrm>
          <a:prstGeom prst="rect">
            <a:avLst/>
          </a:prstGeom>
        </p:spPr>
      </p:pic>
      <p:pic>
        <p:nvPicPr>
          <p:cNvPr id="5" name="Grafik 4">
            <a:extLst>
              <a:ext uri="{FF2B5EF4-FFF2-40B4-BE49-F238E27FC236}">
                <a16:creationId xmlns:a16="http://schemas.microsoft.com/office/drawing/2014/main" id="{CD4C6C49-F54A-034C-87D3-1F8C98AEF42C}"/>
              </a:ext>
            </a:extLst>
          </p:cNvPr>
          <p:cNvPicPr>
            <a:picLocks noChangeAspect="1"/>
          </p:cNvPicPr>
          <p:nvPr/>
        </p:nvPicPr>
        <p:blipFill>
          <a:blip r:embed="rId4"/>
          <a:stretch>
            <a:fillRect/>
          </a:stretch>
        </p:blipFill>
        <p:spPr>
          <a:xfrm>
            <a:off x="290622" y="5902169"/>
            <a:ext cx="1464625" cy="718582"/>
          </a:xfrm>
          <a:prstGeom prst="rect">
            <a:avLst/>
          </a:prstGeom>
        </p:spPr>
      </p:pic>
      <p:pic>
        <p:nvPicPr>
          <p:cNvPr id="10" name="Grafik 9">
            <a:extLst>
              <a:ext uri="{FF2B5EF4-FFF2-40B4-BE49-F238E27FC236}">
                <a16:creationId xmlns:a16="http://schemas.microsoft.com/office/drawing/2014/main" id="{13CB5D8B-6778-924B-85E4-B23C5D57C752}"/>
              </a:ext>
            </a:extLst>
          </p:cNvPr>
          <p:cNvPicPr>
            <a:picLocks noChangeAspect="1"/>
          </p:cNvPicPr>
          <p:nvPr/>
        </p:nvPicPr>
        <p:blipFill>
          <a:blip r:embed="rId5"/>
          <a:stretch>
            <a:fillRect/>
          </a:stretch>
        </p:blipFill>
        <p:spPr>
          <a:xfrm>
            <a:off x="1030131" y="5107615"/>
            <a:ext cx="794554" cy="794554"/>
          </a:xfrm>
          <a:prstGeom prst="rect">
            <a:avLst/>
          </a:prstGeom>
        </p:spPr>
      </p:pic>
      <p:pic>
        <p:nvPicPr>
          <p:cNvPr id="21" name="Grafik 20">
            <a:extLst>
              <a:ext uri="{FF2B5EF4-FFF2-40B4-BE49-F238E27FC236}">
                <a16:creationId xmlns:a16="http://schemas.microsoft.com/office/drawing/2014/main" id="{4DF89510-2202-1945-A8D4-735CF7499C82}"/>
              </a:ext>
            </a:extLst>
          </p:cNvPr>
          <p:cNvPicPr>
            <a:picLocks noChangeAspect="1"/>
          </p:cNvPicPr>
          <p:nvPr/>
        </p:nvPicPr>
        <p:blipFill>
          <a:blip r:embed="rId6"/>
          <a:stretch>
            <a:fillRect/>
          </a:stretch>
        </p:blipFill>
        <p:spPr>
          <a:xfrm>
            <a:off x="1957450" y="5581233"/>
            <a:ext cx="1074611" cy="1195694"/>
          </a:xfrm>
          <a:prstGeom prst="rect">
            <a:avLst/>
          </a:prstGeom>
        </p:spPr>
      </p:pic>
    </p:spTree>
    <p:extLst>
      <p:ext uri="{BB962C8B-B14F-4D97-AF65-F5344CB8AC3E}">
        <p14:creationId xmlns:p14="http://schemas.microsoft.com/office/powerpoint/2010/main" val="2676369840"/>
      </p:ext>
    </p:extLst>
  </p:cSld>
  <p:clrMapOvr>
    <a:masterClrMapping/>
  </p:clrMapOvr>
</p:sld>
</file>

<file path=ppt/theme/theme1.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re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utsche Folien 2019-11-24.potx" id="{A9CCB95B-4364-4BBE-A6FF-E14EF88A5CA3}" vid="{10652E39-5EF2-4050-AE86-292AFEBEB551}"/>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Deutsche Folien 2019-11-24</Template>
  <TotalTime>0</TotalTime>
  <Words>1864</Words>
  <Application>Microsoft Office PowerPoint</Application>
  <PresentationFormat>Bildschirmpräsentation (4:3)</PresentationFormat>
  <Paragraphs>168</Paragraphs>
  <Slides>20</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Symbol</vt:lpstr>
      <vt:lpstr>Wingdings</vt:lpstr>
      <vt:lpstr>2_Benutzerdefiniertes Design</vt:lpstr>
      <vt:lpstr>Schwerpunktbereich 3 –Unternehmens-, Wirtschafts- und Steuerrecht</vt:lpstr>
      <vt:lpstr>Das Schwerpunktstudium im Wirtschafts- und Steuerrecht</vt:lpstr>
      <vt:lpstr>Unterschwerpunkte im Überblick</vt:lpstr>
      <vt:lpstr>Wettbewerbs- und Regulierungsrecht</vt:lpstr>
      <vt:lpstr>Wettbewerbs- und Regulierungsrecht</vt:lpstr>
      <vt:lpstr>PowerPoint-Präsentation</vt:lpstr>
      <vt:lpstr>PowerPoint-Präsentation</vt:lpstr>
      <vt:lpstr>PowerPoint-Präsentation</vt:lpstr>
      <vt:lpstr>PowerPoint-Präsentation</vt:lpstr>
      <vt:lpstr>PowerPoint-Präsentation</vt:lpstr>
      <vt:lpstr>PowerPoint-Präsentation</vt:lpstr>
      <vt:lpstr>Gesellschaftsrecht (1)</vt:lpstr>
      <vt:lpstr>Gesellschaftsrecht (2)</vt:lpstr>
      <vt:lpstr>Gesellschaftsrecht (3)</vt:lpstr>
      <vt:lpstr>Allgemeines Steuerrecht (1)</vt:lpstr>
      <vt:lpstr>Allgemeines Steuerrecht (2)</vt:lpstr>
      <vt:lpstr>Allgemeines Steuerrecht (3)</vt:lpstr>
      <vt:lpstr>Bilanz- und Unternehmenssteuerrecht (1)</vt:lpstr>
      <vt:lpstr>Bilanz- und Unternehmenssteuerrecht (2)</vt:lpstr>
      <vt:lpstr>Bilanz- und Unternehmenssteuerrecht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 Engert</dc:creator>
  <cp:lastModifiedBy>Roßmann, Simon</cp:lastModifiedBy>
  <cp:revision>69</cp:revision>
  <cp:lastPrinted>2017-12-06T10:49:22Z</cp:lastPrinted>
  <dcterms:created xsi:type="dcterms:W3CDTF">2020-09-21T04:38:20Z</dcterms:created>
  <dcterms:modified xsi:type="dcterms:W3CDTF">2021-07-12T11:31:25Z</dcterms:modified>
</cp:coreProperties>
</file>