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398" r:id="rId3"/>
    <p:sldId id="280" r:id="rId4"/>
    <p:sldId id="416" r:id="rId5"/>
    <p:sldId id="337" r:id="rId6"/>
    <p:sldId id="447" r:id="rId7"/>
    <p:sldId id="429" r:id="rId8"/>
    <p:sldId id="362" r:id="rId9"/>
    <p:sldId id="417" r:id="rId10"/>
    <p:sldId id="418" r:id="rId11"/>
    <p:sldId id="448" r:id="rId12"/>
    <p:sldId id="419" r:id="rId13"/>
    <p:sldId id="433" r:id="rId14"/>
    <p:sldId id="420" r:id="rId1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57"/>
    <a:srgbClr val="800023"/>
    <a:srgbClr val="D4D5D7"/>
    <a:srgbClr val="E2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87" autoAdjust="0"/>
  </p:normalViewPr>
  <p:slideViewPr>
    <p:cSldViewPr snapToGrid="0" snapToObjects="1">
      <p:cViewPr varScale="1">
        <p:scale>
          <a:sx n="103" d="100"/>
          <a:sy n="103" d="100"/>
        </p:scale>
        <p:origin x="240" y="108"/>
      </p:cViewPr>
      <p:guideLst>
        <p:guide orient="horz" pos="40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Universiteit Antwerpen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D50FC3-BD9A-46C4-A465-FA2194FC356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57348" name="Afbeelding 5" descr="logo_UA_enkel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780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1B5468-C7DA-4E5A-97D7-F93A6F13FEF3}" type="datetimeFigureOut">
              <a:rPr lang="nl-BE" altLang="nl-NL"/>
              <a:pPr>
                <a:defRPr/>
              </a:pPr>
              <a:t>21/05/2014</a:t>
            </a:fld>
            <a:endParaRPr lang="nl-BE" alt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nl-NL" noProof="0" smtClean="0"/>
              <a:t>Click to edit Master text styles</a:t>
            </a:r>
          </a:p>
          <a:p>
            <a:pPr lvl="1"/>
            <a:r>
              <a:rPr lang="en-US" altLang="nl-NL" noProof="0" smtClean="0"/>
              <a:t>Second level</a:t>
            </a:r>
          </a:p>
          <a:p>
            <a:pPr lvl="2"/>
            <a:r>
              <a:rPr lang="en-US" altLang="nl-NL" noProof="0" smtClean="0"/>
              <a:t>Third level</a:t>
            </a:r>
          </a:p>
          <a:p>
            <a:pPr lvl="3"/>
            <a:r>
              <a:rPr lang="en-US" altLang="nl-NL" noProof="0" smtClean="0"/>
              <a:t>Fourth level</a:t>
            </a:r>
          </a:p>
          <a:p>
            <a:pPr lvl="4"/>
            <a:r>
              <a:rPr lang="en-US" altLang="nl-NL" noProof="0" smtClean="0"/>
              <a:t>Fifth level</a:t>
            </a:r>
            <a:endParaRPr lang="nl-BE" alt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E2540D-353E-432D-8ECE-2DAA27A9845B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84873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BE" altLang="nl-NL" sz="2600" smtClean="0"/>
              <a:t>Van 9 naar 6 campussen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BE" altLang="nl-NL" sz="2600" smtClean="0"/>
              <a:t>Industrieel ingenieurs van Campus Hoboken en Campus Paardenmarkt verhuizen in 2016 naar Campus Groenenborger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BE" altLang="nl-NL" sz="2600" smtClean="0"/>
              <a:t>Revalidatiewetenschappen en kinesitherapie verhuizen van Campus Merksem naar Campus Drie Eiken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BE" altLang="nl-NL" sz="2600" smtClean="0"/>
              <a:t>Toegepaste Taalkunde (Vertalers Tolken) verhuizen naar Stadscampus</a:t>
            </a: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3D88E-4DFA-4518-8D4D-060C6763C2F1}" type="slidenum">
              <a:rPr lang="nl-NL" altLang="nl-NL" smtClean="0"/>
              <a:pPr eaLnBrk="1" hangingPunct="1">
                <a:spcBef>
                  <a:spcPct val="0"/>
                </a:spcBef>
              </a:pPr>
              <a:t>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678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Logo_powerpo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6B424C-BA95-4509-9185-664D38ACFB28}" type="datetimeFigureOut">
              <a:rPr lang="nl-NL" altLang="nl-NL"/>
              <a:pPr>
                <a:defRPr/>
              </a:pPr>
              <a:t>21-5-2014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8EDA-3DB2-463C-A57E-28D0BB9A849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90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2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5930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96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4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2776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38254" y="0"/>
            <a:ext cx="4405745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2776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EE11E7-4421-4687-AAB0-B7A9CA54372C}" type="datetimeFigureOut">
              <a:rPr lang="nl-NL" altLang="nl-NL"/>
              <a:pPr>
                <a:defRPr/>
              </a:pPr>
              <a:t>21-5-2014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31DF-B924-4742-88F0-3D8004B0DD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137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4118" y="273050"/>
            <a:ext cx="392776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19050"/>
            <a:ext cx="4405745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94118" y="1435100"/>
            <a:ext cx="392776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ACE1877-B95A-4A0E-BF30-B74C885A8BD3}" type="datetimeFigureOut">
              <a:rPr lang="nl-NL" altLang="nl-NL"/>
              <a:pPr>
                <a:defRPr/>
              </a:pPr>
              <a:t>21-5-2014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D824-2018-45FA-AE20-B4F20EDAD82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80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2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29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37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64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 descr="golf_powerpoint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4915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NL" smtClean="0"/>
              <a:t>Titelstijl van model bewerken</a:t>
            </a:r>
            <a:endParaRPr lang="nl-NL" altLang="nl-NL" smtClean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150938"/>
            <a:ext cx="849153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NL" smtClean="0"/>
              <a:t>Klik om de tekststijl van het model te bewerken</a:t>
            </a:r>
          </a:p>
          <a:p>
            <a:pPr lvl="1"/>
            <a:r>
              <a:rPr lang="nl-BE" altLang="nl-NL" smtClean="0"/>
              <a:t>Tweede niveau</a:t>
            </a:r>
          </a:p>
          <a:p>
            <a:pPr lvl="2"/>
            <a:r>
              <a:rPr lang="nl-BE" altLang="nl-NL" smtClean="0"/>
              <a:t>Derde niveau</a:t>
            </a:r>
          </a:p>
          <a:p>
            <a:pPr lvl="3"/>
            <a:r>
              <a:rPr lang="nl-BE" altLang="nl-NL" smtClean="0"/>
              <a:t>Vierde niveau</a:t>
            </a:r>
          </a:p>
          <a:p>
            <a:pPr lvl="4"/>
            <a:r>
              <a:rPr lang="nl-BE" altLang="nl-NL" smtClean="0"/>
              <a:t>Vijfde niveau</a:t>
            </a:r>
            <a:endParaRPr lang="nl-NL" altLang="nl-NL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02413"/>
            <a:ext cx="609600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EAEF93-0CC1-4C7E-A1AF-8A37AB78D1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D3057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D3057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D3057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ntwerp.be/nl/onderwijs/aanbod/pavo-internat-european-legal-studies/enrol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ntwerp.be/en/faculties/faculty-of-law/research/group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ntwerpen.be/rechte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7" descr="AntwerpByNight_0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Afbeelding 8" descr="logo_UA_U_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685800"/>
            <a:ext cx="22256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10" descr="Logo_power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ubtitel 2"/>
          <p:cNvSpPr txBox="1">
            <a:spLocks/>
          </p:cNvSpPr>
          <p:nvPr/>
        </p:nvSpPr>
        <p:spPr bwMode="auto">
          <a:xfrm>
            <a:off x="169863" y="5961063"/>
            <a:ext cx="35814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nl-NL" altLang="nl-NL" sz="2000">
                <a:solidFill>
                  <a:schemeClr val="bg1"/>
                </a:solidFill>
              </a:rPr>
              <a:t>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International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European Legal Studies </a:t>
            </a:r>
            <a:r>
              <a:rPr lang="nl-NL" altLang="nl-NL" dirty="0" err="1" smtClean="0"/>
              <a:t>Programme</a:t>
            </a:r>
            <a:r>
              <a:rPr lang="nl-NL" altLang="nl-NL" dirty="0" smtClean="0"/>
              <a:t> (IELSP)</a:t>
            </a:r>
          </a:p>
        </p:txBody>
      </p:sp>
      <p:sp>
        <p:nvSpPr>
          <p:cNvPr id="39939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BE" altLang="nl-NL" dirty="0" smtClean="0"/>
          </a:p>
          <a:p>
            <a:pPr lvl="1"/>
            <a:endParaRPr lang="nl-BE" altLang="nl-NL" dirty="0"/>
          </a:p>
          <a:p>
            <a:pPr lvl="1"/>
            <a:r>
              <a:rPr lang="nl-BE" altLang="nl-NL" sz="2800" dirty="0" smtClean="0"/>
              <a:t>IELSP</a:t>
            </a:r>
          </a:p>
          <a:p>
            <a:pPr lvl="1"/>
            <a:r>
              <a:rPr lang="nl-BE" altLang="nl-NL" sz="2800" dirty="0" smtClean="0"/>
              <a:t>per semester 4 </a:t>
            </a:r>
            <a:r>
              <a:rPr lang="nl-BE" altLang="nl-NL" sz="2800" dirty="0" err="1" smtClean="0"/>
              <a:t>mandatory</a:t>
            </a:r>
            <a:r>
              <a:rPr lang="nl-BE" altLang="nl-NL" sz="2800" dirty="0" smtClean="0"/>
              <a:t> courses+ 2 </a:t>
            </a:r>
            <a:r>
              <a:rPr lang="nl-BE" altLang="nl-NL" sz="2800" dirty="0" err="1" smtClean="0"/>
              <a:t>optional</a:t>
            </a:r>
            <a:endParaRPr lang="nl-BE" altLang="nl-NL" sz="2800" dirty="0" smtClean="0"/>
          </a:p>
          <a:p>
            <a:pPr lvl="1"/>
            <a:r>
              <a:rPr lang="fr-BE" altLang="nl-NL" sz="2800" dirty="0" smtClean="0"/>
              <a:t>5 </a:t>
            </a:r>
            <a:r>
              <a:rPr lang="fr-BE" altLang="nl-NL" sz="2800" dirty="0" err="1" smtClean="0"/>
              <a:t>credits</a:t>
            </a:r>
            <a:r>
              <a:rPr lang="fr-BE" altLang="nl-NL" sz="2800" dirty="0" smtClean="0"/>
              <a:t> per course</a:t>
            </a:r>
          </a:p>
          <a:p>
            <a:pPr lvl="1"/>
            <a:r>
              <a:rPr lang="fr-BE" altLang="nl-NL" sz="2800" dirty="0" err="1" smtClean="0"/>
              <a:t>certificate</a:t>
            </a:r>
            <a:endParaRPr lang="fr-BE" altLang="nl-NL" sz="2800" dirty="0" smtClean="0"/>
          </a:p>
          <a:p>
            <a:pPr lvl="1"/>
            <a:endParaRPr lang="fr-BE" altLang="nl-NL" sz="2800" dirty="0"/>
          </a:p>
          <a:p>
            <a:pPr lvl="1"/>
            <a:endParaRPr lang="fr-BE" altLang="nl-NL" sz="2800" dirty="0" smtClean="0"/>
          </a:p>
          <a:p>
            <a:pPr lvl="1"/>
            <a:r>
              <a:rPr lang="fr-BE" altLang="nl-NL" sz="2800" dirty="0" err="1" smtClean="0"/>
              <a:t>Incoming</a:t>
            </a:r>
            <a:r>
              <a:rPr lang="fr-BE" altLang="nl-NL" sz="2800" dirty="0" smtClean="0"/>
              <a:t> </a:t>
            </a:r>
            <a:r>
              <a:rPr lang="fr-BE" altLang="nl-NL" sz="2800" dirty="0" err="1" smtClean="0"/>
              <a:t>students</a:t>
            </a:r>
            <a:r>
              <a:rPr lang="fr-BE" altLang="nl-NL" sz="2800" dirty="0" smtClean="0"/>
              <a:t> </a:t>
            </a:r>
            <a:r>
              <a:rPr lang="fr-BE" altLang="nl-NL" sz="2800" dirty="0" err="1" smtClean="0"/>
              <a:t>at</a:t>
            </a:r>
            <a:r>
              <a:rPr lang="fr-BE" altLang="nl-NL" sz="2800" dirty="0" smtClean="0"/>
              <a:t> least 15 </a:t>
            </a:r>
            <a:r>
              <a:rPr lang="fr-BE" altLang="nl-NL" sz="2800" dirty="0" err="1" smtClean="0"/>
              <a:t>credits</a:t>
            </a:r>
            <a:r>
              <a:rPr lang="fr-BE" altLang="nl-NL" sz="2800" dirty="0" smtClean="0"/>
              <a:t> per </a:t>
            </a:r>
            <a:r>
              <a:rPr lang="fr-BE" altLang="nl-NL" sz="2800" dirty="0" err="1" smtClean="0"/>
              <a:t>semester</a:t>
            </a:r>
            <a:endParaRPr lang="fr-BE" altLang="nl-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1978"/>
            <a:ext cx="8491538" cy="889687"/>
          </a:xfrm>
        </p:spPr>
        <p:txBody>
          <a:bodyPr/>
          <a:lstStyle/>
          <a:p>
            <a:pPr algn="r"/>
            <a:r>
              <a:rPr lang="en-US" b="1" dirty="0"/>
              <a:t>1st semester</a:t>
            </a:r>
            <a:br>
              <a:rPr lang="en-US" b="1" dirty="0"/>
            </a:b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642551" y="1581665"/>
            <a:ext cx="81183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Mandatory </a:t>
            </a:r>
            <a:r>
              <a:rPr lang="en-US" sz="2400" b="1" dirty="0"/>
              <a:t>courses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Constitutionalism in a European and International Perspective (D. Vanheule)</a:t>
            </a:r>
            <a:br>
              <a:rPr lang="en-US" sz="2400" dirty="0"/>
            </a:br>
            <a:r>
              <a:rPr lang="en-US" sz="2400" dirty="0"/>
              <a:t>Institutional Law of the European Union (H. De Waele)</a:t>
            </a:r>
            <a:br>
              <a:rPr lang="en-US" sz="2400" dirty="0"/>
            </a:br>
            <a:r>
              <a:rPr lang="en-US" sz="2400" dirty="0"/>
              <a:t>European Economic Law (N.)</a:t>
            </a:r>
            <a:br>
              <a:rPr lang="en-US" sz="2400" dirty="0"/>
            </a:br>
            <a:r>
              <a:rPr lang="en-US" sz="2400" dirty="0"/>
              <a:t>European Competition Law (A.-M. Van den Bossche)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Optional courses (students choose two out of four)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Advanced International Law (K. De Feyter)</a:t>
            </a:r>
            <a:br>
              <a:rPr lang="en-US" sz="2400" dirty="0"/>
            </a:br>
            <a:r>
              <a:rPr lang="en-US" sz="2400" dirty="0"/>
              <a:t>European Information and Communications Law (P. Van Eecke)</a:t>
            </a:r>
            <a:br>
              <a:rPr lang="en-US" sz="2400" dirty="0"/>
            </a:br>
            <a:r>
              <a:rPr lang="en-US" sz="2400" dirty="0"/>
              <a:t>International and European </a:t>
            </a:r>
            <a:r>
              <a:rPr lang="en-US" sz="2400" dirty="0" err="1"/>
              <a:t>Labour</a:t>
            </a:r>
            <a:r>
              <a:rPr lang="en-US" sz="2400" dirty="0"/>
              <a:t> and Social Security Law (H. Verschueren)</a:t>
            </a:r>
            <a:br>
              <a:rPr lang="en-US" sz="2400" dirty="0"/>
            </a:br>
            <a:r>
              <a:rPr lang="en-US" sz="2400" dirty="0"/>
              <a:t>International and European Health Law (S. Lierman)</a:t>
            </a:r>
          </a:p>
        </p:txBody>
      </p:sp>
    </p:spTree>
    <p:extLst>
      <p:ext uri="{BB962C8B-B14F-4D97-AF65-F5344CB8AC3E}">
        <p14:creationId xmlns:p14="http://schemas.microsoft.com/office/powerpoint/2010/main" val="568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2nd Semester</a:t>
            </a:r>
          </a:p>
        </p:txBody>
      </p:sp>
      <p:sp>
        <p:nvSpPr>
          <p:cNvPr id="40963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Mandatory </a:t>
            </a:r>
            <a:r>
              <a:rPr lang="en-US" b="1" dirty="0"/>
              <a:t>courses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Law and </a:t>
            </a:r>
            <a:r>
              <a:rPr lang="en-US" dirty="0" err="1"/>
              <a:t>Globalisation</a:t>
            </a:r>
            <a:r>
              <a:rPr lang="en-US" dirty="0"/>
              <a:t> (G. Pavlakos)</a:t>
            </a:r>
            <a:br>
              <a:rPr lang="en-US" dirty="0"/>
            </a:br>
            <a:r>
              <a:rPr lang="en-US" dirty="0"/>
              <a:t>International and European Protection of Human Rights (W. Vandenhole)</a:t>
            </a:r>
            <a:br>
              <a:rPr lang="en-US" dirty="0"/>
            </a:br>
            <a:r>
              <a:rPr lang="en-US" dirty="0"/>
              <a:t>External Relations of the European Union (H. De Waele)</a:t>
            </a:r>
            <a:br>
              <a:rPr lang="en-US" dirty="0"/>
            </a:br>
            <a:r>
              <a:rPr lang="en-US" dirty="0"/>
              <a:t>Law of the World Trade </a:t>
            </a:r>
            <a:r>
              <a:rPr lang="en-US" dirty="0" err="1"/>
              <a:t>Organisation</a:t>
            </a:r>
            <a:r>
              <a:rPr lang="en-US" dirty="0"/>
              <a:t> (A. Herwig)</a:t>
            </a:r>
          </a:p>
          <a:p>
            <a:pPr marL="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600" b="1" dirty="0"/>
              <a:t>Optional courses (students choose two out of three)</a:t>
            </a:r>
            <a:br>
              <a:rPr lang="en-US" sz="2600" b="1" dirty="0"/>
            </a:br>
            <a:r>
              <a:rPr lang="en-US" dirty="0"/>
              <a:t>Law of global transactions and litigation (M. </a:t>
            </a:r>
            <a:r>
              <a:rPr lang="en-US" dirty="0" err="1"/>
              <a:t>Pertégas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European and Comparative Discrimination Law (D. Cuypers</a:t>
            </a:r>
            <a:r>
              <a:rPr lang="en-US" dirty="0" smtClean="0"/>
              <a:t>)</a:t>
            </a:r>
            <a:r>
              <a:rPr lang="nl-NL" altLang="nl-NL" dirty="0">
                <a:hlinkClick r:id="rId2"/>
              </a:rPr>
              <a:t> </a:t>
            </a:r>
            <a:r>
              <a:rPr lang="en-US" dirty="0"/>
              <a:t>European Private Law (E. van </a:t>
            </a:r>
            <a:r>
              <a:rPr lang="en-US" dirty="0" err="1"/>
              <a:t>Zimmeren</a:t>
            </a:r>
            <a:r>
              <a:rPr lang="en-US" dirty="0"/>
              <a:t>)</a:t>
            </a:r>
          </a:p>
          <a:p>
            <a:pPr marL="0" lvl="1" indent="0">
              <a:buNone/>
            </a:pPr>
            <a:r>
              <a:rPr lang="nl-NL" altLang="nl-NL" dirty="0" smtClean="0">
                <a:hlinkClick r:id="rId2"/>
              </a:rPr>
              <a:t>www.uantwerpen.be/IELSP</a:t>
            </a:r>
            <a:endParaRPr lang="nl-BE" altLang="nl-NL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nl-BE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1" y="620688"/>
            <a:ext cx="8768289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Faculty of Law </a:t>
            </a:r>
          </a:p>
        </p:txBody>
      </p:sp>
      <p:sp>
        <p:nvSpPr>
          <p:cNvPr id="4198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NL" smtClean="0"/>
              <a:t>research</a:t>
            </a:r>
          </a:p>
          <a:p>
            <a:pPr lvl="1"/>
            <a:r>
              <a:rPr lang="nl-BE" altLang="nl-NL" smtClean="0"/>
              <a:t>academic staff </a:t>
            </a:r>
          </a:p>
          <a:p>
            <a:pPr lvl="2"/>
            <a:r>
              <a:rPr lang="nl-BE" altLang="nl-NL" smtClean="0"/>
              <a:t>29 full time professors, 45 parttime professors, 50 research and teaching assistants</a:t>
            </a:r>
          </a:p>
          <a:p>
            <a:pPr lvl="1"/>
            <a:r>
              <a:rPr lang="nl-BE" altLang="nl-NL" smtClean="0"/>
              <a:t>working in six research groups</a:t>
            </a:r>
          </a:p>
          <a:p>
            <a:pPr lvl="2"/>
            <a:r>
              <a:rPr lang="en-US" altLang="nl-NL" smtClean="0"/>
              <a:t>Business &amp; Law, </a:t>
            </a:r>
            <a:endParaRPr lang="nl-NL" altLang="nl-NL" smtClean="0"/>
          </a:p>
          <a:p>
            <a:pPr lvl="2"/>
            <a:r>
              <a:rPr lang="en-US" altLang="nl-NL" smtClean="0"/>
              <a:t>Government &amp; Law, </a:t>
            </a:r>
            <a:endParaRPr lang="nl-NL" altLang="nl-NL" smtClean="0"/>
          </a:p>
          <a:p>
            <a:pPr lvl="2"/>
            <a:r>
              <a:rPr lang="en-US" altLang="nl-NL" smtClean="0"/>
              <a:t>Law and Development, </a:t>
            </a:r>
            <a:endParaRPr lang="nl-NL" altLang="nl-NL" smtClean="0"/>
          </a:p>
          <a:p>
            <a:pPr lvl="2"/>
            <a:r>
              <a:rPr lang="en-US" altLang="nl-NL" smtClean="0"/>
              <a:t>Law Enforcement, and </a:t>
            </a:r>
            <a:endParaRPr lang="nl-NL" altLang="nl-NL" smtClean="0"/>
          </a:p>
          <a:p>
            <a:pPr lvl="2"/>
            <a:r>
              <a:rPr lang="en-US" altLang="nl-NL" smtClean="0"/>
              <a:t>Personal Rights &amp; Property Rights, </a:t>
            </a:r>
            <a:endParaRPr lang="nl-NL" altLang="nl-NL" smtClean="0"/>
          </a:p>
          <a:p>
            <a:pPr lvl="2"/>
            <a:r>
              <a:rPr lang="en-US" altLang="nl-NL" smtClean="0"/>
              <a:t>Social Competition and Law. </a:t>
            </a:r>
            <a:endParaRPr lang="nl-NL" altLang="nl-NL" smtClean="0"/>
          </a:p>
          <a:p>
            <a:pPr lvl="1"/>
            <a:r>
              <a:rPr lang="en-US" altLang="nl-NL" u="sng" smtClean="0">
                <a:hlinkClick r:id="rId2"/>
              </a:rPr>
              <a:t>www.uantwerp.be/en/faculties/faculty-of-law/research/groups/</a:t>
            </a:r>
            <a:endParaRPr lang="nl-BE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antwerpen_CAMPUSPL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3505" r="9102" b="1797"/>
          <a:stretch>
            <a:fillRect/>
          </a:stretch>
        </p:blipFill>
        <p:spPr bwMode="auto">
          <a:xfrm>
            <a:off x="0" y="0"/>
            <a:ext cx="454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Afbeelding 7" descr="golf_power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5138738" y="635000"/>
            <a:ext cx="3929062" cy="915988"/>
          </a:xfrm>
        </p:spPr>
        <p:txBody>
          <a:bodyPr/>
          <a:lstStyle/>
          <a:p>
            <a:r>
              <a:rPr lang="nl-BE" altLang="nl-NL" sz="3000" smtClean="0">
                <a:solidFill>
                  <a:srgbClr val="800023"/>
                </a:solidFill>
              </a:rPr>
              <a:t>Antwerp Student City</a:t>
            </a:r>
          </a:p>
        </p:txBody>
      </p:sp>
      <p:sp>
        <p:nvSpPr>
          <p:cNvPr id="20485" name="Text Placeholder 3"/>
          <p:cNvSpPr txBox="1">
            <a:spLocks/>
          </p:cNvSpPr>
          <p:nvPr/>
        </p:nvSpPr>
        <p:spPr bwMode="auto">
          <a:xfrm>
            <a:off x="5099050" y="1816100"/>
            <a:ext cx="37639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457200"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BE" altLang="nl-NL" sz="2400"/>
              <a:t>44.000 students in higher education (University, University Colleges and Academy)</a:t>
            </a:r>
          </a:p>
          <a:p>
            <a:pPr eaLnBrk="1" hangingPunct="1"/>
            <a:r>
              <a:rPr lang="nl-BE" altLang="nl-NL" sz="2400"/>
              <a:t>2</a:t>
            </a:r>
            <a:r>
              <a:rPr lang="nl-BE" altLang="nl-NL" sz="2400" baseline="30000"/>
              <a:t>nd</a:t>
            </a:r>
            <a:r>
              <a:rPr lang="nl-BE" altLang="nl-NL" sz="2400"/>
              <a:t> largest student city of Flanders</a:t>
            </a:r>
          </a:p>
          <a:p>
            <a:pPr eaLnBrk="1" hangingPunct="1"/>
            <a:r>
              <a:rPr lang="nl-BE" altLang="nl-NL" sz="2400"/>
              <a:t>University of Antwerp</a:t>
            </a:r>
          </a:p>
          <a:p>
            <a:pPr lvl="1" eaLnBrk="1" hangingPunct="1"/>
            <a:r>
              <a:rPr lang="nl-BE" altLang="nl-NL" sz="1800"/>
              <a:t>Currently nine campuses</a:t>
            </a:r>
          </a:p>
          <a:p>
            <a:pPr lvl="1" eaLnBrk="1" hangingPunct="1"/>
            <a:r>
              <a:rPr lang="nl-BE" altLang="nl-NL" sz="1800"/>
              <a:t>Near future: some major relocations</a:t>
            </a:r>
          </a:p>
          <a:p>
            <a:pPr lvl="1" eaLnBrk="1" hangingPunct="1"/>
            <a:r>
              <a:rPr lang="en-US" altLang="nl-NL" sz="1800"/>
              <a:t>From </a:t>
            </a:r>
            <a:r>
              <a:rPr lang="en-US" altLang="nl-NL" sz="1800" b="1"/>
              <a:t>nine</a:t>
            </a:r>
            <a:r>
              <a:rPr lang="en-US" altLang="nl-NL" sz="1800"/>
              <a:t> to </a:t>
            </a:r>
            <a:r>
              <a:rPr lang="en-US" altLang="nl-NL" sz="1800" b="1"/>
              <a:t>six</a:t>
            </a:r>
            <a:r>
              <a:rPr lang="en-US" altLang="nl-NL" sz="1800"/>
              <a:t> campuses</a:t>
            </a:r>
            <a:endParaRPr lang="nl-BE" altLang="nl-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BE" altLang="nl-NL" smtClean="0"/>
          </a:p>
        </p:txBody>
      </p:sp>
      <p:pic>
        <p:nvPicPr>
          <p:cNvPr id="32771" name="Content Placeholder 175" descr="F&amp;F_UA+_A4L_eng_1-13_L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r="10202" b="8131"/>
          <a:stretch>
            <a:fillRect/>
          </a:stretch>
        </p:blipFill>
        <p:spPr>
          <a:xfrm>
            <a:off x="0" y="0"/>
            <a:ext cx="9144000" cy="6735763"/>
          </a:xfrm>
        </p:spPr>
      </p:pic>
      <p:pic>
        <p:nvPicPr>
          <p:cNvPr id="32772" name="Afbeelding 5" descr="golf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50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altLang="nl-NL" smtClean="0"/>
          </a:p>
        </p:txBody>
      </p:sp>
      <p:pic>
        <p:nvPicPr>
          <p:cNvPr id="35843" name="Tijdelijke aanduiding voor inhoud 6" descr="Schermafbeelding 2013-03-13 om 18.31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55"/>
          <a:stretch>
            <a:fillRect/>
          </a:stretch>
        </p:blipFill>
        <p:spPr>
          <a:xfrm>
            <a:off x="0" y="0"/>
            <a:ext cx="9144000" cy="6027738"/>
          </a:xfrm>
        </p:spPr>
      </p:pic>
      <p:pic>
        <p:nvPicPr>
          <p:cNvPr id="35844" name="Afbeelding 7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ubtitel 2"/>
          <p:cNvSpPr txBox="1">
            <a:spLocks/>
          </p:cNvSpPr>
          <p:nvPr/>
        </p:nvSpPr>
        <p:spPr bwMode="auto">
          <a:xfrm>
            <a:off x="281073" y="5808663"/>
            <a:ext cx="68659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nl-NL" altLang="nl-NL" sz="2000" dirty="0">
                <a:solidFill>
                  <a:schemeClr val="bg1"/>
                </a:solidFill>
              </a:rPr>
              <a:t>Top 50 </a:t>
            </a:r>
            <a:r>
              <a:rPr lang="nl-NL" altLang="nl-NL" sz="2000" dirty="0" err="1">
                <a:solidFill>
                  <a:schemeClr val="bg1"/>
                </a:solidFill>
              </a:rPr>
              <a:t>Universities</a:t>
            </a:r>
            <a:r>
              <a:rPr lang="nl-NL" altLang="nl-NL" sz="2000" dirty="0">
                <a:solidFill>
                  <a:schemeClr val="bg1"/>
                </a:solidFill>
              </a:rPr>
              <a:t> </a:t>
            </a:r>
            <a:r>
              <a:rPr lang="nl-NL" altLang="nl-NL" sz="2000" dirty="0" err="1">
                <a:solidFill>
                  <a:schemeClr val="bg1"/>
                </a:solidFill>
              </a:rPr>
              <a:t>under</a:t>
            </a:r>
            <a:r>
              <a:rPr lang="nl-NL" altLang="nl-NL" sz="2000" dirty="0">
                <a:solidFill>
                  <a:schemeClr val="bg1"/>
                </a:solidFill>
              </a:rPr>
              <a:t> 50, </a:t>
            </a:r>
            <a:r>
              <a:rPr lang="nl-NL" altLang="nl-NL" sz="2000" dirty="0" smtClean="0">
                <a:solidFill>
                  <a:schemeClr val="bg1"/>
                </a:solidFill>
              </a:rPr>
              <a:t>2014:</a:t>
            </a:r>
            <a:r>
              <a:rPr lang="nl-NL" altLang="nl-NL" sz="2000" dirty="0">
                <a:solidFill>
                  <a:schemeClr val="bg1"/>
                </a:solidFill>
              </a:rPr>
              <a:t/>
            </a:r>
            <a:br>
              <a:rPr lang="nl-NL" altLang="nl-NL" sz="2000" dirty="0">
                <a:solidFill>
                  <a:schemeClr val="bg1"/>
                </a:solidFill>
              </a:rPr>
            </a:br>
            <a:r>
              <a:rPr lang="nl-NL" altLang="nl-NL" sz="2400" b="1" dirty="0" smtClean="0">
                <a:solidFill>
                  <a:srgbClr val="FF0000"/>
                </a:solidFill>
              </a:rPr>
              <a:t>10th </a:t>
            </a:r>
            <a:r>
              <a:rPr lang="nl-NL" altLang="nl-NL" sz="2400" b="1" dirty="0" err="1">
                <a:solidFill>
                  <a:srgbClr val="FF0000"/>
                </a:solidFill>
              </a:rPr>
              <a:t>place</a:t>
            </a:r>
            <a:r>
              <a:rPr lang="nl-NL" altLang="nl-NL" sz="2400" b="1" dirty="0">
                <a:solidFill>
                  <a:srgbClr val="FF0000"/>
                </a:solidFill>
              </a:rPr>
              <a:t> 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5" descr="SNEEUWCAMPUS_DRIESLUYTEN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Afbeelding 4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76238" y="6221413"/>
            <a:ext cx="301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D305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chemeClr val="bg1"/>
                </a:solidFill>
              </a:rPr>
              <a:t>Faculty of Law City Campus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AARDENMARKT_DRIESLUYTEN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Afbeelding 4" descr="Logo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76238" y="6221413"/>
            <a:ext cx="255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altLang="nl-BE" sz="2000">
                <a:solidFill>
                  <a:schemeClr val="bg1"/>
                </a:solidFill>
              </a:rPr>
              <a:t>Campus Paardenmarkt</a:t>
            </a:r>
          </a:p>
        </p:txBody>
      </p:sp>
    </p:spTree>
    <p:extLst>
      <p:ext uri="{BB962C8B-B14F-4D97-AF65-F5344CB8AC3E}">
        <p14:creationId xmlns:p14="http://schemas.microsoft.com/office/powerpoint/2010/main" val="38954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19113"/>
            <a:ext cx="87344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Faculty of Law </a:t>
            </a:r>
          </a:p>
        </p:txBody>
      </p:sp>
      <p:sp>
        <p:nvSpPr>
          <p:cNvPr id="37891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NL" smtClean="0"/>
              <a:t>1600 students enrolled in one of the following programmes</a:t>
            </a:r>
          </a:p>
          <a:p>
            <a:pPr lvl="1"/>
            <a:r>
              <a:rPr lang="nl-BE" altLang="nl-NL" smtClean="0"/>
              <a:t>bachelor of laws (3 yrs)	</a:t>
            </a:r>
          </a:p>
          <a:p>
            <a:pPr lvl="2"/>
            <a:r>
              <a:rPr lang="nl-BE" altLang="nl-NL" smtClean="0"/>
              <a:t>+/- 375 first year students	</a:t>
            </a:r>
          </a:p>
          <a:p>
            <a:pPr lvl="1"/>
            <a:r>
              <a:rPr lang="nl-BE" altLang="nl-NL" smtClean="0"/>
              <a:t>master of laws (2 yrs)</a:t>
            </a:r>
          </a:p>
          <a:p>
            <a:pPr lvl="2"/>
            <a:r>
              <a:rPr lang="nl-BE" altLang="nl-NL" smtClean="0"/>
              <a:t>+/- 140 graduates per year</a:t>
            </a:r>
          </a:p>
          <a:p>
            <a:pPr lvl="1"/>
            <a:r>
              <a:rPr lang="nl-BE" altLang="nl-NL" smtClean="0"/>
              <a:t>master in safety sciences (2 yrs)</a:t>
            </a:r>
          </a:p>
          <a:p>
            <a:pPr lvl="1"/>
            <a:r>
              <a:rPr lang="nl-BE" altLang="nl-NL" smtClean="0"/>
              <a:t>advanced master in tax law (1 yr)</a:t>
            </a:r>
          </a:p>
          <a:p>
            <a:pPr lvl="1"/>
            <a:r>
              <a:rPr lang="nl-BE" altLang="nl-NL" smtClean="0"/>
              <a:t>advanced master in corporate law (1 yr) </a:t>
            </a:r>
          </a:p>
          <a:p>
            <a:pPr lvl="1"/>
            <a:r>
              <a:rPr lang="nl-BE" altLang="nl-NL" smtClean="0"/>
              <a:t>doctoral programme in law</a:t>
            </a:r>
          </a:p>
          <a:p>
            <a:pPr lvl="2"/>
            <a:r>
              <a:rPr lang="nl-BE" altLang="nl-NL" smtClean="0"/>
              <a:t>general programme</a:t>
            </a:r>
          </a:p>
          <a:p>
            <a:pPr lvl="2"/>
            <a:r>
              <a:rPr lang="nl-BE" altLang="nl-NL" smtClean="0"/>
              <a:t>specific programmes in ‘Globalisation and Legal Theory’ and ‘Globalization and Economic Law’</a:t>
            </a:r>
          </a:p>
          <a:p>
            <a:pPr lvl="1"/>
            <a:r>
              <a:rPr lang="nl-BE" altLang="nl-NL" smtClean="0">
                <a:hlinkClick r:id="rId2"/>
              </a:rPr>
              <a:t>www.uantwerpen.be/rechten</a:t>
            </a:r>
            <a:endParaRPr lang="nl-BE" altLang="nl-NL" smtClean="0"/>
          </a:p>
          <a:p>
            <a:pPr lvl="1"/>
            <a:endParaRPr lang="nl-BE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Faculty of Law </a:t>
            </a:r>
          </a:p>
        </p:txBody>
      </p:sp>
      <p:sp>
        <p:nvSpPr>
          <p:cNvPr id="38915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NL" dirty="0" err="1" smtClean="0"/>
              <a:t>approximately</a:t>
            </a:r>
            <a:r>
              <a:rPr lang="nl-BE" altLang="nl-NL" dirty="0" smtClean="0"/>
              <a:t> 80 </a:t>
            </a:r>
            <a:r>
              <a:rPr lang="nl-BE" altLang="nl-NL" dirty="0" err="1" smtClean="0"/>
              <a:t>incoming</a:t>
            </a:r>
            <a:r>
              <a:rPr lang="nl-BE" altLang="nl-NL" dirty="0" smtClean="0"/>
              <a:t> exchange </a:t>
            </a:r>
            <a:r>
              <a:rPr lang="nl-BE" altLang="nl-NL" dirty="0" err="1" smtClean="0"/>
              <a:t>students</a:t>
            </a:r>
            <a:r>
              <a:rPr lang="nl-BE" altLang="nl-NL" dirty="0" smtClean="0"/>
              <a:t> per </a:t>
            </a:r>
            <a:r>
              <a:rPr lang="nl-BE" altLang="nl-NL" dirty="0" err="1" smtClean="0"/>
              <a:t>year</a:t>
            </a:r>
            <a:endParaRPr lang="nl-BE" altLang="nl-NL" dirty="0" smtClean="0"/>
          </a:p>
          <a:p>
            <a:pPr lvl="1"/>
            <a:r>
              <a:rPr lang="nl-BE" altLang="nl-NL" dirty="0" err="1" smtClean="0"/>
              <a:t>mostly</a:t>
            </a:r>
            <a:r>
              <a:rPr lang="nl-BE" altLang="nl-NL" dirty="0" smtClean="0"/>
              <a:t> EU (Erasmus Socrates exchange)</a:t>
            </a:r>
          </a:p>
          <a:p>
            <a:pPr lvl="1"/>
            <a:r>
              <a:rPr lang="nl-BE" altLang="nl-NL" dirty="0" err="1" smtClean="0"/>
              <a:t>also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bilateral</a:t>
            </a:r>
            <a:r>
              <a:rPr lang="nl-BE" altLang="nl-NL" dirty="0" smtClean="0"/>
              <a:t> exchanges (Australia, Brazil, China, India, Puerto Rico, South </a:t>
            </a:r>
            <a:r>
              <a:rPr lang="nl-BE" altLang="nl-NL" dirty="0" err="1" smtClean="0"/>
              <a:t>Africa</a:t>
            </a:r>
            <a:r>
              <a:rPr lang="nl-BE" altLang="nl-NL" dirty="0" smtClean="0"/>
              <a:t>, United </a:t>
            </a:r>
            <a:r>
              <a:rPr lang="nl-BE" altLang="nl-NL" dirty="0" err="1" smtClean="0"/>
              <a:t>States</a:t>
            </a:r>
            <a:r>
              <a:rPr lang="nl-BE" altLang="nl-NL" dirty="0" smtClean="0"/>
              <a:t>)</a:t>
            </a:r>
          </a:p>
          <a:p>
            <a:pPr lvl="1"/>
            <a:endParaRPr lang="nl-BE" altLang="nl-NL" dirty="0" smtClean="0"/>
          </a:p>
          <a:p>
            <a:r>
              <a:rPr lang="nl-BE" altLang="nl-NL" dirty="0" smtClean="0"/>
              <a:t>English </a:t>
            </a:r>
            <a:r>
              <a:rPr lang="nl-BE" altLang="nl-NL" dirty="0" err="1" smtClean="0"/>
              <a:t>programme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for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incoming</a:t>
            </a:r>
            <a:r>
              <a:rPr lang="nl-BE" altLang="nl-NL" dirty="0" smtClean="0"/>
              <a:t> exchange </a:t>
            </a:r>
            <a:r>
              <a:rPr lang="nl-BE" altLang="nl-NL" dirty="0" err="1" smtClean="0"/>
              <a:t>students</a:t>
            </a:r>
            <a:r>
              <a:rPr lang="nl-BE" altLang="nl-NL" dirty="0" smtClean="0"/>
              <a:t>: IELSP</a:t>
            </a:r>
          </a:p>
          <a:p>
            <a:pPr lvl="1"/>
            <a:r>
              <a:rPr lang="nl-BE" altLang="nl-NL" dirty="0" smtClean="0"/>
              <a:t>International </a:t>
            </a:r>
            <a:r>
              <a:rPr lang="nl-BE" altLang="nl-NL" dirty="0" err="1" smtClean="0"/>
              <a:t>and</a:t>
            </a:r>
            <a:r>
              <a:rPr lang="nl-BE" altLang="nl-NL" dirty="0" smtClean="0"/>
              <a:t> European Legal Studies </a:t>
            </a:r>
            <a:r>
              <a:rPr lang="nl-BE" altLang="nl-NL" dirty="0" err="1" smtClean="0"/>
              <a:t>Programme</a:t>
            </a:r>
            <a:r>
              <a:rPr lang="nl-BE" altLang="nl-NL" dirty="0" smtClean="0"/>
              <a:t> (1 </a:t>
            </a:r>
            <a:r>
              <a:rPr lang="nl-BE" altLang="nl-NL" dirty="0" err="1" smtClean="0"/>
              <a:t>yr</a:t>
            </a:r>
            <a:r>
              <a:rPr lang="nl-BE" altLang="nl-NL" dirty="0" smtClean="0"/>
              <a:t>)</a:t>
            </a:r>
          </a:p>
          <a:p>
            <a:pPr lvl="1"/>
            <a:r>
              <a:rPr lang="nl-BE" altLang="nl-NL" dirty="0" err="1" smtClean="0"/>
              <a:t>leading</a:t>
            </a:r>
            <a:r>
              <a:rPr lang="nl-BE" altLang="nl-NL" dirty="0" smtClean="0"/>
              <a:t> </a:t>
            </a:r>
            <a:r>
              <a:rPr lang="nl-BE" altLang="nl-NL" dirty="0" err="1" smtClean="0"/>
              <a:t>to</a:t>
            </a:r>
            <a:r>
              <a:rPr lang="nl-BE" altLang="nl-NL" dirty="0" smtClean="0"/>
              <a:t> a </a:t>
            </a:r>
            <a:r>
              <a:rPr lang="nl-BE" altLang="nl-NL" dirty="0" err="1" smtClean="0"/>
              <a:t>certificate</a:t>
            </a:r>
            <a:endParaRPr lang="nl-BE" altLang="nl-NL" dirty="0" smtClean="0"/>
          </a:p>
          <a:p>
            <a:pPr lvl="1"/>
            <a:r>
              <a:rPr lang="nl-BE" altLang="nl-NL" dirty="0" smtClean="0"/>
              <a:t>6 courses per term</a:t>
            </a:r>
          </a:p>
          <a:p>
            <a:endParaRPr lang="nl-BE" altLang="nl-NL" dirty="0" smtClean="0"/>
          </a:p>
          <a:p>
            <a:endParaRPr lang="nl-BE" altLang="nl-NL" dirty="0" smtClean="0"/>
          </a:p>
          <a:p>
            <a:endParaRPr lang="nl-BE" altLang="nl-NL" dirty="0" smtClean="0"/>
          </a:p>
          <a:p>
            <a:endParaRPr lang="nl-BE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UAntwerpen">
      <a:dk1>
        <a:srgbClr val="0D3057"/>
      </a:dk1>
      <a:lt1>
        <a:sysClr val="window" lastClr="FFFFFF"/>
      </a:lt1>
      <a:dk2>
        <a:srgbClr val="0D3057"/>
      </a:dk2>
      <a:lt2>
        <a:srgbClr val="FFFFFF"/>
      </a:lt2>
      <a:accent1>
        <a:srgbClr val="3F3F3F"/>
      </a:accent1>
      <a:accent2>
        <a:srgbClr val="800023"/>
      </a:accent2>
      <a:accent3>
        <a:srgbClr val="0D3057"/>
      </a:accent3>
      <a:accent4>
        <a:srgbClr val="000000"/>
      </a:accent4>
      <a:accent5>
        <a:srgbClr val="FFC000"/>
      </a:accent5>
      <a:accent6>
        <a:srgbClr val="00B0F0"/>
      </a:accent6>
      <a:hlink>
        <a:srgbClr val="680022"/>
      </a:hlink>
      <a:folHlink>
        <a:srgbClr val="CFAF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</Words>
  <Application>Microsoft Office PowerPoint</Application>
  <PresentationFormat>Bildschirmpräsentation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MS PGothic</vt:lpstr>
      <vt:lpstr>Arial</vt:lpstr>
      <vt:lpstr>Calibri</vt:lpstr>
      <vt:lpstr>Office-thema</vt:lpstr>
      <vt:lpstr>PowerPoint-Präsentation</vt:lpstr>
      <vt:lpstr>Antwerp Student City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Faculty of Law </vt:lpstr>
      <vt:lpstr>Faculty of Law </vt:lpstr>
      <vt:lpstr>International and European Legal Studies Programme (IELSP)</vt:lpstr>
      <vt:lpstr>1st semester </vt:lpstr>
      <vt:lpstr>2nd Semester</vt:lpstr>
      <vt:lpstr>PowerPoint-Präsentation</vt:lpstr>
      <vt:lpstr>Faculty of Law </vt:lpstr>
    </vt:vector>
  </TitlesOfParts>
  <Company>ua/Centrale Diensten/Dept. Communicatie/Grafische Vormgeving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Nik Römer</dc:creator>
  <cp:lastModifiedBy>Rother, Grit</cp:lastModifiedBy>
  <cp:revision>291</cp:revision>
  <dcterms:created xsi:type="dcterms:W3CDTF">2012-10-08T15:10:25Z</dcterms:created>
  <dcterms:modified xsi:type="dcterms:W3CDTF">2014-05-21T07:47:01Z</dcterms:modified>
</cp:coreProperties>
</file>