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12" r:id="rId2"/>
    <p:sldId id="313" r:id="rId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A4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12" autoAdjust="0"/>
    <p:restoredTop sz="94660"/>
  </p:normalViewPr>
  <p:slideViewPr>
    <p:cSldViewPr snapToGrid="0">
      <p:cViewPr>
        <p:scale>
          <a:sx n="80" d="100"/>
          <a:sy n="80" d="100"/>
        </p:scale>
        <p:origin x="534" y="1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Op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257F847-0F40-805F-E109-55937F16EE05}"/>
              </a:ext>
            </a:extLst>
          </p:cNvPr>
          <p:cNvSpPr/>
          <p:nvPr userDrawn="1"/>
        </p:nvSpPr>
        <p:spPr>
          <a:xfrm>
            <a:off x="0" y="1873249"/>
            <a:ext cx="12192000" cy="498475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3CB048A-F856-8FC0-D1B1-394DDF8B7F7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66725" y="1873249"/>
            <a:ext cx="11256349" cy="2137743"/>
          </a:xfrm>
        </p:spPr>
        <p:txBody>
          <a:bodyPr anchor="b"/>
          <a:lstStyle>
            <a:lvl1pPr algn="l">
              <a:lnSpc>
                <a:spcPct val="100000"/>
              </a:lnSpc>
              <a:defRPr sz="4400" b="1">
                <a:solidFill>
                  <a:schemeClr val="bg2"/>
                </a:solidFill>
              </a:defRPr>
            </a:lvl1pPr>
          </a:lstStyle>
          <a:p>
            <a:r>
              <a:rPr lang="de-DE" noProof="0" dirty="0"/>
              <a:t>Überschrift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FF8EF49-D283-1706-05B8-788EF921231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66725" y="4638260"/>
            <a:ext cx="11256963" cy="1451389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 sz="28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noProof="0"/>
              <a:t>Untertitel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445280-0B4B-ACEE-CE83-F306885652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Name des Referierenden | Einrichtung, Arial 10pt</a:t>
            </a:r>
            <a:endParaRPr lang="en-US" dirty="0"/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1CAA8C86-ED12-4341-7307-2F3B27D4BFB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l="3230"/>
          <a:stretch/>
        </p:blipFill>
        <p:spPr>
          <a:xfrm>
            <a:off x="-1" y="352761"/>
            <a:ext cx="4235513" cy="878456"/>
          </a:xfrm>
          <a:prstGeom prst="rect">
            <a:avLst/>
          </a:prstGeom>
        </p:spPr>
      </p:pic>
      <p:sp>
        <p:nvSpPr>
          <p:cNvPr id="7" name="Picture Placeholder 10">
            <a:extLst>
              <a:ext uri="{FF2B5EF4-FFF2-40B4-BE49-F238E27FC236}">
                <a16:creationId xmlns:a16="http://schemas.microsoft.com/office/drawing/2014/main" id="{B5025F8A-ED4E-505F-1846-37BFE1F7B580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9758953" y="468313"/>
            <a:ext cx="1964122" cy="707083"/>
          </a:xfrm>
          <a:solidFill>
            <a:schemeClr val="bg1"/>
          </a:solidFill>
        </p:spPr>
        <p:txBody>
          <a:bodyPr anchor="ctr" anchorCtr="0"/>
          <a:lstStyle>
            <a:lvl1pPr algn="ctr">
              <a:defRPr sz="1000"/>
            </a:lvl1pPr>
          </a:lstStyle>
          <a:p>
            <a:r>
              <a:rPr lang="de-DE" dirty="0"/>
              <a:t>Zweitlogo</a:t>
            </a:r>
          </a:p>
        </p:txBody>
      </p:sp>
    </p:spTree>
    <p:extLst>
      <p:ext uri="{BB962C8B-B14F-4D97-AF65-F5344CB8AC3E}">
        <p14:creationId xmlns:p14="http://schemas.microsoft.com/office/powerpoint/2010/main" val="205490322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3840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Op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CAB529B-D8ED-2881-64B4-857114F5026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7502524" y="0"/>
            <a:ext cx="4689475" cy="6089650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FE1F905-3C25-3CFA-E054-260957D3324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6726" y="334800"/>
            <a:ext cx="7035799" cy="1075635"/>
          </a:xfrm>
        </p:spPr>
        <p:txBody>
          <a:bodyPr anchor="t" anchorCtr="0"/>
          <a:lstStyle>
            <a:lvl1pPr>
              <a:defRPr sz="4000"/>
            </a:lvl1pPr>
          </a:lstStyle>
          <a:p>
            <a:r>
              <a:rPr lang="de-DE" noProof="0" dirty="0"/>
              <a:t>Überschrift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078D83-2BE1-ADF9-43B3-91BEF445BE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Name des Referierenden | Einrichtung, Arial 10pt</a:t>
            </a: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F7AAB52-172F-B4B3-A3FA-15AC8C114B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622B2-DCC2-4363-AA1C-8797E3A5E5C2}" type="slidenum">
              <a:rPr lang="de-DE" noProof="0" smtClean="0"/>
              <a:t>‹Nr.›</a:t>
            </a:fld>
            <a:endParaRPr lang="de-DE" noProof="0" dirty="0"/>
          </a:p>
        </p:txBody>
      </p:sp>
      <p:pic>
        <p:nvPicPr>
          <p:cNvPr id="5" name="Graphic 23">
            <a:extLst>
              <a:ext uri="{FF2B5EF4-FFF2-40B4-BE49-F238E27FC236}">
                <a16:creationId xmlns:a16="http://schemas.microsoft.com/office/drawing/2014/main" id="{53A88B90-E80D-2E66-A0ED-E8FAF11474E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-1" y="6389077"/>
            <a:ext cx="288000" cy="288000"/>
          </a:xfrm>
          <a:prstGeom prst="rect">
            <a:avLst/>
          </a:prstGeom>
        </p:spPr>
      </p:pic>
      <p:sp>
        <p:nvSpPr>
          <p:cNvPr id="8" name="Text Placeholder 3">
            <a:extLst>
              <a:ext uri="{FF2B5EF4-FFF2-40B4-BE49-F238E27FC236}">
                <a16:creationId xmlns:a16="http://schemas.microsoft.com/office/drawing/2014/main" id="{9235755B-4407-A686-A945-80E4D01E4807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466726" y="1819622"/>
            <a:ext cx="6716201" cy="4270028"/>
          </a:xfrm>
        </p:spPr>
        <p:txBody>
          <a:bodyPr/>
          <a:lstStyle>
            <a:lvl1pPr marL="0" indent="0">
              <a:buNone/>
              <a:defRPr sz="2000"/>
            </a:lvl1pPr>
            <a:lvl2pPr marL="230400" indent="-230400">
              <a:buFont typeface="Arial" panose="020B0604020202020204" pitchFamily="34" charset="0"/>
              <a:buChar char="•"/>
              <a:defRPr sz="2000"/>
            </a:lvl2pPr>
            <a:lvl3pPr marL="460800" indent="-230400">
              <a:buFont typeface="Arial" panose="020B0604020202020204" pitchFamily="34" charset="0"/>
              <a:buChar char="•"/>
              <a:defRPr sz="2000"/>
            </a:lvl3pPr>
            <a:lvl4pPr marL="691200" indent="-230400">
              <a:buFont typeface="Arial" panose="020B0604020202020204" pitchFamily="34" charset="0"/>
              <a:buChar char="•"/>
              <a:defRPr sz="2000"/>
            </a:lvl4pPr>
            <a:lvl5pPr marL="921600" indent="-230400">
              <a:buFont typeface="Arial" panose="020B0604020202020204" pitchFamily="34" charset="0"/>
              <a:buChar char="•"/>
              <a:defRPr sz="2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noProof="0" dirty="0"/>
              <a:t>Fließtext</a:t>
            </a:r>
          </a:p>
          <a:p>
            <a:pPr lvl="1"/>
            <a:r>
              <a:rPr lang="de-DE" noProof="0" dirty="0"/>
              <a:t>Zweite Ebene</a:t>
            </a:r>
          </a:p>
          <a:p>
            <a:pPr lvl="2"/>
            <a:r>
              <a:rPr lang="de-DE" noProof="0" dirty="0"/>
              <a:t>Dritte Ebene</a:t>
            </a:r>
          </a:p>
          <a:p>
            <a:pPr lvl="3"/>
            <a:r>
              <a:rPr lang="de-DE" noProof="0" dirty="0"/>
              <a:t>Vierte Ebene</a:t>
            </a:r>
          </a:p>
          <a:p>
            <a:pPr lvl="4"/>
            <a:r>
              <a:rPr lang="de-DE" noProof="0" dirty="0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40799353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3840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gram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E1F905-3C25-3CFA-E054-260957D3324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6725" y="334800"/>
            <a:ext cx="11256349" cy="1075635"/>
          </a:xfrm>
        </p:spPr>
        <p:txBody>
          <a:bodyPr anchor="t" anchorCtr="0"/>
          <a:lstStyle>
            <a:lvl1pPr>
              <a:defRPr sz="4000"/>
            </a:lvl1pPr>
          </a:lstStyle>
          <a:p>
            <a:r>
              <a:rPr lang="de-DE" noProof="0" dirty="0"/>
              <a:t>Überschrift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078D83-2BE1-ADF9-43B3-91BEF445BE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Name des Referierenden | Einrichtung, Arial 10pt</a:t>
            </a:r>
            <a:endParaRPr lang="en-US" dirty="0"/>
          </a:p>
        </p:txBody>
      </p:sp>
      <p:sp>
        <p:nvSpPr>
          <p:cNvPr id="11" name="Chart Placeholder 10">
            <a:extLst>
              <a:ext uri="{FF2B5EF4-FFF2-40B4-BE49-F238E27FC236}">
                <a16:creationId xmlns:a16="http://schemas.microsoft.com/office/drawing/2014/main" id="{80BE63C6-2C68-11A6-634F-A223CACE5DE4}"/>
              </a:ext>
            </a:extLst>
          </p:cNvPr>
          <p:cNvSpPr>
            <a:spLocks noGrp="1"/>
          </p:cNvSpPr>
          <p:nvPr>
            <p:ph type="chart" sz="quarter" idx="13"/>
          </p:nvPr>
        </p:nvSpPr>
        <p:spPr>
          <a:xfrm>
            <a:off x="466725" y="1873250"/>
            <a:ext cx="7035800" cy="42164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e-DE" noProof="0" dirty="0"/>
              <a:t>Diagramm</a:t>
            </a:r>
          </a:p>
        </p:txBody>
      </p:sp>
      <p:pic>
        <p:nvPicPr>
          <p:cNvPr id="3" name="Graphic 23">
            <a:extLst>
              <a:ext uri="{FF2B5EF4-FFF2-40B4-BE49-F238E27FC236}">
                <a16:creationId xmlns:a16="http://schemas.microsoft.com/office/drawing/2014/main" id="{0E3E6E4C-D915-71EB-4E50-21C71815ECE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-1" y="6389077"/>
            <a:ext cx="288000" cy="288000"/>
          </a:xfrm>
          <a:prstGeom prst="rect">
            <a:avLst/>
          </a:prstGeom>
        </p:spPr>
      </p:pic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77C1336-2991-8D7B-3424-2F8D21F7B989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9378122" y="1824383"/>
            <a:ext cx="2345565" cy="4265267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noProof="0" dirty="0"/>
              <a:t>Fließtext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F7AAB52-172F-B4B3-A3FA-15AC8C114B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622B2-DCC2-4363-AA1C-8797E3A5E5C2}" type="slidenum">
              <a:rPr lang="de-DE" noProof="0" smtClean="0"/>
              <a:t>‹Nr.›</a:t>
            </a:fld>
            <a:endParaRPr lang="de-DE" noProof="0" dirty="0"/>
          </a:p>
        </p:txBody>
      </p:sp>
    </p:spTree>
    <p:extLst>
      <p:ext uri="{BB962C8B-B14F-4D97-AF65-F5344CB8AC3E}">
        <p14:creationId xmlns:p14="http://schemas.microsoft.com/office/powerpoint/2010/main" val="246665305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enner Option 1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DFDFFF-E562-B802-280D-F82B196CC61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6725" y="3278189"/>
            <a:ext cx="11256963" cy="1404936"/>
          </a:xfrm>
        </p:spPr>
        <p:txBody>
          <a:bodyPr anchor="ctr" anchorCtr="0"/>
          <a:lstStyle>
            <a:lvl1pPr>
              <a:lnSpc>
                <a:spcPct val="100000"/>
              </a:lnSpc>
              <a:defRPr sz="3600">
                <a:solidFill>
                  <a:schemeClr val="bg2"/>
                </a:solidFill>
              </a:defRPr>
            </a:lvl1pPr>
          </a:lstStyle>
          <a:p>
            <a:r>
              <a:rPr lang="de-DE" noProof="0" dirty="0"/>
              <a:t>Zwischenüberschrift</a:t>
            </a:r>
          </a:p>
        </p:txBody>
      </p:sp>
    </p:spTree>
    <p:extLst>
      <p:ext uri="{BB962C8B-B14F-4D97-AF65-F5344CB8AC3E}">
        <p14:creationId xmlns:p14="http://schemas.microsoft.com/office/powerpoint/2010/main" val="8176386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 - einspalt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C992C2-FFB1-4708-E8B4-A83FEB8F49D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noProof="0" dirty="0"/>
              <a:t>Überschrift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89D84D-EE1B-559A-763F-27CCEDAFB8A5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66726" y="1796400"/>
            <a:ext cx="9847262" cy="4291200"/>
          </a:xfrm>
        </p:spPr>
        <p:txBody>
          <a:bodyPr/>
          <a:lstStyle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de-DE" noProof="0" dirty="0"/>
              <a:t>Fließtext erste Ebene</a:t>
            </a:r>
          </a:p>
          <a:p>
            <a:pPr lvl="1"/>
            <a:r>
              <a:rPr lang="de-DE" noProof="0" dirty="0"/>
              <a:t>Zweite Ebene</a:t>
            </a:r>
          </a:p>
          <a:p>
            <a:pPr lvl="2"/>
            <a:r>
              <a:rPr lang="de-DE" noProof="0" dirty="0"/>
              <a:t>Dritte Ebene</a:t>
            </a:r>
          </a:p>
          <a:p>
            <a:pPr lvl="3"/>
            <a:r>
              <a:rPr lang="de-DE" noProof="0" dirty="0"/>
              <a:t>Vierte Ebene</a:t>
            </a:r>
          </a:p>
          <a:p>
            <a:pPr lvl="4"/>
            <a:r>
              <a:rPr lang="de-DE" noProof="0" dirty="0"/>
              <a:t>Fünfte Ebene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4F4AAA-16BD-3626-AEA5-8A73E4554B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Name des Referierenden | Einrichtung, Arial 10pt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00BAD4-14D0-5047-44BC-502E9A6E90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622B2-DCC2-4363-AA1C-8797E3A5E5C2}" type="slidenum">
              <a:rPr lang="de-DE" noProof="0" smtClean="0"/>
              <a:t>‹Nr.›</a:t>
            </a:fld>
            <a:endParaRPr lang="de-DE" noProof="0" dirty="0"/>
          </a:p>
        </p:txBody>
      </p:sp>
      <p:pic>
        <p:nvPicPr>
          <p:cNvPr id="24" name="Graphic 23">
            <a:extLst>
              <a:ext uri="{FF2B5EF4-FFF2-40B4-BE49-F238E27FC236}">
                <a16:creationId xmlns:a16="http://schemas.microsoft.com/office/drawing/2014/main" id="{FD8F9C2E-5E35-BA39-43DD-137B5B36373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-1" y="6389077"/>
            <a:ext cx="288000" cy="28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06809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 - zweispalt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C992C2-FFB1-4708-E8B4-A83FEB8F49D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noProof="0" dirty="0"/>
              <a:t>Überschrift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89D84D-EE1B-559A-763F-27CCEDAFB8A5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66727" y="1796400"/>
            <a:ext cx="5485274" cy="42912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de-DE" noProof="0" dirty="0"/>
              <a:t>Fließtext erste Ebene</a:t>
            </a:r>
          </a:p>
          <a:p>
            <a:pPr lvl="1"/>
            <a:r>
              <a:rPr lang="de-DE" noProof="0" dirty="0"/>
              <a:t>Zweite Ebene</a:t>
            </a:r>
          </a:p>
          <a:p>
            <a:pPr lvl="2"/>
            <a:r>
              <a:rPr lang="de-DE" noProof="0" dirty="0"/>
              <a:t>Dritte Ebene</a:t>
            </a:r>
          </a:p>
          <a:p>
            <a:pPr lvl="3"/>
            <a:r>
              <a:rPr lang="de-DE" noProof="0" dirty="0"/>
              <a:t>Vierte Ebene</a:t>
            </a:r>
          </a:p>
          <a:p>
            <a:pPr lvl="4"/>
            <a:r>
              <a:rPr lang="de-DE" noProof="0" dirty="0"/>
              <a:t>Fünfte Ebene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4F4AAA-16BD-3626-AEA5-8A73E4554B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Name des Referierenden | Einrichtung, Arial 10pt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00BAD4-14D0-5047-44BC-502E9A6E90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622B2-DCC2-4363-AA1C-8797E3A5E5C2}" type="slidenum">
              <a:rPr lang="de-DE" noProof="0" smtClean="0"/>
              <a:t>‹Nr.›</a:t>
            </a:fld>
            <a:endParaRPr lang="de-DE" noProof="0" dirty="0"/>
          </a:p>
        </p:txBody>
      </p:sp>
      <p:pic>
        <p:nvPicPr>
          <p:cNvPr id="24" name="Graphic 23">
            <a:extLst>
              <a:ext uri="{FF2B5EF4-FFF2-40B4-BE49-F238E27FC236}">
                <a16:creationId xmlns:a16="http://schemas.microsoft.com/office/drawing/2014/main" id="{FD8F9C2E-5E35-BA39-43DD-137B5B36373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-1" y="6389077"/>
            <a:ext cx="288000" cy="288000"/>
          </a:xfrm>
          <a:prstGeom prst="rect">
            <a:avLst/>
          </a:prstGeom>
        </p:spPr>
      </p:pic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0FE2CA85-C8A9-AE51-BACA-F669C81BC3A9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6240001" y="1796400"/>
            <a:ext cx="5485274" cy="42912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de-DE" noProof="0" dirty="0"/>
              <a:t>Fließtext erste Ebene</a:t>
            </a:r>
          </a:p>
          <a:p>
            <a:pPr lvl="1"/>
            <a:r>
              <a:rPr lang="de-DE" noProof="0" dirty="0"/>
              <a:t>Zweite Ebene</a:t>
            </a:r>
          </a:p>
          <a:p>
            <a:pPr lvl="2"/>
            <a:r>
              <a:rPr lang="de-DE" noProof="0" dirty="0"/>
              <a:t>Dritte Ebene</a:t>
            </a:r>
          </a:p>
          <a:p>
            <a:pPr lvl="3"/>
            <a:r>
              <a:rPr lang="de-DE" noProof="0" dirty="0"/>
              <a:t>Vierte Ebene</a:t>
            </a:r>
          </a:p>
          <a:p>
            <a:pPr lvl="4"/>
            <a:r>
              <a:rPr lang="de-DE" noProof="0" dirty="0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22124755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- vierspalt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C992C2-FFB1-4708-E8B4-A83FEB8F49D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noProof="0" dirty="0"/>
              <a:t>Überschrift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89D84D-EE1B-559A-763F-27CCEDAFB8A5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66727" y="1796400"/>
            <a:ext cx="2673811" cy="42912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de-DE" noProof="0" dirty="0"/>
              <a:t>Fließtext erste Ebene</a:t>
            </a:r>
          </a:p>
          <a:p>
            <a:pPr lvl="1"/>
            <a:r>
              <a:rPr lang="de-DE" noProof="0" dirty="0"/>
              <a:t>Zweite Ebene</a:t>
            </a:r>
          </a:p>
          <a:p>
            <a:pPr lvl="2"/>
            <a:r>
              <a:rPr lang="de-DE" noProof="0" dirty="0"/>
              <a:t>Dritte Ebene</a:t>
            </a:r>
          </a:p>
          <a:p>
            <a:pPr lvl="3"/>
            <a:r>
              <a:rPr lang="de-DE" noProof="0" dirty="0"/>
              <a:t>Vierte Ebene</a:t>
            </a:r>
          </a:p>
          <a:p>
            <a:pPr lvl="4"/>
            <a:r>
              <a:rPr lang="de-DE" noProof="0" dirty="0"/>
              <a:t>Fünfte Ebene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4F4AAA-16BD-3626-AEA5-8A73E4554B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Name des Referierenden | Einrichtung, Arial 10pt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00BAD4-14D0-5047-44BC-502E9A6E90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622B2-DCC2-4363-AA1C-8797E3A5E5C2}" type="slidenum">
              <a:rPr lang="de-DE" noProof="0" smtClean="0"/>
              <a:t>‹Nr.›</a:t>
            </a:fld>
            <a:endParaRPr lang="de-DE" noProof="0" dirty="0"/>
          </a:p>
        </p:txBody>
      </p:sp>
      <p:pic>
        <p:nvPicPr>
          <p:cNvPr id="24" name="Graphic 23">
            <a:extLst>
              <a:ext uri="{FF2B5EF4-FFF2-40B4-BE49-F238E27FC236}">
                <a16:creationId xmlns:a16="http://schemas.microsoft.com/office/drawing/2014/main" id="{FD8F9C2E-5E35-BA39-43DD-137B5B36373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-1" y="6389077"/>
            <a:ext cx="288000" cy="288000"/>
          </a:xfrm>
          <a:prstGeom prst="rect">
            <a:avLst/>
          </a:prstGeom>
        </p:spPr>
      </p:pic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A8142009-8219-8BC1-AE3A-F9995A3671D1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3428538" y="1796400"/>
            <a:ext cx="2522669" cy="42912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de-DE" noProof="0" dirty="0"/>
              <a:t>Fließtext erste Ebene</a:t>
            </a:r>
          </a:p>
          <a:p>
            <a:pPr lvl="1"/>
            <a:r>
              <a:rPr lang="de-DE" noProof="0" dirty="0"/>
              <a:t>Zweite Ebene</a:t>
            </a:r>
          </a:p>
          <a:p>
            <a:pPr lvl="2"/>
            <a:r>
              <a:rPr lang="de-DE" noProof="0" dirty="0"/>
              <a:t>Dritte Ebene</a:t>
            </a:r>
          </a:p>
          <a:p>
            <a:pPr lvl="3"/>
            <a:r>
              <a:rPr lang="de-DE" noProof="0" dirty="0"/>
              <a:t>Vierte Ebene</a:t>
            </a:r>
          </a:p>
          <a:p>
            <a:pPr lvl="4"/>
            <a:r>
              <a:rPr lang="de-DE" noProof="0" dirty="0"/>
              <a:t>Fünfte Ebene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94DCE4CB-2A8A-E999-BC5B-0546FC61E3B5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6241190" y="1796400"/>
            <a:ext cx="2522669" cy="42912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de-DE" noProof="0" dirty="0"/>
              <a:t>Fließtext erste Ebene</a:t>
            </a:r>
          </a:p>
          <a:p>
            <a:pPr lvl="1"/>
            <a:r>
              <a:rPr lang="de-DE" noProof="0" dirty="0"/>
              <a:t>Zweite Ebene</a:t>
            </a:r>
          </a:p>
          <a:p>
            <a:pPr lvl="2"/>
            <a:r>
              <a:rPr lang="de-DE" noProof="0" dirty="0"/>
              <a:t>Dritte Ebene</a:t>
            </a:r>
          </a:p>
          <a:p>
            <a:pPr lvl="3"/>
            <a:r>
              <a:rPr lang="de-DE" noProof="0" dirty="0"/>
              <a:t>Vierte Ebene</a:t>
            </a:r>
          </a:p>
          <a:p>
            <a:pPr lvl="4"/>
            <a:r>
              <a:rPr lang="de-DE" noProof="0" dirty="0"/>
              <a:t>Fünfte Ebene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24D3354A-A889-874A-227B-545FF09A7836}"/>
              </a:ext>
            </a:extLst>
          </p:cNvPr>
          <p:cNvSpPr>
            <a:spLocks noGrp="1"/>
          </p:cNvSpPr>
          <p:nvPr>
            <p:ph idx="15" hasCustomPrompt="1"/>
          </p:nvPr>
        </p:nvSpPr>
        <p:spPr>
          <a:xfrm>
            <a:off x="9049264" y="1796400"/>
            <a:ext cx="2673811" cy="42912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de-DE" noProof="0" dirty="0"/>
              <a:t>Fließtext erste Ebene</a:t>
            </a:r>
          </a:p>
          <a:p>
            <a:pPr lvl="1"/>
            <a:r>
              <a:rPr lang="de-DE" noProof="0" dirty="0"/>
              <a:t>Zweite Ebene</a:t>
            </a:r>
          </a:p>
          <a:p>
            <a:pPr lvl="2"/>
            <a:r>
              <a:rPr lang="de-DE" noProof="0" dirty="0"/>
              <a:t>Dritte Ebene</a:t>
            </a:r>
          </a:p>
          <a:p>
            <a:pPr lvl="3"/>
            <a:r>
              <a:rPr lang="de-DE" noProof="0" dirty="0"/>
              <a:t>Vierte Ebene</a:t>
            </a:r>
          </a:p>
          <a:p>
            <a:pPr lvl="4"/>
            <a:r>
              <a:rPr lang="de-DE" noProof="0" dirty="0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969143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lieder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3B009781-AC80-2F25-3029-6F12E58808D1}"/>
              </a:ext>
            </a:extLst>
          </p:cNvPr>
          <p:cNvSpPr/>
          <p:nvPr userDrawn="1"/>
        </p:nvSpPr>
        <p:spPr>
          <a:xfrm>
            <a:off x="0" y="1299614"/>
            <a:ext cx="12192000" cy="4790036"/>
          </a:xfrm>
          <a:prstGeom prst="rect">
            <a:avLst/>
          </a:prstGeom>
          <a:solidFill>
            <a:srgbClr val="CCDAD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de-DE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2C992C2-FFB1-4708-E8B4-A83FEB8F49D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6726" y="335389"/>
            <a:ext cx="11256962" cy="703885"/>
          </a:xfrm>
        </p:spPr>
        <p:txBody>
          <a:bodyPr/>
          <a:lstStyle>
            <a:lvl1pPr>
              <a:defRPr/>
            </a:lvl1pPr>
          </a:lstStyle>
          <a:p>
            <a:r>
              <a:rPr lang="de-DE" noProof="0" dirty="0"/>
              <a:t>Überschrift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4F4AAA-16BD-3626-AEA5-8A73E4554B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Name des Referierenden | Einrichtung, Arial 10pt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00BAD4-14D0-5047-44BC-502E9A6E90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622B2-DCC2-4363-AA1C-8797E3A5E5C2}" type="slidenum">
              <a:rPr lang="de-DE" noProof="0" smtClean="0"/>
              <a:t>‹Nr.›</a:t>
            </a:fld>
            <a:endParaRPr lang="de-DE" noProof="0" dirty="0"/>
          </a:p>
        </p:txBody>
      </p:sp>
      <p:pic>
        <p:nvPicPr>
          <p:cNvPr id="24" name="Graphic 23">
            <a:extLst>
              <a:ext uri="{FF2B5EF4-FFF2-40B4-BE49-F238E27FC236}">
                <a16:creationId xmlns:a16="http://schemas.microsoft.com/office/drawing/2014/main" id="{FD8F9C2E-5E35-BA39-43DD-137B5B36373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-1" y="6389077"/>
            <a:ext cx="288000" cy="288000"/>
          </a:xfrm>
          <a:prstGeom prst="rect">
            <a:avLst/>
          </a:prstGeom>
        </p:spPr>
      </p:pic>
      <p:sp>
        <p:nvSpPr>
          <p:cNvPr id="8" name="Textplatzhalter 7">
            <a:extLst>
              <a:ext uri="{FF2B5EF4-FFF2-40B4-BE49-F238E27FC236}">
                <a16:creationId xmlns:a16="http://schemas.microsoft.com/office/drawing/2014/main" id="{A964625C-7228-3CD7-0228-EB8F4DA6AF8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66725" y="1724067"/>
            <a:ext cx="11256963" cy="4106890"/>
          </a:xfrm>
        </p:spPr>
        <p:txBody>
          <a:bodyPr numCol="4" spcCol="144000">
            <a:normAutofit/>
          </a:bodyPr>
          <a:lstStyle>
            <a:lvl1pPr defTabSz="540000">
              <a:buFontTx/>
              <a:buNone/>
              <a:defRPr sz="1200"/>
            </a:lvl1pPr>
            <a:lvl2pPr marL="0" indent="0" defTabSz="540000">
              <a:buFontTx/>
              <a:buNone/>
              <a:defRPr sz="1200"/>
            </a:lvl2pPr>
            <a:lvl3pPr marL="230400" indent="0" defTabSz="540000">
              <a:buFontTx/>
              <a:buNone/>
              <a:defRPr sz="1200"/>
            </a:lvl3pPr>
            <a:lvl4pPr marL="462600" indent="0" defTabSz="540000">
              <a:buFontTx/>
              <a:buNone/>
              <a:defRPr sz="1200"/>
            </a:lvl4pPr>
            <a:lvl5pPr marL="693000" indent="0" defTabSz="540000">
              <a:buFontTx/>
              <a:buNone/>
              <a:defRPr sz="1200"/>
            </a:lvl5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6372227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130A19-C31D-D17E-333F-5FFC84C5553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noProof="0" dirty="0"/>
              <a:t>Überschrift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3D7F09D-CA65-1FAC-B1F6-091848CD1F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Name des Referierenden | Einrichtung, Arial 10pt</a:t>
            </a: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3761AEE-F368-8957-E533-F548576E7B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622B2-DCC2-4363-AA1C-8797E3A5E5C2}" type="slidenum">
              <a:rPr lang="de-DE" noProof="0" smtClean="0"/>
              <a:t>‹Nr.›</a:t>
            </a:fld>
            <a:endParaRPr lang="de-DE" noProof="0" dirty="0"/>
          </a:p>
        </p:txBody>
      </p:sp>
      <p:pic>
        <p:nvPicPr>
          <p:cNvPr id="3" name="Graphic 23">
            <a:extLst>
              <a:ext uri="{FF2B5EF4-FFF2-40B4-BE49-F238E27FC236}">
                <a16:creationId xmlns:a16="http://schemas.microsoft.com/office/drawing/2014/main" id="{DE676504-1990-FA12-2EC7-C96AF53469F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-1" y="6389077"/>
            <a:ext cx="288000" cy="28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90862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6A06372-D161-EFA2-E8ED-37A825909C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Name des Referierenden | Einrichtung, Arial 10pt</a:t>
            </a: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75224E-3006-D545-7E15-81DF2E93F6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622B2-DCC2-4363-AA1C-8797E3A5E5C2}" type="slidenum">
              <a:rPr lang="de-DE" noProof="0" smtClean="0"/>
              <a:t>‹Nr.›</a:t>
            </a:fld>
            <a:endParaRPr lang="de-DE" noProof="0" dirty="0"/>
          </a:p>
        </p:txBody>
      </p:sp>
      <p:pic>
        <p:nvPicPr>
          <p:cNvPr id="2" name="Graphic 23">
            <a:extLst>
              <a:ext uri="{FF2B5EF4-FFF2-40B4-BE49-F238E27FC236}">
                <a16:creationId xmlns:a16="http://schemas.microsoft.com/office/drawing/2014/main" id="{CA34AAE7-7AA4-1685-C297-75524C24497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-1" y="6389077"/>
            <a:ext cx="288000" cy="28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87431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und Text Option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E1F905-3C25-3CFA-E054-260957D3324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6725" y="334800"/>
            <a:ext cx="10888661" cy="1075635"/>
          </a:xfrm>
        </p:spPr>
        <p:txBody>
          <a:bodyPr anchor="t" anchorCtr="0"/>
          <a:lstStyle>
            <a:lvl1pPr>
              <a:defRPr sz="4000"/>
            </a:lvl1pPr>
          </a:lstStyle>
          <a:p>
            <a:r>
              <a:rPr lang="de-DE" noProof="0" dirty="0"/>
              <a:t>Überschrift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77C1336-2991-8D7B-3424-2F8D21F7B989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466727" y="1819622"/>
            <a:ext cx="4918074" cy="4270028"/>
          </a:xfrm>
        </p:spPr>
        <p:txBody>
          <a:bodyPr/>
          <a:lstStyle>
            <a:lvl1pPr marL="0" indent="0">
              <a:buFontTx/>
              <a:buNone/>
              <a:defRPr sz="2000"/>
            </a:lvl1pPr>
            <a:lvl2pPr marL="230400" indent="-230400">
              <a:buFont typeface="Arial" panose="020B0604020202020204" pitchFamily="34" charset="0"/>
              <a:buChar char="•"/>
              <a:defRPr sz="2000"/>
            </a:lvl2pPr>
            <a:lvl3pPr marL="460800" indent="-230400">
              <a:buFont typeface="Arial" panose="020B0604020202020204" pitchFamily="34" charset="0"/>
              <a:buChar char="•"/>
              <a:defRPr sz="2000"/>
            </a:lvl3pPr>
            <a:lvl4pPr marL="691200" indent="-230400">
              <a:buFont typeface="Arial" panose="020B0604020202020204" pitchFamily="34" charset="0"/>
              <a:buChar char="•"/>
              <a:defRPr sz="2000"/>
            </a:lvl4pPr>
            <a:lvl5pPr marL="921600" indent="-230400">
              <a:buFont typeface="Arial" panose="020B0604020202020204" pitchFamily="34" charset="0"/>
              <a:buChar char="•"/>
              <a:defRPr sz="2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noProof="0" dirty="0"/>
              <a:t>Fließtext</a:t>
            </a:r>
          </a:p>
          <a:p>
            <a:pPr lvl="1"/>
            <a:r>
              <a:rPr lang="de-DE" noProof="0" dirty="0"/>
              <a:t>Zweite Ebene</a:t>
            </a:r>
          </a:p>
          <a:p>
            <a:pPr lvl="2"/>
            <a:r>
              <a:rPr lang="de-DE" noProof="0" dirty="0"/>
              <a:t>Dritte Ebene</a:t>
            </a:r>
          </a:p>
          <a:p>
            <a:pPr lvl="3"/>
            <a:r>
              <a:rPr lang="de-DE" noProof="0" dirty="0"/>
              <a:t>Vierte Ebene</a:t>
            </a:r>
          </a:p>
          <a:p>
            <a:pPr lvl="4"/>
            <a:r>
              <a:rPr lang="de-DE" noProof="0" dirty="0"/>
              <a:t>Fünfte Ebene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078D83-2BE1-ADF9-43B3-91BEF445BE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Name des Referierenden | Einrichtung, Arial 10pt</a:t>
            </a: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F7AAB52-172F-B4B3-A3FA-15AC8C114B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622B2-DCC2-4363-AA1C-8797E3A5E5C2}" type="slidenum">
              <a:rPr lang="de-DE" noProof="0" smtClean="0"/>
              <a:t>‹Nr.›</a:t>
            </a:fld>
            <a:endParaRPr lang="de-DE" noProof="0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CAB529B-D8ED-2881-64B4-857114F5026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649843" y="1873250"/>
            <a:ext cx="5705544" cy="4216400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 noProof="0" dirty="0"/>
          </a:p>
        </p:txBody>
      </p:sp>
      <p:pic>
        <p:nvPicPr>
          <p:cNvPr id="5" name="Graphic 23">
            <a:extLst>
              <a:ext uri="{FF2B5EF4-FFF2-40B4-BE49-F238E27FC236}">
                <a16:creationId xmlns:a16="http://schemas.microsoft.com/office/drawing/2014/main" id="{53A88B90-E80D-2E66-A0ED-E8FAF11474E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-1" y="6389077"/>
            <a:ext cx="288000" cy="28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718067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384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9337C05-0B52-73A3-9373-AAE32FCDA4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6" y="335389"/>
            <a:ext cx="11256962" cy="140432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de-DE" noProof="0" dirty="0"/>
              <a:t>Überschrift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68AD72-55F4-7462-F73C-F21DAB619B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6726" y="1797878"/>
            <a:ext cx="11256962" cy="429177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de-DE" noProof="0" dirty="0"/>
              <a:t>Fließtext erste Ebene</a:t>
            </a:r>
          </a:p>
          <a:p>
            <a:pPr lvl="1"/>
            <a:r>
              <a:rPr lang="de-DE" noProof="0" dirty="0"/>
              <a:t>Zweite Ebene</a:t>
            </a:r>
          </a:p>
          <a:p>
            <a:pPr lvl="2"/>
            <a:r>
              <a:rPr lang="de-DE" noProof="0" dirty="0"/>
              <a:t>Dritte Ebene</a:t>
            </a:r>
          </a:p>
          <a:p>
            <a:pPr lvl="3"/>
            <a:r>
              <a:rPr lang="de-DE" noProof="0" dirty="0"/>
              <a:t>Vierte Ebene</a:t>
            </a:r>
          </a:p>
          <a:p>
            <a:pPr lvl="4"/>
            <a:r>
              <a:rPr lang="de-DE" noProof="0" dirty="0"/>
              <a:t>Fünfte Ebene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405DDF-77CE-867B-91D2-364B6E5D93F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66726" y="6389688"/>
            <a:ext cx="9847262" cy="287389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de-DE"/>
              <a:t>Name des Referierenden | Einrichtung, Arial 10pt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7ABE3B-E0CA-7AC3-9201-404918DF6F1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316306" y="6389078"/>
            <a:ext cx="1406769" cy="287389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56F622B2-DCC2-4363-AA1C-8797E3A5E5C2}" type="slidenum">
              <a:rPr lang="de-DE" noProof="0" smtClean="0"/>
              <a:pPr/>
              <a:t>‹Nr.›</a:t>
            </a:fld>
            <a:endParaRPr lang="de-DE" noProof="0" dirty="0"/>
          </a:p>
        </p:txBody>
      </p:sp>
    </p:spTree>
    <p:extLst>
      <p:ext uri="{BB962C8B-B14F-4D97-AF65-F5344CB8AC3E}">
        <p14:creationId xmlns:p14="http://schemas.microsoft.com/office/powerpoint/2010/main" val="2108561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500"/>
        </a:spcBef>
        <a:buFontTx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30400" indent="-2304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460800" indent="-2304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691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9216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295">
          <p15:clr>
            <a:srgbClr val="F26B43"/>
          </p15:clr>
        </p15:guide>
        <p15:guide id="4" pos="294">
          <p15:clr>
            <a:srgbClr val="F26B43"/>
          </p15:clr>
        </p15:guide>
        <p15:guide id="10" pos="1182">
          <p15:clr>
            <a:srgbClr val="F26B43"/>
          </p15:clr>
        </p15:guide>
        <p15:guide id="14" pos="2069">
          <p15:clr>
            <a:srgbClr val="F26B43"/>
          </p15:clr>
        </p15:guide>
        <p15:guide id="16" pos="2953">
          <p15:clr>
            <a:srgbClr val="F26B43"/>
          </p15:clr>
        </p15:guide>
        <p15:guide id="20" pos="3839">
          <p15:clr>
            <a:srgbClr val="F26B43"/>
          </p15:clr>
        </p15:guide>
        <p15:guide id="22" pos="4726">
          <p15:clr>
            <a:srgbClr val="F26B43"/>
          </p15:clr>
        </p15:guide>
        <p15:guide id="26" pos="5611">
          <p15:clr>
            <a:srgbClr val="F26B43"/>
          </p15:clr>
        </p15:guide>
        <p15:guide id="28" pos="6497">
          <p15:clr>
            <a:srgbClr val="F26B43"/>
          </p15:clr>
        </p15:guide>
        <p15:guide id="30" pos="7385">
          <p15:clr>
            <a:srgbClr val="F26B43"/>
          </p15:clr>
        </p15:guide>
        <p15:guide id="31" orient="horz" pos="1180">
          <p15:clr>
            <a:srgbClr val="F26B43"/>
          </p15:clr>
        </p15:guide>
        <p15:guide id="33" orient="horz" pos="2065">
          <p15:clr>
            <a:srgbClr val="F26B43"/>
          </p15:clr>
        </p15:guide>
        <p15:guide id="34" orient="horz" pos="2950">
          <p15:clr>
            <a:srgbClr val="F26B43"/>
          </p15:clr>
        </p15:guide>
        <p15:guide id="36" orient="horz" pos="3836">
          <p15:clr>
            <a:srgbClr val="F26B43"/>
          </p15:clr>
        </p15:guide>
        <p15:guide id="37" orient="horz" pos="4025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2A6D416-09E0-ED2F-59A0-E1251AA083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Wunschbox „Aus Wunsch wird Wirklichkeit“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44D1D11-3D44-CFD4-7462-8BA2408366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6724" y="1569953"/>
            <a:ext cx="7465696" cy="1798113"/>
          </a:xfrm>
          <a:ln w="38100">
            <a:solidFill>
              <a:srgbClr val="EA4F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>
            <a:noAutofit/>
          </a:bodyPr>
          <a:lstStyle/>
          <a:p>
            <a:pPr lvl="2"/>
            <a:r>
              <a:rPr lang="de-DE" dirty="0"/>
              <a:t>Was sind Ihre Wünsche zum </a:t>
            </a:r>
            <a:r>
              <a:rPr lang="de-DE" dirty="0">
                <a:highlight>
                  <a:srgbClr val="EA4F00"/>
                </a:highlight>
              </a:rPr>
              <a:t> </a:t>
            </a:r>
            <a:r>
              <a:rPr lang="de-DE" dirty="0">
                <a:solidFill>
                  <a:schemeClr val="bg1"/>
                </a:solidFill>
                <a:highlight>
                  <a:srgbClr val="EA4F00"/>
                </a:highlight>
              </a:rPr>
              <a:t>Umgang mit sexualisierter Belästigung Diskriminierung und Gewalt </a:t>
            </a:r>
            <a:r>
              <a:rPr lang="de-DE" dirty="0"/>
              <a:t>(SBDG) an der FU?</a:t>
            </a:r>
          </a:p>
          <a:p>
            <a:pPr lvl="2"/>
            <a:r>
              <a:rPr lang="de-DE" dirty="0"/>
              <a:t>Was brauchen Sie, um sich in Fällen von SBDG bei Ansprechpersonen zu melden? </a:t>
            </a:r>
          </a:p>
          <a:p>
            <a:pPr lvl="2"/>
            <a:r>
              <a:rPr lang="de-DE" dirty="0"/>
              <a:t>Wie sollte mit den Meldungen umgegangen werden?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9A726337-F87B-86FC-B1D6-A319531C79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66726" y="6389688"/>
            <a:ext cx="9847262" cy="287389"/>
          </a:xfrm>
        </p:spPr>
        <p:txBody>
          <a:bodyPr/>
          <a:lstStyle/>
          <a:p>
            <a:pPr lvl="0"/>
            <a:r>
              <a:rPr kumimoji="0" lang="de-DE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Wendy Stollberg, </a:t>
            </a:r>
            <a:r>
              <a:rPr lang="de-DE" dirty="0"/>
              <a:t>zentrale Ansprechperson bei sexualisierter Belästigung, Diskriminierung und Gewalt, no-means-no@fu-berlin.de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C0B63796-C534-4B8A-8977-801B40F1BC2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1709" y="1215760"/>
            <a:ext cx="3291365" cy="1645683"/>
          </a:xfrm>
          <a:prstGeom prst="rect">
            <a:avLst/>
          </a:prstGeom>
        </p:spPr>
      </p:pic>
      <p:pic>
        <p:nvPicPr>
          <p:cNvPr id="8" name="Grafik 7">
            <a:extLst>
              <a:ext uri="{FF2B5EF4-FFF2-40B4-BE49-F238E27FC236}">
                <a16:creationId xmlns:a16="http://schemas.microsoft.com/office/drawing/2014/main" id="{4510EF6D-E2D5-4D01-B3A4-A071F3F9761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1404" y="2861443"/>
            <a:ext cx="3291672" cy="3284607"/>
          </a:xfrm>
          <a:prstGeom prst="rect">
            <a:avLst/>
          </a:prstGeom>
          <a:ln>
            <a:noFill/>
          </a:ln>
        </p:spPr>
      </p:pic>
      <p:sp>
        <p:nvSpPr>
          <p:cNvPr id="9" name="Inhaltsplatzhalter 2">
            <a:extLst>
              <a:ext uri="{FF2B5EF4-FFF2-40B4-BE49-F238E27FC236}">
                <a16:creationId xmlns:a16="http://schemas.microsoft.com/office/drawing/2014/main" id="{DFF1DE06-C647-4D59-9C36-DF7197B92DA1}"/>
              </a:ext>
            </a:extLst>
          </p:cNvPr>
          <p:cNvSpPr txBox="1">
            <a:spLocks/>
          </p:cNvSpPr>
          <p:nvPr/>
        </p:nvSpPr>
        <p:spPr>
          <a:xfrm>
            <a:off x="466724" y="3645901"/>
            <a:ext cx="7035799" cy="1798113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Tx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30400" indent="-2304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60800" indent="-2304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912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216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2"/>
            <a:r>
              <a:rPr lang="de-DE" dirty="0"/>
              <a:t>Schicken Sie Ihre Antworten an unsere </a:t>
            </a:r>
            <a:r>
              <a:rPr lang="de-DE" dirty="0">
                <a:highlight>
                  <a:srgbClr val="EA4F00"/>
                </a:highlight>
              </a:rPr>
              <a:t> </a:t>
            </a:r>
            <a:r>
              <a:rPr lang="de-DE" dirty="0">
                <a:solidFill>
                  <a:schemeClr val="bg1"/>
                </a:solidFill>
                <a:highlight>
                  <a:srgbClr val="EA4F00"/>
                </a:highlight>
              </a:rPr>
              <a:t>Wunschbox.</a:t>
            </a:r>
            <a:endParaRPr lang="de-DE" dirty="0"/>
          </a:p>
          <a:p>
            <a:pPr lvl="2"/>
            <a:r>
              <a:rPr lang="de-DE" dirty="0"/>
              <a:t>Haben Sie darüber hinaus Lust, sich einzubringen und Maßnahmen bei SBDG und gegen andere Formen von Diskriminierung und Gewalt an der FU mitzugestalten? Dann hinterlassen Sie uns Ihre E-Mail-Adresse. Wir kommen auf Sie zu.</a:t>
            </a:r>
          </a:p>
          <a:p>
            <a:pPr lvl="2"/>
            <a:r>
              <a:rPr lang="de-DE" dirty="0"/>
              <a:t>Wir freuen uns auf Ihre Einreichungen!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E8115A59-EE37-4D4C-831B-3AB1C50864EC}"/>
              </a:ext>
            </a:extLst>
          </p:cNvPr>
          <p:cNvSpPr txBox="1"/>
          <p:nvPr/>
        </p:nvSpPr>
        <p:spPr>
          <a:xfrm>
            <a:off x="3303091" y="5772674"/>
            <a:ext cx="914400" cy="914400"/>
          </a:xfrm>
          <a:prstGeom prst="rect">
            <a:avLst/>
          </a:prstGeom>
          <a:noFill/>
        </p:spPr>
        <p:txBody>
          <a:bodyPr wrap="none" lIns="0" tIns="0" rIns="0" bIns="0" rtlCol="0">
            <a:normAutofit/>
          </a:bodyPr>
          <a:lstStyle/>
          <a:p>
            <a:pPr algn="l"/>
            <a:endParaRPr lang="de-DE" sz="2000" dirty="0" err="1"/>
          </a:p>
        </p:txBody>
      </p:sp>
      <p:grpSp>
        <p:nvGrpSpPr>
          <p:cNvPr id="17" name="Group 6">
            <a:extLst>
              <a:ext uri="{FF2B5EF4-FFF2-40B4-BE49-F238E27FC236}">
                <a16:creationId xmlns:a16="http://schemas.microsoft.com/office/drawing/2014/main" id="{5D7B8D88-C7EE-4BD8-839A-81ABEA7A7A15}"/>
              </a:ext>
            </a:extLst>
          </p:cNvPr>
          <p:cNvGrpSpPr>
            <a:grpSpLocks/>
          </p:cNvGrpSpPr>
          <p:nvPr/>
        </p:nvGrpSpPr>
        <p:grpSpPr bwMode="auto">
          <a:xfrm>
            <a:off x="6095207" y="5051121"/>
            <a:ext cx="1736725" cy="892175"/>
            <a:chOff x="106226189" y="112253485"/>
            <a:chExt cx="1737855" cy="892630"/>
          </a:xfrm>
        </p:grpSpPr>
        <p:sp>
          <p:nvSpPr>
            <p:cNvPr id="18" name="Arc 7">
              <a:extLst>
                <a:ext uri="{FF2B5EF4-FFF2-40B4-BE49-F238E27FC236}">
                  <a16:creationId xmlns:a16="http://schemas.microsoft.com/office/drawing/2014/main" id="{DC621E78-ABF7-4A1F-B93A-1BFFEE313C1C}"/>
                </a:ext>
              </a:extLst>
            </p:cNvPr>
            <p:cNvSpPr>
              <a:spLocks/>
            </p:cNvSpPr>
            <p:nvPr/>
          </p:nvSpPr>
          <p:spPr bwMode="auto">
            <a:xfrm flipV="1">
              <a:off x="106226189" y="112253485"/>
              <a:ext cx="1737855" cy="852300"/>
            </a:xfrm>
            <a:custGeom>
              <a:avLst/>
              <a:gdLst>
                <a:gd name="G0" fmla="+- 19142 0 0"/>
                <a:gd name="G1" fmla="+- 21600 0 0"/>
                <a:gd name="G2" fmla="+- 21600 0 0"/>
                <a:gd name="T0" fmla="*/ 0 w 32638"/>
                <a:gd name="T1" fmla="*/ 11593 h 21600"/>
                <a:gd name="T2" fmla="*/ 32638 w 32638"/>
                <a:gd name="T3" fmla="*/ 4735 h 21600"/>
                <a:gd name="T4" fmla="*/ 19142 w 32638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2638" h="21600" fill="none" extrusionOk="0">
                  <a:moveTo>
                    <a:pt x="-1" y="11592"/>
                  </a:moveTo>
                  <a:cubicBezTo>
                    <a:pt x="3725" y="4466"/>
                    <a:pt x="11100" y="0"/>
                    <a:pt x="19142" y="0"/>
                  </a:cubicBezTo>
                  <a:cubicBezTo>
                    <a:pt x="24047" y="0"/>
                    <a:pt x="28807" y="1669"/>
                    <a:pt x="32637" y="4735"/>
                  </a:cubicBezTo>
                </a:path>
                <a:path w="32638" h="21600" stroke="0" extrusionOk="0">
                  <a:moveTo>
                    <a:pt x="-1" y="11592"/>
                  </a:moveTo>
                  <a:cubicBezTo>
                    <a:pt x="3725" y="4466"/>
                    <a:pt x="11100" y="0"/>
                    <a:pt x="19142" y="0"/>
                  </a:cubicBezTo>
                  <a:cubicBezTo>
                    <a:pt x="24047" y="0"/>
                    <a:pt x="28807" y="1669"/>
                    <a:pt x="32637" y="4735"/>
                  </a:cubicBezTo>
                  <a:lnTo>
                    <a:pt x="19142" y="21600"/>
                  </a:lnTo>
                  <a:close/>
                </a:path>
              </a:pathLst>
            </a:custGeom>
            <a:noFill/>
            <a:ln w="38100" algn="ctr">
              <a:solidFill>
                <a:srgbClr val="FF340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cxnSp>
          <p:nvCxnSpPr>
            <p:cNvPr id="1032" name="AutoShape 8">
              <a:extLst>
                <a:ext uri="{FF2B5EF4-FFF2-40B4-BE49-F238E27FC236}">
                  <a16:creationId xmlns:a16="http://schemas.microsoft.com/office/drawing/2014/main" id="{5E4EB650-5564-4423-B00B-CC5E326DC586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107725029" y="112895743"/>
              <a:ext cx="228600" cy="21771"/>
            </a:xfrm>
            <a:prstGeom prst="straightConnector1">
              <a:avLst/>
            </a:prstGeom>
            <a:noFill/>
            <a:ln w="38100" algn="ctr">
              <a:solidFill>
                <a:srgbClr val="FF340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</p:cxnSp>
        <p:cxnSp>
          <p:nvCxnSpPr>
            <p:cNvPr id="1033" name="AutoShape 9">
              <a:extLst>
                <a:ext uri="{FF2B5EF4-FFF2-40B4-BE49-F238E27FC236}">
                  <a16:creationId xmlns:a16="http://schemas.microsoft.com/office/drawing/2014/main" id="{265FCCF8-AF96-41EA-985B-36DA156ADE59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107822529" y="112928400"/>
              <a:ext cx="141515" cy="217715"/>
            </a:xfrm>
            <a:prstGeom prst="straightConnector1">
              <a:avLst/>
            </a:prstGeom>
            <a:noFill/>
            <a:ln w="38100" algn="ctr">
              <a:solidFill>
                <a:srgbClr val="FF340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25976905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2A6D416-09E0-ED2F-59A0-E1251AA083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Wish Box 'From Wish to Reality'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44D1D11-3D44-CFD4-7462-8BA2408366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6724" y="1569953"/>
            <a:ext cx="7465696" cy="1798113"/>
          </a:xfrm>
          <a:ln w="38100">
            <a:solidFill>
              <a:srgbClr val="EA4F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>
            <a:noAutofit/>
          </a:bodyPr>
          <a:lstStyle/>
          <a:p>
            <a:pPr lvl="2"/>
            <a:r>
              <a:rPr lang="en-US" dirty="0"/>
              <a:t>What are your wishes for dealing with </a:t>
            </a:r>
            <a:r>
              <a:rPr lang="en-US" dirty="0">
                <a:highlight>
                  <a:srgbClr val="EA4F00"/>
                </a:highlight>
              </a:rPr>
              <a:t> </a:t>
            </a:r>
            <a:r>
              <a:rPr lang="en-US" dirty="0">
                <a:solidFill>
                  <a:schemeClr val="bg1"/>
                </a:solidFill>
                <a:highlight>
                  <a:srgbClr val="EA4F00"/>
                </a:highlight>
              </a:rPr>
              <a:t>sexualized harassment, discrimination and violence 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/>
              <a:t>(SBDG) at the FU</a:t>
            </a:r>
            <a:r>
              <a:rPr lang="de-DE" dirty="0"/>
              <a:t>?</a:t>
            </a:r>
          </a:p>
          <a:p>
            <a:pPr lvl="2"/>
            <a:r>
              <a:rPr lang="de-DE" dirty="0" err="1"/>
              <a:t>What</a:t>
            </a:r>
            <a:r>
              <a:rPr lang="de-DE" dirty="0"/>
              <a:t> do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need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report </a:t>
            </a:r>
            <a:r>
              <a:rPr lang="de-DE" dirty="0" err="1"/>
              <a:t>cases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harrasment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contact</a:t>
            </a:r>
            <a:r>
              <a:rPr lang="de-DE" dirty="0"/>
              <a:t> </a:t>
            </a:r>
            <a:r>
              <a:rPr lang="de-DE" dirty="0" err="1"/>
              <a:t>persons</a:t>
            </a:r>
            <a:r>
              <a:rPr lang="de-DE" dirty="0"/>
              <a:t>? </a:t>
            </a:r>
          </a:p>
          <a:p>
            <a:pPr lvl="2"/>
            <a:r>
              <a:rPr lang="de-DE" dirty="0" err="1"/>
              <a:t>How</a:t>
            </a:r>
            <a:r>
              <a:rPr lang="de-DE" dirty="0"/>
              <a:t> </a:t>
            </a:r>
            <a:r>
              <a:rPr lang="de-DE" dirty="0" err="1"/>
              <a:t>should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reports</a:t>
            </a:r>
            <a:r>
              <a:rPr lang="de-DE" dirty="0"/>
              <a:t>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handled</a:t>
            </a:r>
            <a:r>
              <a:rPr lang="de-DE" dirty="0"/>
              <a:t>? 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9A726337-F87B-86FC-B1D6-A319531C79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66726" y="6389688"/>
            <a:ext cx="9847262" cy="287389"/>
          </a:xfrm>
        </p:spPr>
        <p:txBody>
          <a:bodyPr/>
          <a:lstStyle/>
          <a:p>
            <a:pPr lvl="0"/>
            <a:r>
              <a:rPr kumimoji="0" lang="de-DE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Wendy Stollberg, </a:t>
            </a:r>
            <a:r>
              <a:rPr lang="en-US" dirty="0"/>
              <a:t>central contact person for sexualized harassment at FU Berlin</a:t>
            </a:r>
            <a:r>
              <a:rPr lang="de-DE" dirty="0"/>
              <a:t>, no-means-no@fu-berlin.de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C0B63796-C534-4B8A-8977-801B40F1BC2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1404" y="1215760"/>
            <a:ext cx="3291365" cy="1645682"/>
          </a:xfrm>
          <a:prstGeom prst="rect">
            <a:avLst/>
          </a:prstGeom>
        </p:spPr>
      </p:pic>
      <p:pic>
        <p:nvPicPr>
          <p:cNvPr id="8" name="Grafik 7">
            <a:extLst>
              <a:ext uri="{FF2B5EF4-FFF2-40B4-BE49-F238E27FC236}">
                <a16:creationId xmlns:a16="http://schemas.microsoft.com/office/drawing/2014/main" id="{4510EF6D-E2D5-4D01-B3A4-A071F3F9761B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00" t="1593" r="1789" b="2631"/>
          <a:stretch/>
        </p:blipFill>
        <p:spPr>
          <a:xfrm>
            <a:off x="8430485" y="2861442"/>
            <a:ext cx="3291365" cy="3320174"/>
          </a:xfrm>
          <a:prstGeom prst="rect">
            <a:avLst/>
          </a:prstGeom>
          <a:ln>
            <a:noFill/>
          </a:ln>
        </p:spPr>
      </p:pic>
      <p:sp>
        <p:nvSpPr>
          <p:cNvPr id="9" name="Inhaltsplatzhalter 2">
            <a:extLst>
              <a:ext uri="{FF2B5EF4-FFF2-40B4-BE49-F238E27FC236}">
                <a16:creationId xmlns:a16="http://schemas.microsoft.com/office/drawing/2014/main" id="{DFF1DE06-C647-4D59-9C36-DF7197B92DA1}"/>
              </a:ext>
            </a:extLst>
          </p:cNvPr>
          <p:cNvSpPr txBox="1">
            <a:spLocks/>
          </p:cNvSpPr>
          <p:nvPr/>
        </p:nvSpPr>
        <p:spPr>
          <a:xfrm>
            <a:off x="466724" y="3645901"/>
            <a:ext cx="7035799" cy="1798113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Tx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30400" indent="-2304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60800" indent="-2304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912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216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2"/>
            <a:r>
              <a:rPr lang="de-DE" dirty="0"/>
              <a:t>Send </a:t>
            </a:r>
            <a:r>
              <a:rPr lang="de-DE" dirty="0" err="1"/>
              <a:t>your</a:t>
            </a:r>
            <a:r>
              <a:rPr lang="de-DE" dirty="0"/>
              <a:t> </a:t>
            </a:r>
            <a:r>
              <a:rPr lang="de-DE" dirty="0" err="1"/>
              <a:t>answers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our</a:t>
            </a:r>
            <a:r>
              <a:rPr lang="de-DE" dirty="0"/>
              <a:t> </a:t>
            </a:r>
            <a:r>
              <a:rPr lang="de-DE" dirty="0">
                <a:highlight>
                  <a:srgbClr val="EA4F00"/>
                </a:highlight>
              </a:rPr>
              <a:t> </a:t>
            </a:r>
            <a:r>
              <a:rPr lang="de-DE" dirty="0" err="1">
                <a:solidFill>
                  <a:schemeClr val="bg1"/>
                </a:solidFill>
                <a:highlight>
                  <a:srgbClr val="EA4F00"/>
                </a:highlight>
              </a:rPr>
              <a:t>Wish</a:t>
            </a:r>
            <a:r>
              <a:rPr lang="de-DE" dirty="0">
                <a:solidFill>
                  <a:schemeClr val="bg1"/>
                </a:solidFill>
                <a:highlight>
                  <a:srgbClr val="EA4F00"/>
                </a:highlight>
              </a:rPr>
              <a:t> Box.</a:t>
            </a:r>
            <a:endParaRPr lang="de-DE" dirty="0"/>
          </a:p>
          <a:p>
            <a:pPr lvl="2"/>
            <a:r>
              <a:rPr lang="en-US" dirty="0"/>
              <a:t>Are you interested to get involved and help develop measures against sexualized harassment and other forms of discrimination and violence at FU? If so, you can leave your e-mail address in the request box form. We will then get in touch with you.</a:t>
            </a:r>
            <a:endParaRPr lang="de-DE" dirty="0"/>
          </a:p>
          <a:p>
            <a:pPr lvl="2"/>
            <a:r>
              <a:rPr lang="en-US" dirty="0"/>
              <a:t>We look forward to receiving your submissions!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E8115A59-EE37-4D4C-831B-3AB1C50864EC}"/>
              </a:ext>
            </a:extLst>
          </p:cNvPr>
          <p:cNvSpPr txBox="1"/>
          <p:nvPr/>
        </p:nvSpPr>
        <p:spPr>
          <a:xfrm>
            <a:off x="3303091" y="5772674"/>
            <a:ext cx="914400" cy="914400"/>
          </a:xfrm>
          <a:prstGeom prst="rect">
            <a:avLst/>
          </a:prstGeom>
          <a:noFill/>
        </p:spPr>
        <p:txBody>
          <a:bodyPr wrap="none" lIns="0" tIns="0" rIns="0" bIns="0" rtlCol="0">
            <a:normAutofit/>
          </a:bodyPr>
          <a:lstStyle/>
          <a:p>
            <a:pPr algn="l"/>
            <a:endParaRPr lang="de-DE" sz="2000" dirty="0" err="1"/>
          </a:p>
        </p:txBody>
      </p:sp>
      <p:grpSp>
        <p:nvGrpSpPr>
          <p:cNvPr id="17" name="Group 6">
            <a:extLst>
              <a:ext uri="{FF2B5EF4-FFF2-40B4-BE49-F238E27FC236}">
                <a16:creationId xmlns:a16="http://schemas.microsoft.com/office/drawing/2014/main" id="{5D7B8D88-C7EE-4BD8-839A-81ABEA7A7A15}"/>
              </a:ext>
            </a:extLst>
          </p:cNvPr>
          <p:cNvGrpSpPr>
            <a:grpSpLocks/>
          </p:cNvGrpSpPr>
          <p:nvPr/>
        </p:nvGrpSpPr>
        <p:grpSpPr bwMode="auto">
          <a:xfrm>
            <a:off x="6445187" y="4929607"/>
            <a:ext cx="1736725" cy="892175"/>
            <a:chOff x="106226189" y="112253485"/>
            <a:chExt cx="1737855" cy="892630"/>
          </a:xfrm>
        </p:grpSpPr>
        <p:sp>
          <p:nvSpPr>
            <p:cNvPr id="18" name="Arc 7">
              <a:extLst>
                <a:ext uri="{FF2B5EF4-FFF2-40B4-BE49-F238E27FC236}">
                  <a16:creationId xmlns:a16="http://schemas.microsoft.com/office/drawing/2014/main" id="{DC621E78-ABF7-4A1F-B93A-1BFFEE313C1C}"/>
                </a:ext>
              </a:extLst>
            </p:cNvPr>
            <p:cNvSpPr>
              <a:spLocks/>
            </p:cNvSpPr>
            <p:nvPr/>
          </p:nvSpPr>
          <p:spPr bwMode="auto">
            <a:xfrm flipV="1">
              <a:off x="106226189" y="112253485"/>
              <a:ext cx="1737855" cy="852300"/>
            </a:xfrm>
            <a:custGeom>
              <a:avLst/>
              <a:gdLst>
                <a:gd name="G0" fmla="+- 19142 0 0"/>
                <a:gd name="G1" fmla="+- 21600 0 0"/>
                <a:gd name="G2" fmla="+- 21600 0 0"/>
                <a:gd name="T0" fmla="*/ 0 w 32638"/>
                <a:gd name="T1" fmla="*/ 11593 h 21600"/>
                <a:gd name="T2" fmla="*/ 32638 w 32638"/>
                <a:gd name="T3" fmla="*/ 4735 h 21600"/>
                <a:gd name="T4" fmla="*/ 19142 w 32638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2638" h="21600" fill="none" extrusionOk="0">
                  <a:moveTo>
                    <a:pt x="-1" y="11592"/>
                  </a:moveTo>
                  <a:cubicBezTo>
                    <a:pt x="3725" y="4466"/>
                    <a:pt x="11100" y="0"/>
                    <a:pt x="19142" y="0"/>
                  </a:cubicBezTo>
                  <a:cubicBezTo>
                    <a:pt x="24047" y="0"/>
                    <a:pt x="28807" y="1669"/>
                    <a:pt x="32637" y="4735"/>
                  </a:cubicBezTo>
                </a:path>
                <a:path w="32638" h="21600" stroke="0" extrusionOk="0">
                  <a:moveTo>
                    <a:pt x="-1" y="11592"/>
                  </a:moveTo>
                  <a:cubicBezTo>
                    <a:pt x="3725" y="4466"/>
                    <a:pt x="11100" y="0"/>
                    <a:pt x="19142" y="0"/>
                  </a:cubicBezTo>
                  <a:cubicBezTo>
                    <a:pt x="24047" y="0"/>
                    <a:pt x="28807" y="1669"/>
                    <a:pt x="32637" y="4735"/>
                  </a:cubicBezTo>
                  <a:lnTo>
                    <a:pt x="19142" y="21600"/>
                  </a:lnTo>
                  <a:close/>
                </a:path>
              </a:pathLst>
            </a:custGeom>
            <a:noFill/>
            <a:ln w="38100" algn="ctr">
              <a:solidFill>
                <a:srgbClr val="FF340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cxnSp>
          <p:nvCxnSpPr>
            <p:cNvPr id="1032" name="AutoShape 8">
              <a:extLst>
                <a:ext uri="{FF2B5EF4-FFF2-40B4-BE49-F238E27FC236}">
                  <a16:creationId xmlns:a16="http://schemas.microsoft.com/office/drawing/2014/main" id="{5E4EB650-5564-4423-B00B-CC5E326DC586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107725029" y="112895743"/>
              <a:ext cx="228600" cy="21771"/>
            </a:xfrm>
            <a:prstGeom prst="straightConnector1">
              <a:avLst/>
            </a:prstGeom>
            <a:noFill/>
            <a:ln w="38100" algn="ctr">
              <a:solidFill>
                <a:srgbClr val="FF340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</p:cxnSp>
        <p:cxnSp>
          <p:nvCxnSpPr>
            <p:cNvPr id="1033" name="AutoShape 9">
              <a:extLst>
                <a:ext uri="{FF2B5EF4-FFF2-40B4-BE49-F238E27FC236}">
                  <a16:creationId xmlns:a16="http://schemas.microsoft.com/office/drawing/2014/main" id="{265FCCF8-AF96-41EA-985B-36DA156ADE59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107822529" y="112928400"/>
              <a:ext cx="141515" cy="217715"/>
            </a:xfrm>
            <a:prstGeom prst="straightConnector1">
              <a:avLst/>
            </a:prstGeom>
            <a:noFill/>
            <a:ln w="38100" algn="ctr">
              <a:solidFill>
                <a:srgbClr val="FF340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3942735473"/>
      </p:ext>
    </p:extLst>
  </p:cSld>
  <p:clrMapOvr>
    <a:masterClrMapping/>
  </p:clrMapOvr>
</p:sld>
</file>

<file path=ppt/theme/theme1.xml><?xml version="1.0" encoding="utf-8"?>
<a:theme xmlns:a="http://schemas.openxmlformats.org/drawingml/2006/main" name="FU Berlin">
  <a:themeElements>
    <a:clrScheme name="FU Berlin">
      <a:dk1>
        <a:srgbClr val="000000"/>
      </a:dk1>
      <a:lt1>
        <a:srgbClr val="FFFFFF"/>
      </a:lt1>
      <a:dk2>
        <a:srgbClr val="004659"/>
      </a:dk2>
      <a:lt2>
        <a:srgbClr val="CCFF00"/>
      </a:lt2>
      <a:accent1>
        <a:srgbClr val="00A4D1"/>
      </a:accent1>
      <a:accent2>
        <a:srgbClr val="336B7A"/>
      </a:accent2>
      <a:accent3>
        <a:srgbClr val="58756A"/>
      </a:accent3>
      <a:accent4>
        <a:srgbClr val="86B0A0"/>
      </a:accent4>
      <a:accent5>
        <a:srgbClr val="E57050"/>
      </a:accent5>
      <a:accent6>
        <a:srgbClr val="813353"/>
      </a:accent6>
      <a:hlink>
        <a:srgbClr val="000000"/>
      </a:hlink>
      <a:folHlink>
        <a:srgbClr val="7F7F7F"/>
      </a:folHlink>
    </a:clrScheme>
    <a:fontScheme name="FU Berli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rgbClr val="CCDADE"/>
        </a:solidFill>
        <a:ln>
          <a:noFill/>
        </a:ln>
      </a:spPr>
      <a:bodyPr lIns="0" tIns="0" rIns="0" bIns="0" rtlCol="0" anchor="ctr">
        <a:normAutofit/>
      </a:bodyPr>
      <a:lstStyle>
        <a:defPPr algn="l">
          <a:defRPr sz="2000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15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tx2"/>
          </a:solidFill>
        </a:ln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normAutofit/>
      </a:bodyPr>
      <a:lstStyle>
        <a:defPPr algn="l">
          <a:defRPr sz="2000" dirty="0" err="1" smtClean="0"/>
        </a:defPPr>
      </a:lstStyle>
    </a:txDef>
  </a:objectDefaults>
  <a:extraClrSchemeLst/>
  <a:custClrLst>
    <a:custClr name="Blau 100%">
      <a:srgbClr val="004659"/>
    </a:custClr>
    <a:custClr name="Blau 90%">
      <a:srgbClr val="195869"/>
    </a:custClr>
    <a:custClr name="Blau 80%">
      <a:srgbClr val="336B7A"/>
    </a:custClr>
    <a:custClr name="Blau 70%">
      <a:srgbClr val="4C7D8A"/>
    </a:custClr>
    <a:custClr name="Blau 60%">
      <a:srgbClr val="66909B"/>
    </a:custClr>
    <a:custClr name="Blau 50%">
      <a:srgbClr val="7FA2AC"/>
    </a:custClr>
    <a:custClr name="Blau 40%">
      <a:srgbClr val="99B5BD"/>
    </a:custClr>
    <a:custClr name="Blau 30%">
      <a:srgbClr val="B2C7CD"/>
    </a:custClr>
    <a:custClr name="Blau 20%">
      <a:srgbClr val="CCDADE"/>
    </a:custClr>
    <a:custClr name="Blau 10%">
      <a:srgbClr val="E5ECEE"/>
    </a:custClr>
  </a:custClrLst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249</Words>
  <Application>Microsoft Office PowerPoint</Application>
  <PresentationFormat>Breitbild</PresentationFormat>
  <Paragraphs>16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1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4" baseType="lpstr">
      <vt:lpstr>Arial</vt:lpstr>
      <vt:lpstr>FU Berlin</vt:lpstr>
      <vt:lpstr>Wunschbox „Aus Wunsch wird Wirklichkeit“</vt:lpstr>
      <vt:lpstr>Wish Box 'From Wish to Reality'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Wunschbox „Aus Wunsch wird Wirklichkeit“</dc:title>
  <dc:creator>Mironova, Varvara</dc:creator>
  <cp:lastModifiedBy>Mironova, Varvara</cp:lastModifiedBy>
  <cp:revision>14</cp:revision>
  <dcterms:created xsi:type="dcterms:W3CDTF">2024-12-18T11:21:24Z</dcterms:created>
  <dcterms:modified xsi:type="dcterms:W3CDTF">2025-01-09T13:06:17Z</dcterms:modified>
</cp:coreProperties>
</file>