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8" r:id="rId2"/>
    <p:sldMasterId id="2147483680" r:id="rId3"/>
  </p:sldMasterIdLst>
  <p:notesMasterIdLst>
    <p:notesMasterId r:id="rId50"/>
  </p:notesMasterIdLst>
  <p:handoutMasterIdLst>
    <p:handoutMasterId r:id="rId51"/>
  </p:handoutMasterIdLst>
  <p:sldIdLst>
    <p:sldId id="403" r:id="rId4"/>
    <p:sldId id="364" r:id="rId5"/>
    <p:sldId id="363" r:id="rId6"/>
    <p:sldId id="367" r:id="rId7"/>
    <p:sldId id="369" r:id="rId8"/>
    <p:sldId id="370" r:id="rId9"/>
    <p:sldId id="371" r:id="rId10"/>
    <p:sldId id="372" r:id="rId11"/>
    <p:sldId id="373" r:id="rId12"/>
    <p:sldId id="374" r:id="rId13"/>
    <p:sldId id="376" r:id="rId14"/>
    <p:sldId id="378" r:id="rId15"/>
    <p:sldId id="379" r:id="rId16"/>
    <p:sldId id="380" r:id="rId17"/>
    <p:sldId id="381" r:id="rId18"/>
    <p:sldId id="382" r:id="rId19"/>
    <p:sldId id="383" r:id="rId20"/>
    <p:sldId id="384" r:id="rId21"/>
    <p:sldId id="385" r:id="rId22"/>
    <p:sldId id="404" r:id="rId23"/>
    <p:sldId id="386" r:id="rId24"/>
    <p:sldId id="387" r:id="rId25"/>
    <p:sldId id="388" r:id="rId26"/>
    <p:sldId id="390" r:id="rId27"/>
    <p:sldId id="391" r:id="rId28"/>
    <p:sldId id="392" r:id="rId29"/>
    <p:sldId id="393" r:id="rId30"/>
    <p:sldId id="394" r:id="rId31"/>
    <p:sldId id="395" r:id="rId32"/>
    <p:sldId id="396" r:id="rId33"/>
    <p:sldId id="405" r:id="rId34"/>
    <p:sldId id="406" r:id="rId35"/>
    <p:sldId id="407" r:id="rId36"/>
    <p:sldId id="414" r:id="rId37"/>
    <p:sldId id="408" r:id="rId38"/>
    <p:sldId id="409" r:id="rId39"/>
    <p:sldId id="410" r:id="rId40"/>
    <p:sldId id="411" r:id="rId41"/>
    <p:sldId id="419" r:id="rId42"/>
    <p:sldId id="416" r:id="rId43"/>
    <p:sldId id="418" r:id="rId44"/>
    <p:sldId id="420" r:id="rId45"/>
    <p:sldId id="412" r:id="rId46"/>
    <p:sldId id="413" r:id="rId47"/>
    <p:sldId id="402" r:id="rId48"/>
    <p:sldId id="401" r:id="rId49"/>
  </p:sldIdLst>
  <p:sldSz cx="20104100" cy="11309350"/>
  <p:notesSz cx="9872663" cy="6797675"/>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045"/>
    <a:srgbClr val="646B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11" autoAdjust="0"/>
    <p:restoredTop sz="94660"/>
  </p:normalViewPr>
  <p:slideViewPr>
    <p:cSldViewPr>
      <p:cViewPr varScale="1">
        <p:scale>
          <a:sx n="64" d="100"/>
          <a:sy n="64" d="100"/>
        </p:scale>
        <p:origin x="624" y="9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handoutMaster" Target="handoutMasters/handoutMaster1.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4278362" cy="339693"/>
          </a:xfrm>
          <a:prstGeom prst="rect">
            <a:avLst/>
          </a:prstGeom>
        </p:spPr>
        <p:txBody>
          <a:bodyPr vert="horz" lIns="48518" tIns="24259" rIns="48518" bIns="24259" rtlCol="0"/>
          <a:lstStyle>
            <a:lvl1pPr algn="l">
              <a:defRPr sz="600"/>
            </a:lvl1pPr>
          </a:lstStyle>
          <a:p>
            <a:endParaRPr lang="it-IT"/>
          </a:p>
        </p:txBody>
      </p:sp>
      <p:sp>
        <p:nvSpPr>
          <p:cNvPr id="3" name="Segnaposto data 2"/>
          <p:cNvSpPr>
            <a:spLocks noGrp="1"/>
          </p:cNvSpPr>
          <p:nvPr>
            <p:ph type="dt" sz="quarter" idx="1"/>
          </p:nvPr>
        </p:nvSpPr>
        <p:spPr>
          <a:xfrm>
            <a:off x="5591963" y="0"/>
            <a:ext cx="4278362" cy="339693"/>
          </a:xfrm>
          <a:prstGeom prst="rect">
            <a:avLst/>
          </a:prstGeom>
        </p:spPr>
        <p:txBody>
          <a:bodyPr vert="horz" lIns="48518" tIns="24259" rIns="48518" bIns="24259" rtlCol="0"/>
          <a:lstStyle>
            <a:lvl1pPr algn="r">
              <a:defRPr sz="600"/>
            </a:lvl1pPr>
          </a:lstStyle>
          <a:p>
            <a:endParaRPr lang="it-IT"/>
          </a:p>
        </p:txBody>
      </p:sp>
      <p:sp>
        <p:nvSpPr>
          <p:cNvPr id="4" name="Segnaposto piè di pagina 3"/>
          <p:cNvSpPr>
            <a:spLocks noGrp="1"/>
          </p:cNvSpPr>
          <p:nvPr>
            <p:ph type="ftr" sz="quarter" idx="2"/>
          </p:nvPr>
        </p:nvSpPr>
        <p:spPr>
          <a:xfrm>
            <a:off x="0" y="6457028"/>
            <a:ext cx="4278362" cy="339693"/>
          </a:xfrm>
          <a:prstGeom prst="rect">
            <a:avLst/>
          </a:prstGeom>
        </p:spPr>
        <p:txBody>
          <a:bodyPr vert="horz" lIns="48518" tIns="24259" rIns="48518" bIns="24259" rtlCol="0" anchor="b"/>
          <a:lstStyle>
            <a:lvl1pPr algn="l">
              <a:defRPr sz="600"/>
            </a:lvl1pPr>
          </a:lstStyle>
          <a:p>
            <a:endParaRPr lang="it-IT"/>
          </a:p>
        </p:txBody>
      </p:sp>
      <p:sp>
        <p:nvSpPr>
          <p:cNvPr id="5" name="Segnaposto numero diapositiva 4"/>
          <p:cNvSpPr>
            <a:spLocks noGrp="1"/>
          </p:cNvSpPr>
          <p:nvPr>
            <p:ph type="sldNum" sz="quarter" idx="3"/>
          </p:nvPr>
        </p:nvSpPr>
        <p:spPr>
          <a:xfrm>
            <a:off x="5591963" y="6457028"/>
            <a:ext cx="4278362" cy="339693"/>
          </a:xfrm>
          <a:prstGeom prst="rect">
            <a:avLst/>
          </a:prstGeom>
        </p:spPr>
        <p:txBody>
          <a:bodyPr vert="horz" lIns="48518" tIns="24259" rIns="48518" bIns="24259" rtlCol="0" anchor="b"/>
          <a:lstStyle>
            <a:lvl1pPr algn="r">
              <a:defRPr sz="600"/>
            </a:lvl1pPr>
          </a:lstStyle>
          <a:p>
            <a:fld id="{297B7F7C-51A6-4949-9E35-29F7E8446109}" type="slidenum">
              <a:rPr lang="it-IT" smtClean="0"/>
              <a:t>‹Nr.›</a:t>
            </a:fld>
            <a:endParaRPr lang="it-IT"/>
          </a:p>
        </p:txBody>
      </p:sp>
    </p:spTree>
    <p:extLst>
      <p:ext uri="{BB962C8B-B14F-4D97-AF65-F5344CB8AC3E}">
        <p14:creationId xmlns:p14="http://schemas.microsoft.com/office/powerpoint/2010/main" val="38581848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4278362" cy="340647"/>
          </a:xfrm>
          <a:prstGeom prst="rect">
            <a:avLst/>
          </a:prstGeom>
        </p:spPr>
        <p:txBody>
          <a:bodyPr vert="horz" lIns="48518" tIns="24259" rIns="48518" bIns="24259" rtlCol="0"/>
          <a:lstStyle>
            <a:lvl1pPr algn="l">
              <a:defRPr sz="600"/>
            </a:lvl1pPr>
          </a:lstStyle>
          <a:p>
            <a:endParaRPr lang="it-IT"/>
          </a:p>
        </p:txBody>
      </p:sp>
      <p:sp>
        <p:nvSpPr>
          <p:cNvPr id="3" name="Segnaposto data 2"/>
          <p:cNvSpPr>
            <a:spLocks noGrp="1"/>
          </p:cNvSpPr>
          <p:nvPr>
            <p:ph type="dt" idx="1"/>
          </p:nvPr>
        </p:nvSpPr>
        <p:spPr>
          <a:xfrm>
            <a:off x="5591963" y="0"/>
            <a:ext cx="4278362" cy="340647"/>
          </a:xfrm>
          <a:prstGeom prst="rect">
            <a:avLst/>
          </a:prstGeom>
        </p:spPr>
        <p:txBody>
          <a:bodyPr vert="horz" lIns="48518" tIns="24259" rIns="48518" bIns="24259" rtlCol="0"/>
          <a:lstStyle>
            <a:lvl1pPr algn="r">
              <a:defRPr sz="600"/>
            </a:lvl1pPr>
          </a:lstStyle>
          <a:p>
            <a:endParaRPr lang="it-IT"/>
          </a:p>
        </p:txBody>
      </p:sp>
      <p:sp>
        <p:nvSpPr>
          <p:cNvPr id="4" name="Segnaposto immagine diapositiva 3"/>
          <p:cNvSpPr>
            <a:spLocks noGrp="1" noRot="1" noChangeAspect="1"/>
          </p:cNvSpPr>
          <p:nvPr>
            <p:ph type="sldImg" idx="2"/>
          </p:nvPr>
        </p:nvSpPr>
        <p:spPr>
          <a:xfrm>
            <a:off x="2898775" y="850900"/>
            <a:ext cx="4075113" cy="2293938"/>
          </a:xfrm>
          <a:prstGeom prst="rect">
            <a:avLst/>
          </a:prstGeom>
          <a:noFill/>
          <a:ln w="12700">
            <a:solidFill>
              <a:prstClr val="black"/>
            </a:solidFill>
          </a:ln>
        </p:spPr>
        <p:txBody>
          <a:bodyPr vert="horz" lIns="48518" tIns="24259" rIns="48518" bIns="24259" rtlCol="0" anchor="ctr"/>
          <a:lstStyle/>
          <a:p>
            <a:endParaRPr lang="it-IT"/>
          </a:p>
        </p:txBody>
      </p:sp>
      <p:sp>
        <p:nvSpPr>
          <p:cNvPr id="5" name="Segnaposto note 4"/>
          <p:cNvSpPr>
            <a:spLocks noGrp="1"/>
          </p:cNvSpPr>
          <p:nvPr>
            <p:ph type="body" sz="quarter" idx="3"/>
          </p:nvPr>
        </p:nvSpPr>
        <p:spPr>
          <a:xfrm>
            <a:off x="986955" y="3270976"/>
            <a:ext cx="7898754" cy="2677467"/>
          </a:xfrm>
          <a:prstGeom prst="rect">
            <a:avLst/>
          </a:prstGeom>
        </p:spPr>
        <p:txBody>
          <a:bodyPr vert="horz" lIns="48518" tIns="24259" rIns="48518" bIns="24259" rtlCol="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6457028"/>
            <a:ext cx="4278362" cy="340647"/>
          </a:xfrm>
          <a:prstGeom prst="rect">
            <a:avLst/>
          </a:prstGeom>
        </p:spPr>
        <p:txBody>
          <a:bodyPr vert="horz" lIns="48518" tIns="24259" rIns="48518" bIns="24259" rtlCol="0" anchor="b"/>
          <a:lstStyle>
            <a:lvl1pPr algn="l">
              <a:defRPr sz="600"/>
            </a:lvl1pPr>
          </a:lstStyle>
          <a:p>
            <a:endParaRPr lang="it-IT"/>
          </a:p>
        </p:txBody>
      </p:sp>
      <p:sp>
        <p:nvSpPr>
          <p:cNvPr id="7" name="Segnaposto numero diapositiva 6"/>
          <p:cNvSpPr>
            <a:spLocks noGrp="1"/>
          </p:cNvSpPr>
          <p:nvPr>
            <p:ph type="sldNum" sz="quarter" idx="5"/>
          </p:nvPr>
        </p:nvSpPr>
        <p:spPr>
          <a:xfrm>
            <a:off x="5591963" y="6457028"/>
            <a:ext cx="4278362" cy="340647"/>
          </a:xfrm>
          <a:prstGeom prst="rect">
            <a:avLst/>
          </a:prstGeom>
        </p:spPr>
        <p:txBody>
          <a:bodyPr vert="horz" lIns="48518" tIns="24259" rIns="48518" bIns="24259" rtlCol="0" anchor="b"/>
          <a:lstStyle>
            <a:lvl1pPr algn="r">
              <a:defRPr sz="600"/>
            </a:lvl1pPr>
          </a:lstStyle>
          <a:p>
            <a:fld id="{6E96FD8B-C19E-4372-9B8E-6DBC73FF55D8}" type="slidenum">
              <a:rPr lang="it-IT" smtClean="0"/>
              <a:t>‹Nr.›</a:t>
            </a:fld>
            <a:endParaRPr lang="it-IT"/>
          </a:p>
        </p:txBody>
      </p:sp>
    </p:spTree>
    <p:extLst>
      <p:ext uri="{BB962C8B-B14F-4D97-AF65-F5344CB8AC3E}">
        <p14:creationId xmlns:p14="http://schemas.microsoft.com/office/powerpoint/2010/main" val="301029357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endParaRPr lang="it-IT"/>
          </a:p>
        </p:txBody>
      </p:sp>
    </p:spTree>
    <p:extLst>
      <p:ext uri="{BB962C8B-B14F-4D97-AF65-F5344CB8AC3E}">
        <p14:creationId xmlns:p14="http://schemas.microsoft.com/office/powerpoint/2010/main" val="19457090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defTabSz="485181">
              <a:defRPr/>
            </a:pPr>
            <a:endParaRPr lang="it-IT"/>
          </a:p>
        </p:txBody>
      </p:sp>
    </p:spTree>
    <p:extLst>
      <p:ext uri="{BB962C8B-B14F-4D97-AF65-F5344CB8AC3E}">
        <p14:creationId xmlns:p14="http://schemas.microsoft.com/office/powerpoint/2010/main" val="980657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defTabSz="485181">
              <a:defRPr/>
            </a:pPr>
            <a:endParaRPr lang="it-IT"/>
          </a:p>
        </p:txBody>
      </p:sp>
    </p:spTree>
    <p:extLst>
      <p:ext uri="{BB962C8B-B14F-4D97-AF65-F5344CB8AC3E}">
        <p14:creationId xmlns:p14="http://schemas.microsoft.com/office/powerpoint/2010/main" val="3366637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defTabSz="485181">
              <a:defRPr/>
            </a:pPr>
            <a:endParaRPr lang="it-IT"/>
          </a:p>
        </p:txBody>
      </p:sp>
    </p:spTree>
    <p:extLst>
      <p:ext uri="{BB962C8B-B14F-4D97-AF65-F5344CB8AC3E}">
        <p14:creationId xmlns:p14="http://schemas.microsoft.com/office/powerpoint/2010/main" val="23101466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defTabSz="485181">
              <a:defRPr/>
            </a:pPr>
            <a:endParaRPr lang="it-IT"/>
          </a:p>
        </p:txBody>
      </p:sp>
    </p:spTree>
    <p:extLst>
      <p:ext uri="{BB962C8B-B14F-4D97-AF65-F5344CB8AC3E}">
        <p14:creationId xmlns:p14="http://schemas.microsoft.com/office/powerpoint/2010/main" val="1765083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defTabSz="485181">
              <a:defRPr/>
            </a:pPr>
            <a:endParaRPr lang="it-IT"/>
          </a:p>
        </p:txBody>
      </p:sp>
    </p:spTree>
    <p:extLst>
      <p:ext uri="{BB962C8B-B14F-4D97-AF65-F5344CB8AC3E}">
        <p14:creationId xmlns:p14="http://schemas.microsoft.com/office/powerpoint/2010/main" val="23863949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defTabSz="485181">
              <a:defRPr/>
            </a:pPr>
            <a:endParaRPr lang="it-IT"/>
          </a:p>
        </p:txBody>
      </p:sp>
    </p:spTree>
    <p:extLst>
      <p:ext uri="{BB962C8B-B14F-4D97-AF65-F5344CB8AC3E}">
        <p14:creationId xmlns:p14="http://schemas.microsoft.com/office/powerpoint/2010/main" val="18412792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defTabSz="485181">
              <a:defRPr/>
            </a:pPr>
            <a:endParaRPr lang="it-IT"/>
          </a:p>
        </p:txBody>
      </p:sp>
    </p:spTree>
    <p:extLst>
      <p:ext uri="{BB962C8B-B14F-4D97-AF65-F5344CB8AC3E}">
        <p14:creationId xmlns:p14="http://schemas.microsoft.com/office/powerpoint/2010/main" val="23532645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defTabSz="485181">
              <a:defRPr/>
            </a:pPr>
            <a:endParaRPr lang="it-IT"/>
          </a:p>
        </p:txBody>
      </p:sp>
    </p:spTree>
    <p:extLst>
      <p:ext uri="{BB962C8B-B14F-4D97-AF65-F5344CB8AC3E}">
        <p14:creationId xmlns:p14="http://schemas.microsoft.com/office/powerpoint/2010/main" val="17544124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defTabSz="485181">
              <a:defRPr/>
            </a:pPr>
            <a:endParaRPr lang="it-IT"/>
          </a:p>
        </p:txBody>
      </p:sp>
    </p:spTree>
    <p:extLst>
      <p:ext uri="{BB962C8B-B14F-4D97-AF65-F5344CB8AC3E}">
        <p14:creationId xmlns:p14="http://schemas.microsoft.com/office/powerpoint/2010/main" val="15518233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defTabSz="485181">
              <a:defRPr/>
            </a:pPr>
            <a:endParaRPr lang="it-IT"/>
          </a:p>
        </p:txBody>
      </p:sp>
    </p:spTree>
    <p:extLst>
      <p:ext uri="{BB962C8B-B14F-4D97-AF65-F5344CB8AC3E}">
        <p14:creationId xmlns:p14="http://schemas.microsoft.com/office/powerpoint/2010/main" val="52427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endParaRPr lang="it-IT"/>
          </a:p>
        </p:txBody>
      </p:sp>
    </p:spTree>
    <p:extLst>
      <p:ext uri="{BB962C8B-B14F-4D97-AF65-F5344CB8AC3E}">
        <p14:creationId xmlns:p14="http://schemas.microsoft.com/office/powerpoint/2010/main" val="22296560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defTabSz="485181">
              <a:defRPr/>
            </a:pPr>
            <a:endParaRPr lang="it-IT"/>
          </a:p>
        </p:txBody>
      </p:sp>
    </p:spTree>
    <p:extLst>
      <p:ext uri="{BB962C8B-B14F-4D97-AF65-F5344CB8AC3E}">
        <p14:creationId xmlns:p14="http://schemas.microsoft.com/office/powerpoint/2010/main" val="41758359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defTabSz="485181">
              <a:defRPr/>
            </a:pPr>
            <a:endParaRPr lang="it-IT"/>
          </a:p>
        </p:txBody>
      </p:sp>
    </p:spTree>
    <p:extLst>
      <p:ext uri="{BB962C8B-B14F-4D97-AF65-F5344CB8AC3E}">
        <p14:creationId xmlns:p14="http://schemas.microsoft.com/office/powerpoint/2010/main" val="14109399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defTabSz="485181">
              <a:defRPr/>
            </a:pPr>
            <a:endParaRPr lang="it-IT"/>
          </a:p>
        </p:txBody>
      </p:sp>
    </p:spTree>
    <p:extLst>
      <p:ext uri="{BB962C8B-B14F-4D97-AF65-F5344CB8AC3E}">
        <p14:creationId xmlns:p14="http://schemas.microsoft.com/office/powerpoint/2010/main" val="16973503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defTabSz="485181">
              <a:defRPr/>
            </a:pPr>
            <a:endParaRPr lang="it-IT"/>
          </a:p>
        </p:txBody>
      </p:sp>
    </p:spTree>
    <p:extLst>
      <p:ext uri="{BB962C8B-B14F-4D97-AF65-F5344CB8AC3E}">
        <p14:creationId xmlns:p14="http://schemas.microsoft.com/office/powerpoint/2010/main" val="27472798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defTabSz="485181">
              <a:defRPr/>
            </a:pPr>
            <a:endParaRPr lang="it-IT"/>
          </a:p>
        </p:txBody>
      </p:sp>
    </p:spTree>
    <p:extLst>
      <p:ext uri="{BB962C8B-B14F-4D97-AF65-F5344CB8AC3E}">
        <p14:creationId xmlns:p14="http://schemas.microsoft.com/office/powerpoint/2010/main" val="8846914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defTabSz="485181">
              <a:defRPr/>
            </a:pPr>
            <a:endParaRPr lang="it-IT"/>
          </a:p>
        </p:txBody>
      </p:sp>
    </p:spTree>
    <p:extLst>
      <p:ext uri="{BB962C8B-B14F-4D97-AF65-F5344CB8AC3E}">
        <p14:creationId xmlns:p14="http://schemas.microsoft.com/office/powerpoint/2010/main" val="7739022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defTabSz="485181">
              <a:defRPr/>
            </a:pPr>
            <a:endParaRPr lang="it-IT"/>
          </a:p>
        </p:txBody>
      </p:sp>
    </p:spTree>
    <p:extLst>
      <p:ext uri="{BB962C8B-B14F-4D97-AF65-F5344CB8AC3E}">
        <p14:creationId xmlns:p14="http://schemas.microsoft.com/office/powerpoint/2010/main" val="18962210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defTabSz="485181">
              <a:defRPr/>
            </a:pPr>
            <a:endParaRPr lang="it-IT"/>
          </a:p>
        </p:txBody>
      </p:sp>
    </p:spTree>
    <p:extLst>
      <p:ext uri="{BB962C8B-B14F-4D97-AF65-F5344CB8AC3E}">
        <p14:creationId xmlns:p14="http://schemas.microsoft.com/office/powerpoint/2010/main" val="37720016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defTabSz="485181">
              <a:defRPr/>
            </a:pPr>
            <a:endParaRPr lang="it-IT"/>
          </a:p>
        </p:txBody>
      </p:sp>
    </p:spTree>
    <p:extLst>
      <p:ext uri="{BB962C8B-B14F-4D97-AF65-F5344CB8AC3E}">
        <p14:creationId xmlns:p14="http://schemas.microsoft.com/office/powerpoint/2010/main" val="3341841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defTabSz="485181">
              <a:defRPr/>
            </a:pPr>
            <a:endParaRPr lang="it-IT"/>
          </a:p>
        </p:txBody>
      </p:sp>
    </p:spTree>
    <p:extLst>
      <p:ext uri="{BB962C8B-B14F-4D97-AF65-F5344CB8AC3E}">
        <p14:creationId xmlns:p14="http://schemas.microsoft.com/office/powerpoint/2010/main" val="410285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endParaRPr lang="it-IT"/>
          </a:p>
        </p:txBody>
      </p:sp>
    </p:spTree>
    <p:extLst>
      <p:ext uri="{BB962C8B-B14F-4D97-AF65-F5344CB8AC3E}">
        <p14:creationId xmlns:p14="http://schemas.microsoft.com/office/powerpoint/2010/main" val="26887658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defTabSz="485181">
              <a:defRPr/>
            </a:pPr>
            <a:endParaRPr lang="it-IT"/>
          </a:p>
        </p:txBody>
      </p:sp>
    </p:spTree>
    <p:extLst>
      <p:ext uri="{BB962C8B-B14F-4D97-AF65-F5344CB8AC3E}">
        <p14:creationId xmlns:p14="http://schemas.microsoft.com/office/powerpoint/2010/main" val="36871381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defTabSz="485181">
              <a:defRPr/>
            </a:pPr>
            <a:endParaRPr lang="it-IT"/>
          </a:p>
        </p:txBody>
      </p:sp>
    </p:spTree>
    <p:extLst>
      <p:ext uri="{BB962C8B-B14F-4D97-AF65-F5344CB8AC3E}">
        <p14:creationId xmlns:p14="http://schemas.microsoft.com/office/powerpoint/2010/main" val="36871381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defTabSz="485181">
              <a:defRPr/>
            </a:pPr>
            <a:endParaRPr lang="it-IT"/>
          </a:p>
        </p:txBody>
      </p:sp>
    </p:spTree>
    <p:extLst>
      <p:ext uri="{BB962C8B-B14F-4D97-AF65-F5344CB8AC3E}">
        <p14:creationId xmlns:p14="http://schemas.microsoft.com/office/powerpoint/2010/main" val="36871381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defTabSz="485181">
              <a:defRPr/>
            </a:pPr>
            <a:endParaRPr lang="it-IT"/>
          </a:p>
        </p:txBody>
      </p:sp>
    </p:spTree>
    <p:extLst>
      <p:ext uri="{BB962C8B-B14F-4D97-AF65-F5344CB8AC3E}">
        <p14:creationId xmlns:p14="http://schemas.microsoft.com/office/powerpoint/2010/main" val="36871381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defTabSz="485181">
              <a:defRPr/>
            </a:pPr>
            <a:endParaRPr lang="it-IT"/>
          </a:p>
        </p:txBody>
      </p:sp>
    </p:spTree>
    <p:extLst>
      <p:ext uri="{BB962C8B-B14F-4D97-AF65-F5344CB8AC3E}">
        <p14:creationId xmlns:p14="http://schemas.microsoft.com/office/powerpoint/2010/main" val="36871381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smtClean="0"/>
          </a:p>
        </p:txBody>
      </p:sp>
      <p:sp>
        <p:nvSpPr>
          <p:cNvPr id="81924" name="Segnaposto numero diapositiva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394209" indent="-151619">
              <a:defRPr>
                <a:solidFill>
                  <a:schemeClr val="tx1"/>
                </a:solidFill>
                <a:latin typeface="Calibri" pitchFamily="34" charset="0"/>
              </a:defRPr>
            </a:lvl2pPr>
            <a:lvl3pPr marL="606476" indent="-121295">
              <a:defRPr>
                <a:solidFill>
                  <a:schemeClr val="tx1"/>
                </a:solidFill>
                <a:latin typeface="Calibri" pitchFamily="34" charset="0"/>
              </a:defRPr>
            </a:lvl3pPr>
            <a:lvl4pPr marL="849066" indent="-121295">
              <a:defRPr>
                <a:solidFill>
                  <a:schemeClr val="tx1"/>
                </a:solidFill>
                <a:latin typeface="Calibri" pitchFamily="34" charset="0"/>
              </a:defRPr>
            </a:lvl4pPr>
            <a:lvl5pPr marL="1091656" indent="-121295">
              <a:defRPr>
                <a:solidFill>
                  <a:schemeClr val="tx1"/>
                </a:solidFill>
                <a:latin typeface="Calibri" pitchFamily="34" charset="0"/>
              </a:defRPr>
            </a:lvl5pPr>
            <a:lvl6pPr marL="1334247" indent="-121295" fontAlgn="base">
              <a:spcBef>
                <a:spcPct val="0"/>
              </a:spcBef>
              <a:spcAft>
                <a:spcPct val="0"/>
              </a:spcAft>
              <a:defRPr>
                <a:solidFill>
                  <a:schemeClr val="tx1"/>
                </a:solidFill>
                <a:latin typeface="Calibri" pitchFamily="34" charset="0"/>
              </a:defRPr>
            </a:lvl6pPr>
            <a:lvl7pPr marL="1576837" indent="-121295" fontAlgn="base">
              <a:spcBef>
                <a:spcPct val="0"/>
              </a:spcBef>
              <a:spcAft>
                <a:spcPct val="0"/>
              </a:spcAft>
              <a:defRPr>
                <a:solidFill>
                  <a:schemeClr val="tx1"/>
                </a:solidFill>
                <a:latin typeface="Calibri" pitchFamily="34" charset="0"/>
              </a:defRPr>
            </a:lvl7pPr>
            <a:lvl8pPr marL="1819427" indent="-121295" fontAlgn="base">
              <a:spcBef>
                <a:spcPct val="0"/>
              </a:spcBef>
              <a:spcAft>
                <a:spcPct val="0"/>
              </a:spcAft>
              <a:defRPr>
                <a:solidFill>
                  <a:schemeClr val="tx1"/>
                </a:solidFill>
                <a:latin typeface="Calibri" pitchFamily="34" charset="0"/>
              </a:defRPr>
            </a:lvl8pPr>
            <a:lvl9pPr marL="2062018" indent="-121295" fontAlgn="base">
              <a:spcBef>
                <a:spcPct val="0"/>
              </a:spcBef>
              <a:spcAft>
                <a:spcPct val="0"/>
              </a:spcAft>
              <a:defRPr>
                <a:solidFill>
                  <a:schemeClr val="tx1"/>
                </a:solidFill>
                <a:latin typeface="Calibri" pitchFamily="34" charset="0"/>
              </a:defRPr>
            </a:lvl9pPr>
          </a:lstStyle>
          <a:p>
            <a:pPr>
              <a:defRPr/>
            </a:pPr>
            <a:endParaRPr lang="it-IT" altLang="it-IT" smtClean="0">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smtClean="0"/>
          </a:p>
        </p:txBody>
      </p:sp>
      <p:sp>
        <p:nvSpPr>
          <p:cNvPr id="82948" name="Segnaposto numero diapositiva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394209" indent="-151619">
              <a:defRPr>
                <a:solidFill>
                  <a:schemeClr val="tx1"/>
                </a:solidFill>
                <a:latin typeface="Calibri" pitchFamily="34" charset="0"/>
              </a:defRPr>
            </a:lvl2pPr>
            <a:lvl3pPr marL="606476" indent="-121295">
              <a:defRPr>
                <a:solidFill>
                  <a:schemeClr val="tx1"/>
                </a:solidFill>
                <a:latin typeface="Calibri" pitchFamily="34" charset="0"/>
              </a:defRPr>
            </a:lvl3pPr>
            <a:lvl4pPr marL="849066" indent="-121295">
              <a:defRPr>
                <a:solidFill>
                  <a:schemeClr val="tx1"/>
                </a:solidFill>
                <a:latin typeface="Calibri" pitchFamily="34" charset="0"/>
              </a:defRPr>
            </a:lvl4pPr>
            <a:lvl5pPr marL="1091656" indent="-121295">
              <a:defRPr>
                <a:solidFill>
                  <a:schemeClr val="tx1"/>
                </a:solidFill>
                <a:latin typeface="Calibri" pitchFamily="34" charset="0"/>
              </a:defRPr>
            </a:lvl5pPr>
            <a:lvl6pPr marL="1334247" indent="-121295" fontAlgn="base">
              <a:spcBef>
                <a:spcPct val="0"/>
              </a:spcBef>
              <a:spcAft>
                <a:spcPct val="0"/>
              </a:spcAft>
              <a:defRPr>
                <a:solidFill>
                  <a:schemeClr val="tx1"/>
                </a:solidFill>
                <a:latin typeface="Calibri" pitchFamily="34" charset="0"/>
              </a:defRPr>
            </a:lvl6pPr>
            <a:lvl7pPr marL="1576837" indent="-121295" fontAlgn="base">
              <a:spcBef>
                <a:spcPct val="0"/>
              </a:spcBef>
              <a:spcAft>
                <a:spcPct val="0"/>
              </a:spcAft>
              <a:defRPr>
                <a:solidFill>
                  <a:schemeClr val="tx1"/>
                </a:solidFill>
                <a:latin typeface="Calibri" pitchFamily="34" charset="0"/>
              </a:defRPr>
            </a:lvl7pPr>
            <a:lvl8pPr marL="1819427" indent="-121295" fontAlgn="base">
              <a:spcBef>
                <a:spcPct val="0"/>
              </a:spcBef>
              <a:spcAft>
                <a:spcPct val="0"/>
              </a:spcAft>
              <a:defRPr>
                <a:solidFill>
                  <a:schemeClr val="tx1"/>
                </a:solidFill>
                <a:latin typeface="Calibri" pitchFamily="34" charset="0"/>
              </a:defRPr>
            </a:lvl8pPr>
            <a:lvl9pPr marL="2062018" indent="-121295" fontAlgn="base">
              <a:spcBef>
                <a:spcPct val="0"/>
              </a:spcBef>
              <a:spcAft>
                <a:spcPct val="0"/>
              </a:spcAft>
              <a:defRPr>
                <a:solidFill>
                  <a:schemeClr val="tx1"/>
                </a:solidFill>
                <a:latin typeface="Calibri" pitchFamily="34" charset="0"/>
              </a:defRPr>
            </a:lvl9pPr>
          </a:lstStyle>
          <a:p>
            <a:pPr>
              <a:defRPr/>
            </a:pPr>
            <a:endParaRPr lang="it-IT" altLang="it-IT" smtClean="0">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smtClean="0"/>
          </a:p>
        </p:txBody>
      </p:sp>
      <p:sp>
        <p:nvSpPr>
          <p:cNvPr id="83972" name="Segnaposto numero diapositiva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394209" indent="-151619">
              <a:defRPr>
                <a:solidFill>
                  <a:schemeClr val="tx1"/>
                </a:solidFill>
                <a:latin typeface="Calibri" pitchFamily="34" charset="0"/>
              </a:defRPr>
            </a:lvl2pPr>
            <a:lvl3pPr marL="606476" indent="-121295">
              <a:defRPr>
                <a:solidFill>
                  <a:schemeClr val="tx1"/>
                </a:solidFill>
                <a:latin typeface="Calibri" pitchFamily="34" charset="0"/>
              </a:defRPr>
            </a:lvl3pPr>
            <a:lvl4pPr marL="849066" indent="-121295">
              <a:defRPr>
                <a:solidFill>
                  <a:schemeClr val="tx1"/>
                </a:solidFill>
                <a:latin typeface="Calibri" pitchFamily="34" charset="0"/>
              </a:defRPr>
            </a:lvl4pPr>
            <a:lvl5pPr marL="1091656" indent="-121295">
              <a:defRPr>
                <a:solidFill>
                  <a:schemeClr val="tx1"/>
                </a:solidFill>
                <a:latin typeface="Calibri" pitchFamily="34" charset="0"/>
              </a:defRPr>
            </a:lvl5pPr>
            <a:lvl6pPr marL="1334247" indent="-121295" fontAlgn="base">
              <a:spcBef>
                <a:spcPct val="0"/>
              </a:spcBef>
              <a:spcAft>
                <a:spcPct val="0"/>
              </a:spcAft>
              <a:defRPr>
                <a:solidFill>
                  <a:schemeClr val="tx1"/>
                </a:solidFill>
                <a:latin typeface="Calibri" pitchFamily="34" charset="0"/>
              </a:defRPr>
            </a:lvl6pPr>
            <a:lvl7pPr marL="1576837" indent="-121295" fontAlgn="base">
              <a:spcBef>
                <a:spcPct val="0"/>
              </a:spcBef>
              <a:spcAft>
                <a:spcPct val="0"/>
              </a:spcAft>
              <a:defRPr>
                <a:solidFill>
                  <a:schemeClr val="tx1"/>
                </a:solidFill>
                <a:latin typeface="Calibri" pitchFamily="34" charset="0"/>
              </a:defRPr>
            </a:lvl7pPr>
            <a:lvl8pPr marL="1819427" indent="-121295" fontAlgn="base">
              <a:spcBef>
                <a:spcPct val="0"/>
              </a:spcBef>
              <a:spcAft>
                <a:spcPct val="0"/>
              </a:spcAft>
              <a:defRPr>
                <a:solidFill>
                  <a:schemeClr val="tx1"/>
                </a:solidFill>
                <a:latin typeface="Calibri" pitchFamily="34" charset="0"/>
              </a:defRPr>
            </a:lvl8pPr>
            <a:lvl9pPr marL="2062018" indent="-121295" fontAlgn="base">
              <a:spcBef>
                <a:spcPct val="0"/>
              </a:spcBef>
              <a:spcAft>
                <a:spcPct val="0"/>
              </a:spcAft>
              <a:defRPr>
                <a:solidFill>
                  <a:schemeClr val="tx1"/>
                </a:solidFill>
                <a:latin typeface="Calibri" pitchFamily="34" charset="0"/>
              </a:defRPr>
            </a:lvl9pPr>
          </a:lstStyle>
          <a:p>
            <a:pPr>
              <a:defRPr/>
            </a:pPr>
            <a:endParaRPr lang="it-IT" altLang="it-IT" smtClean="0">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smtClean="0"/>
          </a:p>
        </p:txBody>
      </p:sp>
      <p:sp>
        <p:nvSpPr>
          <p:cNvPr id="84996" name="Segnaposto numero diapositiva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394209" indent="-151619">
              <a:defRPr>
                <a:solidFill>
                  <a:schemeClr val="tx1"/>
                </a:solidFill>
                <a:latin typeface="Calibri" pitchFamily="34" charset="0"/>
              </a:defRPr>
            </a:lvl2pPr>
            <a:lvl3pPr marL="606476" indent="-121295">
              <a:defRPr>
                <a:solidFill>
                  <a:schemeClr val="tx1"/>
                </a:solidFill>
                <a:latin typeface="Calibri" pitchFamily="34" charset="0"/>
              </a:defRPr>
            </a:lvl3pPr>
            <a:lvl4pPr marL="849066" indent="-121295">
              <a:defRPr>
                <a:solidFill>
                  <a:schemeClr val="tx1"/>
                </a:solidFill>
                <a:latin typeface="Calibri" pitchFamily="34" charset="0"/>
              </a:defRPr>
            </a:lvl4pPr>
            <a:lvl5pPr marL="1091656" indent="-121295">
              <a:defRPr>
                <a:solidFill>
                  <a:schemeClr val="tx1"/>
                </a:solidFill>
                <a:latin typeface="Calibri" pitchFamily="34" charset="0"/>
              </a:defRPr>
            </a:lvl5pPr>
            <a:lvl6pPr marL="1334247" indent="-121295" fontAlgn="base">
              <a:spcBef>
                <a:spcPct val="0"/>
              </a:spcBef>
              <a:spcAft>
                <a:spcPct val="0"/>
              </a:spcAft>
              <a:defRPr>
                <a:solidFill>
                  <a:schemeClr val="tx1"/>
                </a:solidFill>
                <a:latin typeface="Calibri" pitchFamily="34" charset="0"/>
              </a:defRPr>
            </a:lvl6pPr>
            <a:lvl7pPr marL="1576837" indent="-121295" fontAlgn="base">
              <a:spcBef>
                <a:spcPct val="0"/>
              </a:spcBef>
              <a:spcAft>
                <a:spcPct val="0"/>
              </a:spcAft>
              <a:defRPr>
                <a:solidFill>
                  <a:schemeClr val="tx1"/>
                </a:solidFill>
                <a:latin typeface="Calibri" pitchFamily="34" charset="0"/>
              </a:defRPr>
            </a:lvl7pPr>
            <a:lvl8pPr marL="1819427" indent="-121295" fontAlgn="base">
              <a:spcBef>
                <a:spcPct val="0"/>
              </a:spcBef>
              <a:spcAft>
                <a:spcPct val="0"/>
              </a:spcAft>
              <a:defRPr>
                <a:solidFill>
                  <a:schemeClr val="tx1"/>
                </a:solidFill>
                <a:latin typeface="Calibri" pitchFamily="34" charset="0"/>
              </a:defRPr>
            </a:lvl8pPr>
            <a:lvl9pPr marL="2062018" indent="-121295" fontAlgn="base">
              <a:spcBef>
                <a:spcPct val="0"/>
              </a:spcBef>
              <a:spcAft>
                <a:spcPct val="0"/>
              </a:spcAft>
              <a:defRPr>
                <a:solidFill>
                  <a:schemeClr val="tx1"/>
                </a:solidFill>
                <a:latin typeface="Calibri" pitchFamily="34" charset="0"/>
              </a:defRPr>
            </a:lvl9pPr>
          </a:lstStyle>
          <a:p>
            <a:pPr>
              <a:defRPr/>
            </a:pPr>
            <a:endParaRPr lang="it-IT" altLang="it-IT" smtClean="0">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smtClean="0"/>
          </a:p>
        </p:txBody>
      </p:sp>
      <p:sp>
        <p:nvSpPr>
          <p:cNvPr id="84996" name="Segnaposto numero diapositiva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394209" indent="-151619">
              <a:defRPr>
                <a:solidFill>
                  <a:schemeClr val="tx1"/>
                </a:solidFill>
                <a:latin typeface="Calibri" pitchFamily="34" charset="0"/>
              </a:defRPr>
            </a:lvl2pPr>
            <a:lvl3pPr marL="606476" indent="-121295">
              <a:defRPr>
                <a:solidFill>
                  <a:schemeClr val="tx1"/>
                </a:solidFill>
                <a:latin typeface="Calibri" pitchFamily="34" charset="0"/>
              </a:defRPr>
            </a:lvl3pPr>
            <a:lvl4pPr marL="849066" indent="-121295">
              <a:defRPr>
                <a:solidFill>
                  <a:schemeClr val="tx1"/>
                </a:solidFill>
                <a:latin typeface="Calibri" pitchFamily="34" charset="0"/>
              </a:defRPr>
            </a:lvl4pPr>
            <a:lvl5pPr marL="1091656" indent="-121295">
              <a:defRPr>
                <a:solidFill>
                  <a:schemeClr val="tx1"/>
                </a:solidFill>
                <a:latin typeface="Calibri" pitchFamily="34" charset="0"/>
              </a:defRPr>
            </a:lvl5pPr>
            <a:lvl6pPr marL="1334247" indent="-121295" fontAlgn="base">
              <a:spcBef>
                <a:spcPct val="0"/>
              </a:spcBef>
              <a:spcAft>
                <a:spcPct val="0"/>
              </a:spcAft>
              <a:defRPr>
                <a:solidFill>
                  <a:schemeClr val="tx1"/>
                </a:solidFill>
                <a:latin typeface="Calibri" pitchFamily="34" charset="0"/>
              </a:defRPr>
            </a:lvl6pPr>
            <a:lvl7pPr marL="1576837" indent="-121295" fontAlgn="base">
              <a:spcBef>
                <a:spcPct val="0"/>
              </a:spcBef>
              <a:spcAft>
                <a:spcPct val="0"/>
              </a:spcAft>
              <a:defRPr>
                <a:solidFill>
                  <a:schemeClr val="tx1"/>
                </a:solidFill>
                <a:latin typeface="Calibri" pitchFamily="34" charset="0"/>
              </a:defRPr>
            </a:lvl7pPr>
            <a:lvl8pPr marL="1819427" indent="-121295" fontAlgn="base">
              <a:spcBef>
                <a:spcPct val="0"/>
              </a:spcBef>
              <a:spcAft>
                <a:spcPct val="0"/>
              </a:spcAft>
              <a:defRPr>
                <a:solidFill>
                  <a:schemeClr val="tx1"/>
                </a:solidFill>
                <a:latin typeface="Calibri" pitchFamily="34" charset="0"/>
              </a:defRPr>
            </a:lvl8pPr>
            <a:lvl9pPr marL="2062018" indent="-121295" fontAlgn="base">
              <a:spcBef>
                <a:spcPct val="0"/>
              </a:spcBef>
              <a:spcAft>
                <a:spcPct val="0"/>
              </a:spcAft>
              <a:defRPr>
                <a:solidFill>
                  <a:schemeClr val="tx1"/>
                </a:solidFill>
                <a:latin typeface="Calibri" pitchFamily="34" charset="0"/>
              </a:defRPr>
            </a:lvl9pPr>
          </a:lstStyle>
          <a:p>
            <a:pPr>
              <a:defRPr/>
            </a:pPr>
            <a:endParaRPr lang="it-IT" altLang="it-IT" smtClean="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endParaRPr lang="it-IT"/>
          </a:p>
        </p:txBody>
      </p:sp>
    </p:spTree>
    <p:extLst>
      <p:ext uri="{BB962C8B-B14F-4D97-AF65-F5344CB8AC3E}">
        <p14:creationId xmlns:p14="http://schemas.microsoft.com/office/powerpoint/2010/main" val="38345673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smtClean="0"/>
          </a:p>
        </p:txBody>
      </p:sp>
      <p:sp>
        <p:nvSpPr>
          <p:cNvPr id="84996" name="Segnaposto numero diapositiva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394209" indent="-151619">
              <a:defRPr>
                <a:solidFill>
                  <a:schemeClr val="tx1"/>
                </a:solidFill>
                <a:latin typeface="Calibri" pitchFamily="34" charset="0"/>
              </a:defRPr>
            </a:lvl2pPr>
            <a:lvl3pPr marL="606476" indent="-121295">
              <a:defRPr>
                <a:solidFill>
                  <a:schemeClr val="tx1"/>
                </a:solidFill>
                <a:latin typeface="Calibri" pitchFamily="34" charset="0"/>
              </a:defRPr>
            </a:lvl3pPr>
            <a:lvl4pPr marL="849066" indent="-121295">
              <a:defRPr>
                <a:solidFill>
                  <a:schemeClr val="tx1"/>
                </a:solidFill>
                <a:latin typeface="Calibri" pitchFamily="34" charset="0"/>
              </a:defRPr>
            </a:lvl4pPr>
            <a:lvl5pPr marL="1091656" indent="-121295">
              <a:defRPr>
                <a:solidFill>
                  <a:schemeClr val="tx1"/>
                </a:solidFill>
                <a:latin typeface="Calibri" pitchFamily="34" charset="0"/>
              </a:defRPr>
            </a:lvl5pPr>
            <a:lvl6pPr marL="1334247" indent="-121295" fontAlgn="base">
              <a:spcBef>
                <a:spcPct val="0"/>
              </a:spcBef>
              <a:spcAft>
                <a:spcPct val="0"/>
              </a:spcAft>
              <a:defRPr>
                <a:solidFill>
                  <a:schemeClr val="tx1"/>
                </a:solidFill>
                <a:latin typeface="Calibri" pitchFamily="34" charset="0"/>
              </a:defRPr>
            </a:lvl6pPr>
            <a:lvl7pPr marL="1576837" indent="-121295" fontAlgn="base">
              <a:spcBef>
                <a:spcPct val="0"/>
              </a:spcBef>
              <a:spcAft>
                <a:spcPct val="0"/>
              </a:spcAft>
              <a:defRPr>
                <a:solidFill>
                  <a:schemeClr val="tx1"/>
                </a:solidFill>
                <a:latin typeface="Calibri" pitchFamily="34" charset="0"/>
              </a:defRPr>
            </a:lvl7pPr>
            <a:lvl8pPr marL="1819427" indent="-121295" fontAlgn="base">
              <a:spcBef>
                <a:spcPct val="0"/>
              </a:spcBef>
              <a:spcAft>
                <a:spcPct val="0"/>
              </a:spcAft>
              <a:defRPr>
                <a:solidFill>
                  <a:schemeClr val="tx1"/>
                </a:solidFill>
                <a:latin typeface="Calibri" pitchFamily="34" charset="0"/>
              </a:defRPr>
            </a:lvl8pPr>
            <a:lvl9pPr marL="2062018" indent="-121295" fontAlgn="base">
              <a:spcBef>
                <a:spcPct val="0"/>
              </a:spcBef>
              <a:spcAft>
                <a:spcPct val="0"/>
              </a:spcAft>
              <a:defRPr>
                <a:solidFill>
                  <a:schemeClr val="tx1"/>
                </a:solidFill>
                <a:latin typeface="Calibri" pitchFamily="34" charset="0"/>
              </a:defRPr>
            </a:lvl9pPr>
          </a:lstStyle>
          <a:p>
            <a:pPr>
              <a:defRPr/>
            </a:pPr>
            <a:endParaRPr lang="it-IT" altLang="it-IT" smtClean="0">
              <a:solidFill>
                <a:prstClr val="black"/>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smtClean="0"/>
          </a:p>
        </p:txBody>
      </p:sp>
      <p:sp>
        <p:nvSpPr>
          <p:cNvPr id="84996" name="Segnaposto numero diapositiva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394209" indent="-151619">
              <a:defRPr>
                <a:solidFill>
                  <a:schemeClr val="tx1"/>
                </a:solidFill>
                <a:latin typeface="Calibri" pitchFamily="34" charset="0"/>
              </a:defRPr>
            </a:lvl2pPr>
            <a:lvl3pPr marL="606476" indent="-121295">
              <a:defRPr>
                <a:solidFill>
                  <a:schemeClr val="tx1"/>
                </a:solidFill>
                <a:latin typeface="Calibri" pitchFamily="34" charset="0"/>
              </a:defRPr>
            </a:lvl3pPr>
            <a:lvl4pPr marL="849066" indent="-121295">
              <a:defRPr>
                <a:solidFill>
                  <a:schemeClr val="tx1"/>
                </a:solidFill>
                <a:latin typeface="Calibri" pitchFamily="34" charset="0"/>
              </a:defRPr>
            </a:lvl4pPr>
            <a:lvl5pPr marL="1091656" indent="-121295">
              <a:defRPr>
                <a:solidFill>
                  <a:schemeClr val="tx1"/>
                </a:solidFill>
                <a:latin typeface="Calibri" pitchFamily="34" charset="0"/>
              </a:defRPr>
            </a:lvl5pPr>
            <a:lvl6pPr marL="1334247" indent="-121295" fontAlgn="base">
              <a:spcBef>
                <a:spcPct val="0"/>
              </a:spcBef>
              <a:spcAft>
                <a:spcPct val="0"/>
              </a:spcAft>
              <a:defRPr>
                <a:solidFill>
                  <a:schemeClr val="tx1"/>
                </a:solidFill>
                <a:latin typeface="Calibri" pitchFamily="34" charset="0"/>
              </a:defRPr>
            </a:lvl6pPr>
            <a:lvl7pPr marL="1576837" indent="-121295" fontAlgn="base">
              <a:spcBef>
                <a:spcPct val="0"/>
              </a:spcBef>
              <a:spcAft>
                <a:spcPct val="0"/>
              </a:spcAft>
              <a:defRPr>
                <a:solidFill>
                  <a:schemeClr val="tx1"/>
                </a:solidFill>
                <a:latin typeface="Calibri" pitchFamily="34" charset="0"/>
              </a:defRPr>
            </a:lvl7pPr>
            <a:lvl8pPr marL="1819427" indent="-121295" fontAlgn="base">
              <a:spcBef>
                <a:spcPct val="0"/>
              </a:spcBef>
              <a:spcAft>
                <a:spcPct val="0"/>
              </a:spcAft>
              <a:defRPr>
                <a:solidFill>
                  <a:schemeClr val="tx1"/>
                </a:solidFill>
                <a:latin typeface="Calibri" pitchFamily="34" charset="0"/>
              </a:defRPr>
            </a:lvl8pPr>
            <a:lvl9pPr marL="2062018" indent="-121295" fontAlgn="base">
              <a:spcBef>
                <a:spcPct val="0"/>
              </a:spcBef>
              <a:spcAft>
                <a:spcPct val="0"/>
              </a:spcAft>
              <a:defRPr>
                <a:solidFill>
                  <a:schemeClr val="tx1"/>
                </a:solidFill>
                <a:latin typeface="Calibri" pitchFamily="34" charset="0"/>
              </a:defRPr>
            </a:lvl9pPr>
          </a:lstStyle>
          <a:p>
            <a:pPr>
              <a:defRPr/>
            </a:pPr>
            <a:endParaRPr lang="it-IT" altLang="it-IT" smtClean="0">
              <a:solidFill>
                <a:prstClr val="black"/>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smtClean="0"/>
          </a:p>
        </p:txBody>
      </p:sp>
      <p:sp>
        <p:nvSpPr>
          <p:cNvPr id="84996" name="Segnaposto numero diapositiva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394209" indent="-151619">
              <a:defRPr>
                <a:solidFill>
                  <a:schemeClr val="tx1"/>
                </a:solidFill>
                <a:latin typeface="Calibri" pitchFamily="34" charset="0"/>
              </a:defRPr>
            </a:lvl2pPr>
            <a:lvl3pPr marL="606476" indent="-121295">
              <a:defRPr>
                <a:solidFill>
                  <a:schemeClr val="tx1"/>
                </a:solidFill>
                <a:latin typeface="Calibri" pitchFamily="34" charset="0"/>
              </a:defRPr>
            </a:lvl3pPr>
            <a:lvl4pPr marL="849066" indent="-121295">
              <a:defRPr>
                <a:solidFill>
                  <a:schemeClr val="tx1"/>
                </a:solidFill>
                <a:latin typeface="Calibri" pitchFamily="34" charset="0"/>
              </a:defRPr>
            </a:lvl4pPr>
            <a:lvl5pPr marL="1091656" indent="-121295">
              <a:defRPr>
                <a:solidFill>
                  <a:schemeClr val="tx1"/>
                </a:solidFill>
                <a:latin typeface="Calibri" pitchFamily="34" charset="0"/>
              </a:defRPr>
            </a:lvl5pPr>
            <a:lvl6pPr marL="1334247" indent="-121295" fontAlgn="base">
              <a:spcBef>
                <a:spcPct val="0"/>
              </a:spcBef>
              <a:spcAft>
                <a:spcPct val="0"/>
              </a:spcAft>
              <a:defRPr>
                <a:solidFill>
                  <a:schemeClr val="tx1"/>
                </a:solidFill>
                <a:latin typeface="Calibri" pitchFamily="34" charset="0"/>
              </a:defRPr>
            </a:lvl6pPr>
            <a:lvl7pPr marL="1576837" indent="-121295" fontAlgn="base">
              <a:spcBef>
                <a:spcPct val="0"/>
              </a:spcBef>
              <a:spcAft>
                <a:spcPct val="0"/>
              </a:spcAft>
              <a:defRPr>
                <a:solidFill>
                  <a:schemeClr val="tx1"/>
                </a:solidFill>
                <a:latin typeface="Calibri" pitchFamily="34" charset="0"/>
              </a:defRPr>
            </a:lvl7pPr>
            <a:lvl8pPr marL="1819427" indent="-121295" fontAlgn="base">
              <a:spcBef>
                <a:spcPct val="0"/>
              </a:spcBef>
              <a:spcAft>
                <a:spcPct val="0"/>
              </a:spcAft>
              <a:defRPr>
                <a:solidFill>
                  <a:schemeClr val="tx1"/>
                </a:solidFill>
                <a:latin typeface="Calibri" pitchFamily="34" charset="0"/>
              </a:defRPr>
            </a:lvl8pPr>
            <a:lvl9pPr marL="2062018" indent="-121295" fontAlgn="base">
              <a:spcBef>
                <a:spcPct val="0"/>
              </a:spcBef>
              <a:spcAft>
                <a:spcPct val="0"/>
              </a:spcAft>
              <a:defRPr>
                <a:solidFill>
                  <a:schemeClr val="tx1"/>
                </a:solidFill>
                <a:latin typeface="Calibri" pitchFamily="34" charset="0"/>
              </a:defRPr>
            </a:lvl9pPr>
          </a:lstStyle>
          <a:p>
            <a:pPr>
              <a:defRPr/>
            </a:pPr>
            <a:endParaRPr lang="it-IT" altLang="it-IT" smtClean="0">
              <a:solidFill>
                <a:prstClr val="black"/>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smtClean="0"/>
          </a:p>
        </p:txBody>
      </p:sp>
      <p:sp>
        <p:nvSpPr>
          <p:cNvPr id="84996" name="Segnaposto numero diapositiva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394209" indent="-151619">
              <a:defRPr>
                <a:solidFill>
                  <a:schemeClr val="tx1"/>
                </a:solidFill>
                <a:latin typeface="Calibri" pitchFamily="34" charset="0"/>
              </a:defRPr>
            </a:lvl2pPr>
            <a:lvl3pPr marL="606476" indent="-121295">
              <a:defRPr>
                <a:solidFill>
                  <a:schemeClr val="tx1"/>
                </a:solidFill>
                <a:latin typeface="Calibri" pitchFamily="34" charset="0"/>
              </a:defRPr>
            </a:lvl3pPr>
            <a:lvl4pPr marL="849066" indent="-121295">
              <a:defRPr>
                <a:solidFill>
                  <a:schemeClr val="tx1"/>
                </a:solidFill>
                <a:latin typeface="Calibri" pitchFamily="34" charset="0"/>
              </a:defRPr>
            </a:lvl4pPr>
            <a:lvl5pPr marL="1091656" indent="-121295">
              <a:defRPr>
                <a:solidFill>
                  <a:schemeClr val="tx1"/>
                </a:solidFill>
                <a:latin typeface="Calibri" pitchFamily="34" charset="0"/>
              </a:defRPr>
            </a:lvl5pPr>
            <a:lvl6pPr marL="1334247" indent="-121295" fontAlgn="base">
              <a:spcBef>
                <a:spcPct val="0"/>
              </a:spcBef>
              <a:spcAft>
                <a:spcPct val="0"/>
              </a:spcAft>
              <a:defRPr>
                <a:solidFill>
                  <a:schemeClr val="tx1"/>
                </a:solidFill>
                <a:latin typeface="Calibri" pitchFamily="34" charset="0"/>
              </a:defRPr>
            </a:lvl6pPr>
            <a:lvl7pPr marL="1576837" indent="-121295" fontAlgn="base">
              <a:spcBef>
                <a:spcPct val="0"/>
              </a:spcBef>
              <a:spcAft>
                <a:spcPct val="0"/>
              </a:spcAft>
              <a:defRPr>
                <a:solidFill>
                  <a:schemeClr val="tx1"/>
                </a:solidFill>
                <a:latin typeface="Calibri" pitchFamily="34" charset="0"/>
              </a:defRPr>
            </a:lvl7pPr>
            <a:lvl8pPr marL="1819427" indent="-121295" fontAlgn="base">
              <a:spcBef>
                <a:spcPct val="0"/>
              </a:spcBef>
              <a:spcAft>
                <a:spcPct val="0"/>
              </a:spcAft>
              <a:defRPr>
                <a:solidFill>
                  <a:schemeClr val="tx1"/>
                </a:solidFill>
                <a:latin typeface="Calibri" pitchFamily="34" charset="0"/>
              </a:defRPr>
            </a:lvl8pPr>
            <a:lvl9pPr marL="2062018" indent="-121295" fontAlgn="base">
              <a:spcBef>
                <a:spcPct val="0"/>
              </a:spcBef>
              <a:spcAft>
                <a:spcPct val="0"/>
              </a:spcAft>
              <a:defRPr>
                <a:solidFill>
                  <a:schemeClr val="tx1"/>
                </a:solidFill>
                <a:latin typeface="Calibri" pitchFamily="34" charset="0"/>
              </a:defRPr>
            </a:lvl9pPr>
          </a:lstStyle>
          <a:p>
            <a:pPr>
              <a:defRPr/>
            </a:pPr>
            <a:endParaRPr lang="it-IT" altLang="it-IT" smtClean="0">
              <a:solidFill>
                <a:prstClr val="black"/>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smtClean="0"/>
          </a:p>
        </p:txBody>
      </p:sp>
      <p:sp>
        <p:nvSpPr>
          <p:cNvPr id="84996" name="Segnaposto numero diapositiva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394209" indent="-151619">
              <a:defRPr>
                <a:solidFill>
                  <a:schemeClr val="tx1"/>
                </a:solidFill>
                <a:latin typeface="Calibri" pitchFamily="34" charset="0"/>
              </a:defRPr>
            </a:lvl2pPr>
            <a:lvl3pPr marL="606476" indent="-121295">
              <a:defRPr>
                <a:solidFill>
                  <a:schemeClr val="tx1"/>
                </a:solidFill>
                <a:latin typeface="Calibri" pitchFamily="34" charset="0"/>
              </a:defRPr>
            </a:lvl3pPr>
            <a:lvl4pPr marL="849066" indent="-121295">
              <a:defRPr>
                <a:solidFill>
                  <a:schemeClr val="tx1"/>
                </a:solidFill>
                <a:latin typeface="Calibri" pitchFamily="34" charset="0"/>
              </a:defRPr>
            </a:lvl4pPr>
            <a:lvl5pPr marL="1091656" indent="-121295">
              <a:defRPr>
                <a:solidFill>
                  <a:schemeClr val="tx1"/>
                </a:solidFill>
                <a:latin typeface="Calibri" pitchFamily="34" charset="0"/>
              </a:defRPr>
            </a:lvl5pPr>
            <a:lvl6pPr marL="1334247" indent="-121295" fontAlgn="base">
              <a:spcBef>
                <a:spcPct val="0"/>
              </a:spcBef>
              <a:spcAft>
                <a:spcPct val="0"/>
              </a:spcAft>
              <a:defRPr>
                <a:solidFill>
                  <a:schemeClr val="tx1"/>
                </a:solidFill>
                <a:latin typeface="Calibri" pitchFamily="34" charset="0"/>
              </a:defRPr>
            </a:lvl6pPr>
            <a:lvl7pPr marL="1576837" indent="-121295" fontAlgn="base">
              <a:spcBef>
                <a:spcPct val="0"/>
              </a:spcBef>
              <a:spcAft>
                <a:spcPct val="0"/>
              </a:spcAft>
              <a:defRPr>
                <a:solidFill>
                  <a:schemeClr val="tx1"/>
                </a:solidFill>
                <a:latin typeface="Calibri" pitchFamily="34" charset="0"/>
              </a:defRPr>
            </a:lvl7pPr>
            <a:lvl8pPr marL="1819427" indent="-121295" fontAlgn="base">
              <a:spcBef>
                <a:spcPct val="0"/>
              </a:spcBef>
              <a:spcAft>
                <a:spcPct val="0"/>
              </a:spcAft>
              <a:defRPr>
                <a:solidFill>
                  <a:schemeClr val="tx1"/>
                </a:solidFill>
                <a:latin typeface="Calibri" pitchFamily="34" charset="0"/>
              </a:defRPr>
            </a:lvl8pPr>
            <a:lvl9pPr marL="2062018" indent="-121295" fontAlgn="base">
              <a:spcBef>
                <a:spcPct val="0"/>
              </a:spcBef>
              <a:spcAft>
                <a:spcPct val="0"/>
              </a:spcAft>
              <a:defRPr>
                <a:solidFill>
                  <a:schemeClr val="tx1"/>
                </a:solidFill>
                <a:latin typeface="Calibri" pitchFamily="34" charset="0"/>
              </a:defRPr>
            </a:lvl9pPr>
          </a:lstStyle>
          <a:p>
            <a:pPr>
              <a:defRPr/>
            </a:pPr>
            <a:endParaRPr lang="it-IT" altLang="it-IT" smtClean="0">
              <a:solidFill>
                <a:prstClr val="black"/>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endParaRPr lang="it-IT"/>
          </a:p>
        </p:txBody>
      </p:sp>
    </p:spTree>
    <p:extLst>
      <p:ext uri="{BB962C8B-B14F-4D97-AF65-F5344CB8AC3E}">
        <p14:creationId xmlns:p14="http://schemas.microsoft.com/office/powerpoint/2010/main" val="4176478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egnaposto immagine diapositiva 1"/>
          <p:cNvSpPr>
            <a:spLocks noGrp="1" noRot="1" noChangeAspect="1" noTextEdit="1"/>
          </p:cNvSpPr>
          <p:nvPr>
            <p:ph type="sldImg"/>
          </p:nvPr>
        </p:nvSpPr>
        <p:spPr/>
      </p:sp>
      <p:sp>
        <p:nvSpPr>
          <p:cNvPr id="44035" name="Segnaposto note 2"/>
          <p:cNvSpPr>
            <a:spLocks noGrp="1"/>
          </p:cNvSpPr>
          <p:nvPr>
            <p:ph type="body" idx="1"/>
          </p:nvPr>
        </p:nvSpPr>
        <p:spPr/>
        <p:txBody>
          <a:bodyPr/>
          <a:lstStyle/>
          <a:p>
            <a:endParaRPr lang="it-IT" altLang="it-IT" dirty="0" smtClean="0"/>
          </a:p>
        </p:txBody>
      </p:sp>
    </p:spTree>
    <p:extLst>
      <p:ext uri="{BB962C8B-B14F-4D97-AF65-F5344CB8AC3E}">
        <p14:creationId xmlns:p14="http://schemas.microsoft.com/office/powerpoint/2010/main" val="2459985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endParaRPr lang="it-IT"/>
          </a:p>
        </p:txBody>
      </p:sp>
    </p:spTree>
    <p:extLst>
      <p:ext uri="{BB962C8B-B14F-4D97-AF65-F5344CB8AC3E}">
        <p14:creationId xmlns:p14="http://schemas.microsoft.com/office/powerpoint/2010/main" val="1019699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endParaRPr lang="it-IT"/>
          </a:p>
        </p:txBody>
      </p:sp>
    </p:spTree>
    <p:extLst>
      <p:ext uri="{BB962C8B-B14F-4D97-AF65-F5344CB8AC3E}">
        <p14:creationId xmlns:p14="http://schemas.microsoft.com/office/powerpoint/2010/main" val="2037026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endParaRPr lang="it-IT"/>
          </a:p>
        </p:txBody>
      </p:sp>
    </p:spTree>
    <p:extLst>
      <p:ext uri="{BB962C8B-B14F-4D97-AF65-F5344CB8AC3E}">
        <p14:creationId xmlns:p14="http://schemas.microsoft.com/office/powerpoint/2010/main" val="497797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endParaRPr lang="it-IT"/>
          </a:p>
        </p:txBody>
      </p:sp>
    </p:spTree>
    <p:extLst>
      <p:ext uri="{BB962C8B-B14F-4D97-AF65-F5344CB8AC3E}">
        <p14:creationId xmlns:p14="http://schemas.microsoft.com/office/powerpoint/2010/main" val="3646040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endParaRPr lang="it-IT"/>
          </a:p>
        </p:txBody>
      </p:sp>
    </p:spTree>
    <p:extLst>
      <p:ext uri="{BB962C8B-B14F-4D97-AF65-F5344CB8AC3E}">
        <p14:creationId xmlns:p14="http://schemas.microsoft.com/office/powerpoint/2010/main" val="2924089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505898"/>
            <a:ext cx="17088486" cy="237496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p:txBody>
          <a:bodyPr lIns="0" tIns="0" rIns="0" bIns="0"/>
          <a:lstStyle>
            <a:lvl1pPr>
              <a:defRPr sz="1650" b="0" i="0">
                <a:solidFill>
                  <a:srgbClr val="4B4B4A"/>
                </a:solidFill>
                <a:latin typeface="Verdana"/>
                <a:cs typeface="Verdana"/>
              </a:defRPr>
            </a:lvl1pPr>
          </a:lstStyle>
          <a:p>
            <a:pPr marL="25400">
              <a:lnSpc>
                <a:spcPct val="100000"/>
              </a:lnSpc>
              <a:spcBef>
                <a:spcPts val="145"/>
              </a:spcBef>
            </a:pPr>
            <a:fld id="{81D60167-4931-47E6-BA6A-407CBD079E47}" type="slidenum">
              <a:rPr spc="-135" dirty="0"/>
              <a:t>‹Nr.›</a:t>
            </a:fld>
            <a:endParaRPr spc="-135" dirty="0"/>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1371600" y="2819400"/>
            <a:ext cx="17340263" cy="4703763"/>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1371600" y="7567613"/>
            <a:ext cx="17340263" cy="247491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Modifica gli stili del testo dello schema</a:t>
            </a:r>
          </a:p>
        </p:txBody>
      </p:sp>
      <p:sp>
        <p:nvSpPr>
          <p:cNvPr id="4" name="Segnaposto data 3"/>
          <p:cNvSpPr>
            <a:spLocks noGrp="1"/>
          </p:cNvSpPr>
          <p:nvPr>
            <p:ph type="dt" sz="half" idx="10"/>
          </p:nvPr>
        </p:nvSpPr>
        <p:spPr/>
        <p:txBody>
          <a:bodyPr/>
          <a:lstStyle/>
          <a:p>
            <a:fld id="{EB1E4E79-DB2A-4C71-BA38-947E53A14BA1}" type="datetimeFigureOut">
              <a:rPr lang="it-IT" smtClean="0"/>
              <a:t>16/01/2020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B03A928-C9FF-4D77-84B8-D8D8F557578C}" type="slidenum">
              <a:rPr lang="it-IT" smtClean="0"/>
              <a:t>‹Nr.›</a:t>
            </a:fld>
            <a:endParaRPr lang="it-IT"/>
          </a:p>
        </p:txBody>
      </p:sp>
    </p:spTree>
    <p:extLst>
      <p:ext uri="{BB962C8B-B14F-4D97-AF65-F5344CB8AC3E}">
        <p14:creationId xmlns:p14="http://schemas.microsoft.com/office/powerpoint/2010/main" val="1700688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1382713" y="3009900"/>
            <a:ext cx="8593137" cy="71770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10128250" y="3009900"/>
            <a:ext cx="8593138" cy="71770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EB1E4E79-DB2A-4C71-BA38-947E53A14BA1}" type="datetimeFigureOut">
              <a:rPr lang="it-IT" smtClean="0"/>
              <a:t>16/01/2020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B03A928-C9FF-4D77-84B8-D8D8F557578C}" type="slidenum">
              <a:rPr lang="it-IT" smtClean="0"/>
              <a:t>‹Nr.›</a:t>
            </a:fld>
            <a:endParaRPr lang="it-IT"/>
          </a:p>
        </p:txBody>
      </p:sp>
    </p:spTree>
    <p:extLst>
      <p:ext uri="{BB962C8B-B14F-4D97-AF65-F5344CB8AC3E}">
        <p14:creationId xmlns:p14="http://schemas.microsoft.com/office/powerpoint/2010/main" val="24485986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1384300" y="601663"/>
            <a:ext cx="17340263" cy="2185987"/>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1384300" y="2771775"/>
            <a:ext cx="8505825" cy="13589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Segnaposto contenuto 3"/>
          <p:cNvSpPr>
            <a:spLocks noGrp="1"/>
          </p:cNvSpPr>
          <p:nvPr>
            <p:ph sz="half" idx="2"/>
          </p:nvPr>
        </p:nvSpPr>
        <p:spPr>
          <a:xfrm>
            <a:off x="1384300" y="4130675"/>
            <a:ext cx="8505825" cy="6076950"/>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10177463" y="2771775"/>
            <a:ext cx="8547100" cy="13589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Segnaposto contenuto 5"/>
          <p:cNvSpPr>
            <a:spLocks noGrp="1"/>
          </p:cNvSpPr>
          <p:nvPr>
            <p:ph sz="quarter" idx="4"/>
          </p:nvPr>
        </p:nvSpPr>
        <p:spPr>
          <a:xfrm>
            <a:off x="10177463" y="4130675"/>
            <a:ext cx="8547100" cy="6076950"/>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EB1E4E79-DB2A-4C71-BA38-947E53A14BA1}" type="datetimeFigureOut">
              <a:rPr lang="it-IT" smtClean="0"/>
              <a:t>16/01/2020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FB03A928-C9FF-4D77-84B8-D8D8F557578C}" type="slidenum">
              <a:rPr lang="it-IT" smtClean="0"/>
              <a:t>‹Nr.›</a:t>
            </a:fld>
            <a:endParaRPr lang="it-IT"/>
          </a:p>
        </p:txBody>
      </p:sp>
    </p:spTree>
    <p:extLst>
      <p:ext uri="{BB962C8B-B14F-4D97-AF65-F5344CB8AC3E}">
        <p14:creationId xmlns:p14="http://schemas.microsoft.com/office/powerpoint/2010/main" val="25750485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EB1E4E79-DB2A-4C71-BA38-947E53A14BA1}" type="datetimeFigureOut">
              <a:rPr lang="it-IT" smtClean="0"/>
              <a:t>16/01/2020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FB03A928-C9FF-4D77-84B8-D8D8F557578C}" type="slidenum">
              <a:rPr lang="it-IT" smtClean="0"/>
              <a:t>‹Nr.›</a:t>
            </a:fld>
            <a:endParaRPr lang="it-IT"/>
          </a:p>
        </p:txBody>
      </p:sp>
    </p:spTree>
    <p:extLst>
      <p:ext uri="{BB962C8B-B14F-4D97-AF65-F5344CB8AC3E}">
        <p14:creationId xmlns:p14="http://schemas.microsoft.com/office/powerpoint/2010/main" val="37709677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EB1E4E79-DB2A-4C71-BA38-947E53A14BA1}" type="datetimeFigureOut">
              <a:rPr lang="it-IT" smtClean="0"/>
              <a:t>16/01/2020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FB03A928-C9FF-4D77-84B8-D8D8F557578C}" type="slidenum">
              <a:rPr lang="it-IT" smtClean="0"/>
              <a:t>‹Nr.›</a:t>
            </a:fld>
            <a:endParaRPr lang="it-IT"/>
          </a:p>
        </p:txBody>
      </p:sp>
    </p:spTree>
    <p:extLst>
      <p:ext uri="{BB962C8B-B14F-4D97-AF65-F5344CB8AC3E}">
        <p14:creationId xmlns:p14="http://schemas.microsoft.com/office/powerpoint/2010/main" val="34094416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384300" y="754063"/>
            <a:ext cx="6484938" cy="2638425"/>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8547100" y="1628775"/>
            <a:ext cx="10177463" cy="80359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1384300" y="3392488"/>
            <a:ext cx="6484938" cy="62865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EB1E4E79-DB2A-4C71-BA38-947E53A14BA1}" type="datetimeFigureOut">
              <a:rPr lang="it-IT" smtClean="0"/>
              <a:t>16/01/2020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B03A928-C9FF-4D77-84B8-D8D8F557578C}" type="slidenum">
              <a:rPr lang="it-IT" smtClean="0"/>
              <a:t>‹Nr.›</a:t>
            </a:fld>
            <a:endParaRPr lang="it-IT"/>
          </a:p>
        </p:txBody>
      </p:sp>
    </p:spTree>
    <p:extLst>
      <p:ext uri="{BB962C8B-B14F-4D97-AF65-F5344CB8AC3E}">
        <p14:creationId xmlns:p14="http://schemas.microsoft.com/office/powerpoint/2010/main" val="22163255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384300" y="754063"/>
            <a:ext cx="6484938" cy="2638425"/>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8547100" y="1628775"/>
            <a:ext cx="10177463" cy="80359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384300" y="3392488"/>
            <a:ext cx="6484938" cy="62865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EB1E4E79-DB2A-4C71-BA38-947E53A14BA1}" type="datetimeFigureOut">
              <a:rPr lang="it-IT" smtClean="0"/>
              <a:t>16/01/2020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B03A928-C9FF-4D77-84B8-D8D8F557578C}" type="slidenum">
              <a:rPr lang="it-IT" smtClean="0"/>
              <a:t>‹Nr.›</a:t>
            </a:fld>
            <a:endParaRPr lang="it-IT"/>
          </a:p>
        </p:txBody>
      </p:sp>
    </p:spTree>
    <p:extLst>
      <p:ext uri="{BB962C8B-B14F-4D97-AF65-F5344CB8AC3E}">
        <p14:creationId xmlns:p14="http://schemas.microsoft.com/office/powerpoint/2010/main" val="18227255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B1E4E79-DB2A-4C71-BA38-947E53A14BA1}" type="datetimeFigureOut">
              <a:rPr lang="it-IT" smtClean="0"/>
              <a:t>16/01/2020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B03A928-C9FF-4D77-84B8-D8D8F557578C}" type="slidenum">
              <a:rPr lang="it-IT" smtClean="0"/>
              <a:t>‹Nr.›</a:t>
            </a:fld>
            <a:endParaRPr lang="it-IT"/>
          </a:p>
        </p:txBody>
      </p:sp>
    </p:spTree>
    <p:extLst>
      <p:ext uri="{BB962C8B-B14F-4D97-AF65-F5344CB8AC3E}">
        <p14:creationId xmlns:p14="http://schemas.microsoft.com/office/powerpoint/2010/main" val="32481912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14387513" y="601663"/>
            <a:ext cx="4333875" cy="95853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1382713" y="601663"/>
            <a:ext cx="12852400" cy="9585325"/>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B1E4E79-DB2A-4C71-BA38-947E53A14BA1}" type="datetimeFigureOut">
              <a:rPr lang="it-IT" smtClean="0"/>
              <a:t>16/01/2020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B03A928-C9FF-4D77-84B8-D8D8F557578C}" type="slidenum">
              <a:rPr lang="it-IT" smtClean="0"/>
              <a:t>‹Nr.›</a:t>
            </a:fld>
            <a:endParaRPr lang="it-IT"/>
          </a:p>
        </p:txBody>
      </p:sp>
    </p:spTree>
    <p:extLst>
      <p:ext uri="{BB962C8B-B14F-4D97-AF65-F5344CB8AC3E}">
        <p14:creationId xmlns:p14="http://schemas.microsoft.com/office/powerpoint/2010/main" val="40027413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505898"/>
            <a:ext cx="17088486" cy="2374963"/>
          </a:xfrm>
          <a:prstGeom prst="rect">
            <a:avLst/>
          </a:prstGeom>
        </p:spPr>
        <p:txBody>
          <a:bodyPr/>
          <a:lstStyle>
            <a:lvl1pPr>
              <a:defRPr/>
            </a:lvl1pPr>
          </a:lstStyle>
          <a:p>
            <a:endParaRPr/>
          </a:p>
        </p:txBody>
      </p:sp>
      <p:sp>
        <p:nvSpPr>
          <p:cNvPr id="3" name="Holder 3"/>
          <p:cNvSpPr>
            <a:spLocks noGrp="1"/>
          </p:cNvSpPr>
          <p:nvPr>
            <p:ph type="subTitle" idx="4"/>
          </p:nvPr>
        </p:nvSpPr>
        <p:spPr>
          <a:xfrm>
            <a:off x="3015615" y="6333236"/>
            <a:ext cx="14072870" cy="2827337"/>
          </a:xfrm>
          <a:prstGeom prst="rect">
            <a:avLst/>
          </a:prstGeom>
        </p:spPr>
        <p:txBody>
          <a:bodyPr/>
          <a:lstStyle>
            <a:lvl1pPr>
              <a:defRPr/>
            </a:lvl1pPr>
          </a:lstStyle>
          <a:p>
            <a:endParaRPr/>
          </a:p>
        </p:txBody>
      </p:sp>
      <p:sp>
        <p:nvSpPr>
          <p:cNvPr id="4" name="Holder 4"/>
          <p:cNvSpPr>
            <a:spLocks noGrp="1"/>
          </p:cNvSpPr>
          <p:nvPr>
            <p:ph type="ftr" sz="quarter" idx="10"/>
          </p:nvPr>
        </p:nvSpPr>
        <p:spPr/>
        <p:txBody>
          <a:bodyPr/>
          <a:lstStyle>
            <a:lvl1pPr>
              <a:defRPr/>
            </a:lvl1pPr>
          </a:lstStyle>
          <a:p>
            <a:pPr>
              <a:defRPr/>
            </a:pPr>
            <a:endParaRPr>
              <a:solidFill>
                <a:prstClr val="black">
                  <a:tint val="75000"/>
                </a:prstClr>
              </a:solidFill>
            </a:endParaRPr>
          </a:p>
        </p:txBody>
      </p:sp>
      <p:sp>
        <p:nvSpPr>
          <p:cNvPr id="5" name="Holder 5"/>
          <p:cNvSpPr>
            <a:spLocks noGrp="1"/>
          </p:cNvSpPr>
          <p:nvPr>
            <p:ph type="dt" sz="half" idx="11"/>
          </p:nvPr>
        </p:nvSpPr>
        <p:spPr/>
        <p:txBody>
          <a:bodyPr/>
          <a:lstStyle>
            <a:lvl1pPr>
              <a:defRPr/>
            </a:lvl1pPr>
          </a:lstStyle>
          <a:p>
            <a:pPr>
              <a:defRPr/>
            </a:pPr>
            <a:endParaRPr lang="en-US">
              <a:solidFill>
                <a:prstClr val="black">
                  <a:tint val="75000"/>
                </a:prstClr>
              </a:solidFill>
            </a:endParaRPr>
          </a:p>
        </p:txBody>
      </p:sp>
      <p:sp>
        <p:nvSpPr>
          <p:cNvPr id="6" name="Holder 6"/>
          <p:cNvSpPr>
            <a:spLocks noGrp="1"/>
          </p:cNvSpPr>
          <p:nvPr>
            <p:ph type="sldNum" sz="quarter" idx="12"/>
          </p:nvPr>
        </p:nvSpPr>
        <p:spPr/>
        <p:txBody>
          <a:bodyPr/>
          <a:lstStyle>
            <a:lvl1pPr>
              <a:defRPr/>
            </a:lvl1pPr>
          </a:lstStyle>
          <a:p>
            <a:pPr>
              <a:defRPr/>
            </a:pPr>
            <a:fld id="{7BF2292F-5154-44E3-9EC0-14739CCF26D1}" type="slidenum">
              <a:rPr/>
              <a:pPr>
                <a:defRPr/>
              </a:pPr>
              <a:t>‹Nr.›</a:t>
            </a:fld>
            <a:endParaRPr/>
          </a:p>
        </p:txBody>
      </p:sp>
    </p:spTree>
    <p:extLst>
      <p:ext uri="{BB962C8B-B14F-4D97-AF65-F5344CB8AC3E}">
        <p14:creationId xmlns:p14="http://schemas.microsoft.com/office/powerpoint/2010/main" val="3290227914"/>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300" b="0" i="0">
                <a:solidFill>
                  <a:srgbClr val="636B64"/>
                </a:solidFill>
                <a:latin typeface="Verdana"/>
                <a:cs typeface="Verdana"/>
              </a:defRPr>
            </a:lvl1pPr>
          </a:lstStyle>
          <a:p>
            <a:endParaRPr/>
          </a:p>
        </p:txBody>
      </p:sp>
      <p:sp>
        <p:nvSpPr>
          <p:cNvPr id="3" name="Holder 3"/>
          <p:cNvSpPr>
            <a:spLocks noGrp="1"/>
          </p:cNvSpPr>
          <p:nvPr>
            <p:ph type="body" idx="1"/>
          </p:nvPr>
        </p:nvSpPr>
        <p:spPr/>
        <p:txBody>
          <a:bodyPr lIns="0" tIns="0" rIns="0" bIns="0"/>
          <a:lstStyle>
            <a:lvl1pPr>
              <a:defRPr sz="1900" b="0" i="0">
                <a:solidFill>
                  <a:srgbClr val="636B64"/>
                </a:solidFill>
                <a:latin typeface="Verdana"/>
                <a:cs typeface="Verdan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p:txBody>
          <a:bodyPr lIns="0" tIns="0" rIns="0" bIns="0"/>
          <a:lstStyle>
            <a:lvl1pPr>
              <a:defRPr sz="1650" b="0" i="0">
                <a:solidFill>
                  <a:srgbClr val="4B4B4A"/>
                </a:solidFill>
                <a:latin typeface="Verdana"/>
                <a:cs typeface="Verdana"/>
              </a:defRPr>
            </a:lvl1pPr>
          </a:lstStyle>
          <a:p>
            <a:pPr marL="25400">
              <a:lnSpc>
                <a:spcPct val="100000"/>
              </a:lnSpc>
              <a:spcBef>
                <a:spcPts val="145"/>
              </a:spcBef>
            </a:pPr>
            <a:fld id="{81D60167-4931-47E6-BA6A-407CBD079E47}" type="slidenum">
              <a:rPr spc="-135" dirty="0"/>
              <a:t>‹Nr.›</a:t>
            </a:fld>
            <a:endParaRPr spc="-135" dirty="0"/>
          </a:p>
        </p:txBody>
      </p:sp>
    </p:spTree>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3300" b="0" i="0">
                <a:solidFill>
                  <a:srgbClr val="636B64"/>
                </a:solidFill>
                <a:latin typeface="Verdana"/>
                <a:cs typeface="Verdana"/>
              </a:defRPr>
            </a:lvl1pPr>
          </a:lstStyle>
          <a:p>
            <a:endParaRPr/>
          </a:p>
        </p:txBody>
      </p:sp>
      <p:sp>
        <p:nvSpPr>
          <p:cNvPr id="3" name="Holder 3"/>
          <p:cNvSpPr>
            <a:spLocks noGrp="1"/>
          </p:cNvSpPr>
          <p:nvPr>
            <p:ph type="body" idx="1"/>
          </p:nvPr>
        </p:nvSpPr>
        <p:spPr/>
        <p:txBody>
          <a:bodyPr/>
          <a:lstStyle>
            <a:lvl1pPr>
              <a:defRPr sz="1900" b="0" i="0">
                <a:solidFill>
                  <a:srgbClr val="636B64"/>
                </a:solidFill>
                <a:latin typeface="Verdana"/>
                <a:cs typeface="Verdana"/>
              </a:defRPr>
            </a:lvl1pPr>
          </a:lstStyle>
          <a:p>
            <a:endParaRPr/>
          </a:p>
        </p:txBody>
      </p:sp>
      <p:sp>
        <p:nvSpPr>
          <p:cNvPr id="4" name="Holder 4"/>
          <p:cNvSpPr>
            <a:spLocks noGrp="1"/>
          </p:cNvSpPr>
          <p:nvPr>
            <p:ph type="ftr" sz="quarter" idx="10"/>
          </p:nvPr>
        </p:nvSpPr>
        <p:spPr/>
        <p:txBody>
          <a:bodyPr/>
          <a:lstStyle>
            <a:lvl1pPr>
              <a:defRPr/>
            </a:lvl1pPr>
          </a:lstStyle>
          <a:p>
            <a:pPr>
              <a:defRPr/>
            </a:pPr>
            <a:endParaRPr>
              <a:solidFill>
                <a:prstClr val="black">
                  <a:tint val="75000"/>
                </a:prstClr>
              </a:solidFill>
            </a:endParaRPr>
          </a:p>
        </p:txBody>
      </p:sp>
      <p:sp>
        <p:nvSpPr>
          <p:cNvPr id="5" name="Holder 5"/>
          <p:cNvSpPr>
            <a:spLocks noGrp="1"/>
          </p:cNvSpPr>
          <p:nvPr>
            <p:ph type="dt" sz="half" idx="11"/>
          </p:nvPr>
        </p:nvSpPr>
        <p:spPr/>
        <p:txBody>
          <a:bodyPr/>
          <a:lstStyle>
            <a:lvl1pPr>
              <a:defRPr/>
            </a:lvl1pPr>
          </a:lstStyle>
          <a:p>
            <a:pPr>
              <a:defRPr/>
            </a:pPr>
            <a:endParaRPr lang="en-US">
              <a:solidFill>
                <a:prstClr val="black">
                  <a:tint val="75000"/>
                </a:prstClr>
              </a:solidFill>
            </a:endParaRPr>
          </a:p>
        </p:txBody>
      </p:sp>
      <p:sp>
        <p:nvSpPr>
          <p:cNvPr id="6" name="Holder 6"/>
          <p:cNvSpPr>
            <a:spLocks noGrp="1"/>
          </p:cNvSpPr>
          <p:nvPr>
            <p:ph type="sldNum" sz="quarter" idx="12"/>
          </p:nvPr>
        </p:nvSpPr>
        <p:spPr/>
        <p:txBody>
          <a:bodyPr/>
          <a:lstStyle>
            <a:lvl1pPr>
              <a:defRPr/>
            </a:lvl1pPr>
          </a:lstStyle>
          <a:p>
            <a:pPr>
              <a:defRPr/>
            </a:pPr>
            <a:fld id="{64C2A8DA-B4B0-4D87-9C54-8313DD3741F0}" type="slidenum">
              <a:rPr/>
              <a:pPr>
                <a:defRPr/>
              </a:pPr>
              <a:t>‹Nr.›</a:t>
            </a:fld>
            <a:endParaRPr/>
          </a:p>
        </p:txBody>
      </p:sp>
    </p:spTree>
    <p:extLst>
      <p:ext uri="{BB962C8B-B14F-4D97-AF65-F5344CB8AC3E}">
        <p14:creationId xmlns:p14="http://schemas.microsoft.com/office/powerpoint/2010/main" val="1295308458"/>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3300" b="0" i="0">
                <a:solidFill>
                  <a:srgbClr val="636B64"/>
                </a:solidFill>
                <a:latin typeface="Verdana"/>
                <a:cs typeface="Verdana"/>
              </a:defRPr>
            </a:lvl1pPr>
          </a:lstStyle>
          <a:p>
            <a:endParaRPr/>
          </a:p>
        </p:txBody>
      </p:sp>
      <p:sp>
        <p:nvSpPr>
          <p:cNvPr id="3" name="Holder 3"/>
          <p:cNvSpPr>
            <a:spLocks noGrp="1"/>
          </p:cNvSpPr>
          <p:nvPr>
            <p:ph sz="half" idx="2"/>
          </p:nvPr>
        </p:nvSpPr>
        <p:spPr>
          <a:xfrm>
            <a:off x="1005205" y="2601150"/>
            <a:ext cx="8745284" cy="7464171"/>
          </a:xfrm>
          <a:prstGeom prst="rect">
            <a:avLst/>
          </a:prstGeom>
        </p:spPr>
        <p:txBody>
          <a:bodyPr/>
          <a:lstStyle>
            <a:lvl1pPr>
              <a:defRPr/>
            </a:lvl1pPr>
          </a:lstStyle>
          <a:p>
            <a:endParaRPr/>
          </a:p>
        </p:txBody>
      </p:sp>
      <p:sp>
        <p:nvSpPr>
          <p:cNvPr id="4" name="Holder 4"/>
          <p:cNvSpPr>
            <a:spLocks noGrp="1"/>
          </p:cNvSpPr>
          <p:nvPr>
            <p:ph sz="half" idx="3"/>
          </p:nvPr>
        </p:nvSpPr>
        <p:spPr>
          <a:xfrm>
            <a:off x="10353611" y="2601150"/>
            <a:ext cx="8745284" cy="7464171"/>
          </a:xfrm>
          <a:prstGeom prst="rect">
            <a:avLst/>
          </a:prstGeom>
        </p:spPr>
        <p:txBody>
          <a:bodyPr/>
          <a:lstStyle>
            <a:lvl1pPr>
              <a:defRPr/>
            </a:lvl1pPr>
          </a:lstStyle>
          <a:p>
            <a:endParaRPr/>
          </a:p>
        </p:txBody>
      </p:sp>
      <p:sp>
        <p:nvSpPr>
          <p:cNvPr id="5" name="Holder 4"/>
          <p:cNvSpPr>
            <a:spLocks noGrp="1"/>
          </p:cNvSpPr>
          <p:nvPr>
            <p:ph type="ftr" sz="quarter" idx="10"/>
          </p:nvPr>
        </p:nvSpPr>
        <p:spPr/>
        <p:txBody>
          <a:bodyPr/>
          <a:lstStyle>
            <a:lvl1pPr>
              <a:defRPr/>
            </a:lvl1pPr>
          </a:lstStyle>
          <a:p>
            <a:pPr>
              <a:defRPr/>
            </a:pPr>
            <a:endParaRPr>
              <a:solidFill>
                <a:prstClr val="black">
                  <a:tint val="75000"/>
                </a:prstClr>
              </a:solidFill>
            </a:endParaRPr>
          </a:p>
        </p:txBody>
      </p:sp>
      <p:sp>
        <p:nvSpPr>
          <p:cNvPr id="6" name="Holder 5"/>
          <p:cNvSpPr>
            <a:spLocks noGrp="1"/>
          </p:cNvSpPr>
          <p:nvPr>
            <p:ph type="dt" sz="half" idx="11"/>
          </p:nvPr>
        </p:nvSpPr>
        <p:spPr/>
        <p:txBody>
          <a:bodyPr/>
          <a:lstStyle>
            <a:lvl1pPr>
              <a:defRPr/>
            </a:lvl1pPr>
          </a:lstStyle>
          <a:p>
            <a:pPr>
              <a:defRPr/>
            </a:pPr>
            <a:endParaRPr lang="en-US">
              <a:solidFill>
                <a:prstClr val="black">
                  <a:tint val="75000"/>
                </a:prstClr>
              </a:solidFill>
            </a:endParaRPr>
          </a:p>
        </p:txBody>
      </p:sp>
      <p:sp>
        <p:nvSpPr>
          <p:cNvPr id="7" name="Holder 6"/>
          <p:cNvSpPr>
            <a:spLocks noGrp="1"/>
          </p:cNvSpPr>
          <p:nvPr>
            <p:ph type="sldNum" sz="quarter" idx="12"/>
          </p:nvPr>
        </p:nvSpPr>
        <p:spPr/>
        <p:txBody>
          <a:bodyPr/>
          <a:lstStyle>
            <a:lvl1pPr>
              <a:defRPr/>
            </a:lvl1pPr>
          </a:lstStyle>
          <a:p>
            <a:pPr>
              <a:defRPr/>
            </a:pPr>
            <a:fld id="{F8FFACA7-98F6-4427-9E26-1F00E5EA0F0B}" type="slidenum">
              <a:rPr/>
              <a:pPr>
                <a:defRPr/>
              </a:pPr>
              <a:t>‹Nr.›</a:t>
            </a:fld>
            <a:endParaRPr/>
          </a:p>
        </p:txBody>
      </p:sp>
    </p:spTree>
    <p:extLst>
      <p:ext uri="{BB962C8B-B14F-4D97-AF65-F5344CB8AC3E}">
        <p14:creationId xmlns:p14="http://schemas.microsoft.com/office/powerpoint/2010/main" val="4018214636"/>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3300" b="0" i="0">
                <a:solidFill>
                  <a:srgbClr val="636B64"/>
                </a:solidFill>
                <a:latin typeface="Verdana"/>
                <a:cs typeface="Verdana"/>
              </a:defRPr>
            </a:lvl1pPr>
          </a:lstStyle>
          <a:p>
            <a:endParaRPr/>
          </a:p>
        </p:txBody>
      </p:sp>
      <p:sp>
        <p:nvSpPr>
          <p:cNvPr id="3" name="Holder 4"/>
          <p:cNvSpPr>
            <a:spLocks noGrp="1"/>
          </p:cNvSpPr>
          <p:nvPr>
            <p:ph type="ftr" sz="quarter" idx="10"/>
          </p:nvPr>
        </p:nvSpPr>
        <p:spPr/>
        <p:txBody>
          <a:bodyPr/>
          <a:lstStyle>
            <a:lvl1pPr>
              <a:defRPr/>
            </a:lvl1pPr>
          </a:lstStyle>
          <a:p>
            <a:pPr>
              <a:defRPr/>
            </a:pPr>
            <a:endParaRPr>
              <a:solidFill>
                <a:prstClr val="black">
                  <a:tint val="75000"/>
                </a:prstClr>
              </a:solidFill>
            </a:endParaRPr>
          </a:p>
        </p:txBody>
      </p:sp>
      <p:sp>
        <p:nvSpPr>
          <p:cNvPr id="4" name="Holder 5"/>
          <p:cNvSpPr>
            <a:spLocks noGrp="1"/>
          </p:cNvSpPr>
          <p:nvPr>
            <p:ph type="dt" sz="half" idx="11"/>
          </p:nvPr>
        </p:nvSpPr>
        <p:spPr/>
        <p:txBody>
          <a:bodyPr/>
          <a:lstStyle>
            <a:lvl1pPr>
              <a:defRPr/>
            </a:lvl1pPr>
          </a:lstStyle>
          <a:p>
            <a:pPr>
              <a:defRPr/>
            </a:pPr>
            <a:endParaRPr lang="en-US">
              <a:solidFill>
                <a:prstClr val="black">
                  <a:tint val="75000"/>
                </a:prstClr>
              </a:solidFill>
            </a:endParaRPr>
          </a:p>
        </p:txBody>
      </p:sp>
      <p:sp>
        <p:nvSpPr>
          <p:cNvPr id="5" name="Holder 6"/>
          <p:cNvSpPr>
            <a:spLocks noGrp="1"/>
          </p:cNvSpPr>
          <p:nvPr>
            <p:ph type="sldNum" sz="quarter" idx="12"/>
          </p:nvPr>
        </p:nvSpPr>
        <p:spPr/>
        <p:txBody>
          <a:bodyPr/>
          <a:lstStyle>
            <a:lvl1pPr>
              <a:defRPr/>
            </a:lvl1pPr>
          </a:lstStyle>
          <a:p>
            <a:pPr>
              <a:defRPr/>
            </a:pPr>
            <a:fld id="{A7087DEE-1211-4F7B-9392-1F4FD0B212C9}" type="slidenum">
              <a:rPr/>
              <a:pPr>
                <a:defRPr/>
              </a:pPr>
              <a:t>‹Nr.›</a:t>
            </a:fld>
            <a:endParaRPr/>
          </a:p>
        </p:txBody>
      </p:sp>
    </p:spTree>
    <p:extLst>
      <p:ext uri="{BB962C8B-B14F-4D97-AF65-F5344CB8AC3E}">
        <p14:creationId xmlns:p14="http://schemas.microsoft.com/office/powerpoint/2010/main" val="568342810"/>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bk object 16"/>
          <p:cNvSpPr>
            <a:spLocks/>
          </p:cNvSpPr>
          <p:nvPr/>
        </p:nvSpPr>
        <p:spPr bwMode="auto">
          <a:xfrm>
            <a:off x="9164638" y="3667125"/>
            <a:ext cx="10939462" cy="3973513"/>
          </a:xfrm>
          <a:custGeom>
            <a:avLst/>
            <a:gdLst>
              <a:gd name="T0" fmla="*/ 0 w 10939144"/>
              <a:gd name="T1" fmla="*/ 3973390 h 3973195"/>
              <a:gd name="T2" fmla="*/ 10939461 w 10939144"/>
              <a:gd name="T3" fmla="*/ 3973390 h 3973195"/>
              <a:gd name="T4" fmla="*/ 10939461 w 10939144"/>
              <a:gd name="T5" fmla="*/ 0 h 3973195"/>
              <a:gd name="T6" fmla="*/ 0 w 10939144"/>
              <a:gd name="T7" fmla="*/ 0 h 3973195"/>
              <a:gd name="T8" fmla="*/ 0 w 10939144"/>
              <a:gd name="T9" fmla="*/ 3973390 h 39731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939144" h="3973195">
                <a:moveTo>
                  <a:pt x="0" y="3973072"/>
                </a:moveTo>
                <a:lnTo>
                  <a:pt x="10939143" y="3973072"/>
                </a:lnTo>
                <a:lnTo>
                  <a:pt x="10939143" y="0"/>
                </a:lnTo>
                <a:lnTo>
                  <a:pt x="0" y="0"/>
                </a:lnTo>
                <a:lnTo>
                  <a:pt x="0" y="3973072"/>
                </a:lnTo>
                <a:close/>
              </a:path>
            </a:pathLst>
          </a:custGeom>
          <a:solidFill>
            <a:srgbClr val="4B4B4A">
              <a:alpha val="7059"/>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fontAlgn="base">
              <a:spcBef>
                <a:spcPct val="0"/>
              </a:spcBef>
              <a:spcAft>
                <a:spcPct val="0"/>
              </a:spcAft>
            </a:pPr>
            <a:endParaRPr lang="en-US" smtClean="0">
              <a:solidFill>
                <a:prstClr val="black"/>
              </a:solidFill>
              <a:cs typeface="Arial" pitchFamily="34" charset="0"/>
            </a:endParaRPr>
          </a:p>
        </p:txBody>
      </p:sp>
      <p:sp>
        <p:nvSpPr>
          <p:cNvPr id="3" name="Holder 2"/>
          <p:cNvSpPr>
            <a:spLocks noGrp="1"/>
          </p:cNvSpPr>
          <p:nvPr>
            <p:ph type="ftr" sz="quarter" idx="10"/>
          </p:nvPr>
        </p:nvSpPr>
        <p:spPr/>
        <p:txBody>
          <a:bodyPr/>
          <a:lstStyle>
            <a:lvl1pPr algn="ctr">
              <a:defRPr>
                <a:solidFill>
                  <a:schemeClr val="tx1">
                    <a:tint val="75000"/>
                  </a:schemeClr>
                </a:solidFill>
              </a:defRPr>
            </a:lvl1pPr>
          </a:lstStyle>
          <a:p>
            <a:pPr>
              <a:defRPr/>
            </a:pPr>
            <a:endParaRPr>
              <a:solidFill>
                <a:prstClr val="black">
                  <a:tint val="75000"/>
                </a:prstClr>
              </a:solidFill>
            </a:endParaRPr>
          </a:p>
        </p:txBody>
      </p:sp>
      <p:sp>
        <p:nvSpPr>
          <p:cNvPr id="4" name="Holder 3"/>
          <p:cNvSpPr>
            <a:spLocks noGrp="1"/>
          </p:cNvSpPr>
          <p:nvPr>
            <p:ph type="dt" sz="half" idx="11"/>
          </p:nvPr>
        </p:nvSpPr>
        <p:spPr/>
        <p:txBody>
          <a:bodyPr/>
          <a:lstStyle>
            <a:lvl1pPr algn="l">
              <a:defRPr>
                <a:solidFill>
                  <a:schemeClr val="tx1">
                    <a:tint val="75000"/>
                  </a:schemeClr>
                </a:solidFill>
              </a:defRPr>
            </a:lvl1pPr>
          </a:lstStyle>
          <a:p>
            <a:pPr>
              <a:defRPr/>
            </a:pPr>
            <a:endParaRPr lang="en-US">
              <a:solidFill>
                <a:prstClr val="black">
                  <a:tint val="75000"/>
                </a:prstClr>
              </a:solidFill>
            </a:endParaRPr>
          </a:p>
        </p:txBody>
      </p:sp>
      <p:sp>
        <p:nvSpPr>
          <p:cNvPr id="5" name="Holder 4"/>
          <p:cNvSpPr>
            <a:spLocks noGrp="1"/>
          </p:cNvSpPr>
          <p:nvPr>
            <p:ph type="sldNum" sz="quarter" idx="12"/>
          </p:nvPr>
        </p:nvSpPr>
        <p:spPr/>
        <p:txBody>
          <a:bodyPr/>
          <a:lstStyle>
            <a:lvl1pPr>
              <a:defRPr sz="1650" b="0" i="0">
                <a:solidFill>
                  <a:srgbClr val="4B4B4A"/>
                </a:solidFill>
                <a:latin typeface="Verdana"/>
                <a:cs typeface="Verdana"/>
              </a:defRPr>
            </a:lvl1pPr>
          </a:lstStyle>
          <a:p>
            <a:pPr>
              <a:defRPr/>
            </a:pPr>
            <a:fld id="{4EDA4A38-9D4D-4D37-A057-137C686E4B14}" type="slidenum">
              <a:rPr/>
              <a:pPr>
                <a:defRPr/>
              </a:pPr>
              <a:t>‹Nr.›</a:t>
            </a:fld>
            <a:endParaRPr/>
          </a:p>
        </p:txBody>
      </p:sp>
    </p:spTree>
    <p:extLst>
      <p:ext uri="{BB962C8B-B14F-4D97-AF65-F5344CB8AC3E}">
        <p14:creationId xmlns:p14="http://schemas.microsoft.com/office/powerpoint/2010/main" val="339550187"/>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Vuoto">
    <p:spTree>
      <p:nvGrpSpPr>
        <p:cNvPr id="1" name=""/>
        <p:cNvGrpSpPr/>
        <p:nvPr/>
      </p:nvGrpSpPr>
      <p:grpSpPr>
        <a:xfrm>
          <a:off x="0" y="0"/>
          <a:ext cx="0" cy="0"/>
          <a:chOff x="0" y="0"/>
          <a:chExt cx="0" cy="0"/>
        </a:xfrm>
      </p:grpSpPr>
      <p:sp>
        <p:nvSpPr>
          <p:cNvPr id="2" name="Shape 4">
            <a:extLst/>
          </p:cNvPr>
          <p:cNvSpPr>
            <a:spLocks noGrp="1"/>
          </p:cNvSpPr>
          <p:nvPr>
            <p:ph type="sldNum" sz="quarter" idx="10"/>
          </p:nvPr>
        </p:nvSpPr>
        <p:spPr>
          <a:xfrm>
            <a:off x="9963150" y="10809288"/>
            <a:ext cx="284163" cy="508000"/>
          </a:xfrm>
        </p:spPr>
        <p:txBody>
          <a:bodyPr/>
          <a:lstStyle>
            <a:lvl1pPr marL="0">
              <a:spcBef>
                <a:spcPts val="0"/>
              </a:spcBef>
              <a:defRPr spc="0"/>
            </a:lvl1pPr>
          </a:lstStyle>
          <a:p>
            <a:pPr>
              <a:defRPr/>
            </a:pPr>
            <a:fld id="{5B62E508-0F22-4E4B-9006-DA2435C19347}" type="slidenum">
              <a:rPr lang="it-IT" altLang="it-IT"/>
              <a:pPr>
                <a:defRPr/>
              </a:pPr>
              <a:t>‹Nr.›</a:t>
            </a:fld>
            <a:endParaRPr lang="it-IT" altLang="it-IT"/>
          </a:p>
        </p:txBody>
      </p:sp>
    </p:spTree>
    <p:extLst>
      <p:ext uri="{BB962C8B-B14F-4D97-AF65-F5344CB8AC3E}">
        <p14:creationId xmlns:p14="http://schemas.microsoft.com/office/powerpoint/2010/main" val="3197532943"/>
      </p:ext>
    </p:extLst>
  </p:cSld>
  <p:clrMapOvr>
    <a:masterClrMapping/>
  </p:clrMapOvr>
  <p:transition spd="med"/>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emplate vuoto">
    <p:spTree>
      <p:nvGrpSpPr>
        <p:cNvPr id="1" name=""/>
        <p:cNvGrpSpPr/>
        <p:nvPr/>
      </p:nvGrpSpPr>
      <p:grpSpPr>
        <a:xfrm>
          <a:off x="0" y="0"/>
          <a:ext cx="0" cy="0"/>
          <a:chOff x="0" y="0"/>
          <a:chExt cx="0" cy="0"/>
        </a:xfrm>
      </p:grpSpPr>
      <p:sp>
        <p:nvSpPr>
          <p:cNvPr id="2" name="Segnaposto numero diapositiva 5"/>
          <p:cNvSpPr txBox="1">
            <a:spLocks/>
          </p:cNvSpPr>
          <p:nvPr userDrawn="1"/>
        </p:nvSpPr>
        <p:spPr>
          <a:xfrm>
            <a:off x="9785350" y="10793413"/>
            <a:ext cx="533400" cy="263525"/>
          </a:xfrm>
          <a:prstGeom prst="rect">
            <a:avLst/>
          </a:prstGeom>
        </p:spPr>
        <p:txBody>
          <a:bodyPr lIns="75381" tIns="37691" rIns="75381" bIns="37691" anchor="ctr"/>
          <a:lstStyle>
            <a:defPPr>
              <a:defRPr lang="it-I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753848">
              <a:defRPr/>
            </a:pPr>
            <a:fld id="{BFAC38EE-793A-4699-91E0-A98BFE4CC241}" type="slidenum">
              <a:rPr lang="it-IT" sz="1649" smtClean="0">
                <a:solidFill>
                  <a:prstClr val="black">
                    <a:tint val="75000"/>
                  </a:prstClr>
                </a:solidFill>
                <a:latin typeface="Raleway" panose="020B0003030101060003" pitchFamily="34" charset="0"/>
              </a:rPr>
              <a:pPr algn="ctr" defTabSz="753848">
                <a:defRPr/>
              </a:pPr>
              <a:t>‹Nr.›</a:t>
            </a:fld>
            <a:endParaRPr lang="it-IT" sz="1649" dirty="0" smtClean="0">
              <a:solidFill>
                <a:prstClr val="black">
                  <a:tint val="75000"/>
                </a:prstClr>
              </a:solidFill>
              <a:latin typeface="Raleway" panose="020B0003030101060003" pitchFamily="34" charset="0"/>
            </a:endParaRPr>
          </a:p>
        </p:txBody>
      </p:sp>
    </p:spTree>
    <p:extLst>
      <p:ext uri="{BB962C8B-B14F-4D97-AF65-F5344CB8AC3E}">
        <p14:creationId xmlns:p14="http://schemas.microsoft.com/office/powerpoint/2010/main" val="294630894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300" b="0" i="0">
                <a:solidFill>
                  <a:srgbClr val="636B64"/>
                </a:solidFill>
                <a:latin typeface="Verdana"/>
                <a:cs typeface="Verdana"/>
              </a:defRPr>
            </a:lvl1pPr>
          </a:lstStyle>
          <a:p>
            <a:endParaRPr/>
          </a:p>
        </p:txBody>
      </p:sp>
      <p:sp>
        <p:nvSpPr>
          <p:cNvPr id="3" name="Holder 3"/>
          <p:cNvSpPr>
            <a:spLocks noGrp="1"/>
          </p:cNvSpPr>
          <p:nvPr>
            <p:ph sz="half" idx="2"/>
          </p:nvPr>
        </p:nvSpPr>
        <p:spPr>
          <a:xfrm>
            <a:off x="1005205" y="2601150"/>
            <a:ext cx="8745284"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7" name="Holder 7"/>
          <p:cNvSpPr>
            <a:spLocks noGrp="1"/>
          </p:cNvSpPr>
          <p:nvPr>
            <p:ph type="sldNum" sz="quarter" idx="7"/>
          </p:nvPr>
        </p:nvSpPr>
        <p:spPr/>
        <p:txBody>
          <a:bodyPr lIns="0" tIns="0" rIns="0" bIns="0"/>
          <a:lstStyle>
            <a:lvl1pPr>
              <a:defRPr sz="1650" b="0" i="0">
                <a:solidFill>
                  <a:srgbClr val="4B4B4A"/>
                </a:solidFill>
                <a:latin typeface="Verdana"/>
                <a:cs typeface="Verdana"/>
              </a:defRPr>
            </a:lvl1pPr>
          </a:lstStyle>
          <a:p>
            <a:pPr marL="25400">
              <a:lnSpc>
                <a:spcPct val="100000"/>
              </a:lnSpc>
              <a:spcBef>
                <a:spcPts val="145"/>
              </a:spcBef>
            </a:pPr>
            <a:fld id="{81D60167-4931-47E6-BA6A-407CBD079E47}" type="slidenum">
              <a:rPr spc="-135" dirty="0"/>
              <a:t>‹Nr.›</a:t>
            </a:fld>
            <a:endParaRPr spc="-135" dirty="0"/>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300" b="0" i="0">
                <a:solidFill>
                  <a:srgbClr val="636B64"/>
                </a:solidFill>
                <a:latin typeface="Verdana"/>
                <a:cs typeface="Verdan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5" name="Holder 5"/>
          <p:cNvSpPr>
            <a:spLocks noGrp="1"/>
          </p:cNvSpPr>
          <p:nvPr>
            <p:ph type="sldNum" sz="quarter" idx="7"/>
          </p:nvPr>
        </p:nvSpPr>
        <p:spPr/>
        <p:txBody>
          <a:bodyPr lIns="0" tIns="0" rIns="0" bIns="0"/>
          <a:lstStyle>
            <a:lvl1pPr>
              <a:defRPr sz="1650" b="0" i="0">
                <a:solidFill>
                  <a:srgbClr val="4B4B4A"/>
                </a:solidFill>
                <a:latin typeface="Verdana"/>
                <a:cs typeface="Verdana"/>
              </a:defRPr>
            </a:lvl1pPr>
          </a:lstStyle>
          <a:p>
            <a:pPr marL="25400">
              <a:lnSpc>
                <a:spcPct val="100000"/>
              </a:lnSpc>
              <a:spcBef>
                <a:spcPts val="145"/>
              </a:spcBef>
            </a:pPr>
            <a:fld id="{81D60167-4931-47E6-BA6A-407CBD079E47}" type="slidenum">
              <a:rPr spc="-135" dirty="0"/>
              <a:t>‹Nr.›</a:t>
            </a:fld>
            <a:endParaRPr spc="-135" dirty="0"/>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9164956" y="3667741"/>
            <a:ext cx="10939145" cy="3973195"/>
          </a:xfrm>
          <a:custGeom>
            <a:avLst/>
            <a:gdLst/>
            <a:ahLst/>
            <a:cxnLst/>
            <a:rect l="l" t="t" r="r" b="b"/>
            <a:pathLst>
              <a:path w="10939144" h="3973195">
                <a:moveTo>
                  <a:pt x="0" y="3973072"/>
                </a:moveTo>
                <a:lnTo>
                  <a:pt x="10939143" y="3973072"/>
                </a:lnTo>
                <a:lnTo>
                  <a:pt x="10939143" y="0"/>
                </a:lnTo>
                <a:lnTo>
                  <a:pt x="0" y="0"/>
                </a:lnTo>
                <a:lnTo>
                  <a:pt x="0" y="3973072"/>
                </a:lnTo>
                <a:close/>
              </a:path>
            </a:pathLst>
          </a:custGeom>
          <a:solidFill>
            <a:srgbClr val="4B4B4A">
              <a:alpha val="7058"/>
            </a:srgbClr>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4" name="Holder 4"/>
          <p:cNvSpPr>
            <a:spLocks noGrp="1"/>
          </p:cNvSpPr>
          <p:nvPr>
            <p:ph type="sldNum" sz="quarter" idx="7"/>
          </p:nvPr>
        </p:nvSpPr>
        <p:spPr/>
        <p:txBody>
          <a:bodyPr lIns="0" tIns="0" rIns="0" bIns="0"/>
          <a:lstStyle>
            <a:lvl1pPr>
              <a:defRPr sz="1650" b="0" i="0">
                <a:solidFill>
                  <a:srgbClr val="4B4B4A"/>
                </a:solidFill>
                <a:latin typeface="Verdana"/>
                <a:cs typeface="Verdana"/>
              </a:defRPr>
            </a:lvl1pPr>
          </a:lstStyle>
          <a:p>
            <a:pPr marL="25400">
              <a:lnSpc>
                <a:spcPct val="100000"/>
              </a:lnSpc>
              <a:spcBef>
                <a:spcPts val="145"/>
              </a:spcBef>
            </a:pPr>
            <a:fld id="{81D60167-4931-47E6-BA6A-407CBD079E47}" type="slidenum">
              <a:rPr spc="-135" dirty="0"/>
              <a:t>‹Nr.›</a:t>
            </a:fld>
            <a:endParaRPr spc="-135" dirty="0"/>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Vuoto">
    <p:spTree>
      <p:nvGrpSpPr>
        <p:cNvPr id="1" name=""/>
        <p:cNvGrpSpPr/>
        <p:nvPr/>
      </p:nvGrpSpPr>
      <p:grpSpPr>
        <a:xfrm>
          <a:off x="0" y="0"/>
          <a:ext cx="0" cy="0"/>
          <a:chOff x="0" y="0"/>
          <a:chExt cx="0" cy="0"/>
        </a:xfrm>
      </p:grpSpPr>
      <p:sp>
        <p:nvSpPr>
          <p:cNvPr id="2" name="Shape 4">
            <a:extLst/>
          </p:cNvPr>
          <p:cNvSpPr>
            <a:spLocks noGrp="1"/>
          </p:cNvSpPr>
          <p:nvPr>
            <p:ph type="sldNum" sz="quarter" idx="10"/>
          </p:nvPr>
        </p:nvSpPr>
        <p:spPr>
          <a:xfrm>
            <a:off x="9962777" y="10809364"/>
            <a:ext cx="285115" cy="507831"/>
          </a:xfrm>
          <a:ln/>
        </p:spPr>
        <p:txBody>
          <a:bodyPr/>
          <a:lstStyle>
            <a:lvl1pPr>
              <a:defRPr/>
            </a:lvl1pPr>
          </a:lstStyle>
          <a:p>
            <a:fld id="{7D13DC24-92A8-4E09-A157-4BF62BF77D36}" type="slidenum">
              <a:rPr lang="it-IT" altLang="it-IT"/>
              <a:pPr/>
              <a:t>‹Nr.›</a:t>
            </a:fld>
            <a:endParaRPr lang="it-IT" altLang="it-IT"/>
          </a:p>
        </p:txBody>
      </p:sp>
    </p:spTree>
    <p:extLst>
      <p:ext uri="{BB962C8B-B14F-4D97-AF65-F5344CB8AC3E}">
        <p14:creationId xmlns:p14="http://schemas.microsoft.com/office/powerpoint/2010/main" val="3684806858"/>
      </p:ext>
    </p:extLst>
  </p:cSld>
  <p:clrMapOvr>
    <a:masterClrMapping/>
  </p:clrMapOvr>
  <p:transition spd="med"/>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emplate vuoto">
    <p:spTree>
      <p:nvGrpSpPr>
        <p:cNvPr id="1" name=""/>
        <p:cNvGrpSpPr/>
        <p:nvPr/>
      </p:nvGrpSpPr>
      <p:grpSpPr>
        <a:xfrm>
          <a:off x="0" y="0"/>
          <a:ext cx="0" cy="0"/>
          <a:chOff x="0" y="0"/>
          <a:chExt cx="0" cy="0"/>
        </a:xfrm>
      </p:grpSpPr>
      <p:sp>
        <p:nvSpPr>
          <p:cNvPr id="3" name="Segnaposto numero diapositiva 5"/>
          <p:cNvSpPr txBox="1">
            <a:spLocks/>
          </p:cNvSpPr>
          <p:nvPr userDrawn="1"/>
        </p:nvSpPr>
        <p:spPr>
          <a:xfrm>
            <a:off x="9784907" y="10793683"/>
            <a:ext cx="534287" cy="263334"/>
          </a:xfrm>
          <a:prstGeom prst="rect">
            <a:avLst/>
          </a:prstGeom>
        </p:spPr>
        <p:txBody>
          <a:bodyPr vert="horz" lIns="75381" tIns="37691" rIns="75381" bIns="37691" rtlCol="0" anchor="ctr"/>
          <a:lstStyle>
            <a:defPPr>
              <a:defRPr lang="it-I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753848" rtl="0" eaLnBrk="1" fontAlgn="auto" latinLnBrk="0" hangingPunct="1">
              <a:lnSpc>
                <a:spcPct val="100000"/>
              </a:lnSpc>
              <a:spcBef>
                <a:spcPts val="0"/>
              </a:spcBef>
              <a:spcAft>
                <a:spcPts val="0"/>
              </a:spcAft>
              <a:buClrTx/>
              <a:buSzTx/>
              <a:buFontTx/>
              <a:buNone/>
              <a:tabLst/>
              <a:defRPr/>
            </a:pPr>
            <a:fld id="{056C2EE0-324F-4C60-9B19-0117DE81DD5B}" type="slidenum">
              <a:rPr kumimoji="0" lang="it-IT" sz="1649" b="0" i="0" u="none" strike="noStrike" kern="1200" cap="none" spc="0" normalizeH="0" baseline="0" noProof="0" smtClean="0">
                <a:ln>
                  <a:noFill/>
                </a:ln>
                <a:solidFill>
                  <a:prstClr val="black">
                    <a:tint val="75000"/>
                  </a:prstClr>
                </a:solidFill>
                <a:effectLst/>
                <a:uLnTx/>
                <a:uFillTx/>
                <a:latin typeface="Raleway" panose="020B0003030101060003" pitchFamily="34" charset="0"/>
                <a:ea typeface="+mn-ea"/>
                <a:cs typeface="+mn-cs"/>
              </a:rPr>
              <a:pPr marL="0" marR="0" lvl="0" indent="0" algn="ctr" defTabSz="753848" rtl="0" eaLnBrk="1" fontAlgn="auto" latinLnBrk="0" hangingPunct="1">
                <a:lnSpc>
                  <a:spcPct val="100000"/>
                </a:lnSpc>
                <a:spcBef>
                  <a:spcPts val="0"/>
                </a:spcBef>
                <a:spcAft>
                  <a:spcPts val="0"/>
                </a:spcAft>
                <a:buClrTx/>
                <a:buSzTx/>
                <a:buFontTx/>
                <a:buNone/>
                <a:tabLst/>
                <a:defRPr/>
              </a:pPr>
              <a:t>‹Nr.›</a:t>
            </a:fld>
            <a:endParaRPr kumimoji="0" lang="it-IT" sz="1649" b="0" i="0" u="none" strike="noStrike" kern="1200" cap="none" spc="0" normalizeH="0" baseline="0" noProof="0" dirty="0" smtClean="0">
              <a:ln>
                <a:noFill/>
              </a:ln>
              <a:solidFill>
                <a:prstClr val="black">
                  <a:tint val="75000"/>
                </a:prstClr>
              </a:solidFill>
              <a:effectLst/>
              <a:uLnTx/>
              <a:uFillTx/>
              <a:latin typeface="Raleway" panose="020B0003030101060003" pitchFamily="34" charset="0"/>
              <a:ea typeface="+mn-ea"/>
              <a:cs typeface="+mn-cs"/>
            </a:endParaRPr>
          </a:p>
        </p:txBody>
      </p:sp>
    </p:spTree>
    <p:extLst>
      <p:ext uri="{BB962C8B-B14F-4D97-AF65-F5344CB8AC3E}">
        <p14:creationId xmlns:p14="http://schemas.microsoft.com/office/powerpoint/2010/main" val="3744796336"/>
      </p:ext>
    </p:extLst>
  </p:cSld>
  <p:clrMapOvr>
    <a:masterClrMapping/>
  </p:clrMapOvr>
  <p:timing>
    <p:tnLst>
      <p:par>
        <p:cTn id="1" dur="indefinite" restart="never" nodeType="tmRoot"/>
      </p:par>
    </p:tnLst>
  </p:timing>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2513013" y="1851025"/>
            <a:ext cx="15078075" cy="39370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2513013" y="5940425"/>
            <a:ext cx="15078075" cy="27305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EB1E4E79-DB2A-4C71-BA38-947E53A14BA1}" type="datetimeFigureOut">
              <a:rPr lang="it-IT" smtClean="0"/>
              <a:t>16/01/2020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B03A928-C9FF-4D77-84B8-D8D8F557578C}" type="slidenum">
              <a:rPr lang="it-IT" smtClean="0"/>
              <a:t>‹Nr.›</a:t>
            </a:fld>
            <a:endParaRPr lang="it-IT"/>
          </a:p>
        </p:txBody>
      </p:sp>
    </p:spTree>
    <p:extLst>
      <p:ext uri="{BB962C8B-B14F-4D97-AF65-F5344CB8AC3E}">
        <p14:creationId xmlns:p14="http://schemas.microsoft.com/office/powerpoint/2010/main" val="214077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B1E4E79-DB2A-4C71-BA38-947E53A14BA1}" type="datetimeFigureOut">
              <a:rPr lang="it-IT" smtClean="0"/>
              <a:t>16/01/2020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B03A928-C9FF-4D77-84B8-D8D8F557578C}" type="slidenum">
              <a:rPr lang="it-IT" smtClean="0"/>
              <a:t>‹Nr.›</a:t>
            </a:fld>
            <a:endParaRPr lang="it-IT"/>
          </a:p>
        </p:txBody>
      </p:sp>
    </p:spTree>
    <p:extLst>
      <p:ext uri="{BB962C8B-B14F-4D97-AF65-F5344CB8AC3E}">
        <p14:creationId xmlns:p14="http://schemas.microsoft.com/office/powerpoint/2010/main" val="1377235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1.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88533" y="780637"/>
            <a:ext cx="19127033" cy="528319"/>
          </a:xfrm>
          <a:prstGeom prst="rect">
            <a:avLst/>
          </a:prstGeom>
        </p:spPr>
        <p:txBody>
          <a:bodyPr wrap="square" lIns="0" tIns="0" rIns="0" bIns="0">
            <a:spAutoFit/>
          </a:bodyPr>
          <a:lstStyle>
            <a:lvl1pPr>
              <a:defRPr sz="3300" b="0" i="0">
                <a:solidFill>
                  <a:srgbClr val="636B64"/>
                </a:solidFill>
                <a:latin typeface="Verdana"/>
                <a:cs typeface="Verdana"/>
              </a:defRPr>
            </a:lvl1pPr>
          </a:lstStyle>
          <a:p>
            <a:endParaRPr/>
          </a:p>
        </p:txBody>
      </p:sp>
      <p:sp>
        <p:nvSpPr>
          <p:cNvPr id="3" name="Holder 3"/>
          <p:cNvSpPr>
            <a:spLocks noGrp="1"/>
          </p:cNvSpPr>
          <p:nvPr>
            <p:ph type="body" idx="1"/>
          </p:nvPr>
        </p:nvSpPr>
        <p:spPr>
          <a:xfrm>
            <a:off x="9504288" y="4850188"/>
            <a:ext cx="9861550" cy="5518150"/>
          </a:xfrm>
          <a:prstGeom prst="rect">
            <a:avLst/>
          </a:prstGeom>
        </p:spPr>
        <p:txBody>
          <a:bodyPr wrap="square" lIns="0" tIns="0" rIns="0" bIns="0">
            <a:spAutoFit/>
          </a:bodyPr>
          <a:lstStyle>
            <a:lvl1pPr>
              <a:defRPr sz="1900" b="0" i="0">
                <a:solidFill>
                  <a:srgbClr val="636B64"/>
                </a:solidFill>
                <a:latin typeface="Verdana"/>
                <a:cs typeface="Verdana"/>
              </a:defRPr>
            </a:lvl1pPr>
          </a:lstStyle>
          <a:p>
            <a:endParaRPr/>
          </a:p>
        </p:txBody>
      </p:sp>
      <p:sp>
        <p:nvSpPr>
          <p:cNvPr id="4" name="Holder 4"/>
          <p:cNvSpPr>
            <a:spLocks noGrp="1"/>
          </p:cNvSpPr>
          <p:nvPr>
            <p:ph type="ftr" sz="quarter" idx="5"/>
          </p:nvPr>
        </p:nvSpPr>
        <p:spPr>
          <a:xfrm>
            <a:off x="6835394" y="10517696"/>
            <a:ext cx="6433312" cy="56546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endParaRPr lang="en-US" dirty="0"/>
          </a:p>
        </p:txBody>
      </p:sp>
      <p:sp>
        <p:nvSpPr>
          <p:cNvPr id="6" name="Holder 6"/>
          <p:cNvSpPr>
            <a:spLocks noGrp="1"/>
          </p:cNvSpPr>
          <p:nvPr>
            <p:ph type="sldNum" sz="quarter" idx="7"/>
          </p:nvPr>
        </p:nvSpPr>
        <p:spPr>
          <a:xfrm>
            <a:off x="9962777" y="10809364"/>
            <a:ext cx="285115" cy="283209"/>
          </a:xfrm>
          <a:prstGeom prst="rect">
            <a:avLst/>
          </a:prstGeom>
        </p:spPr>
        <p:txBody>
          <a:bodyPr wrap="square" lIns="0" tIns="0" rIns="0" bIns="0">
            <a:spAutoFit/>
          </a:bodyPr>
          <a:lstStyle>
            <a:lvl1pPr>
              <a:defRPr sz="1650" b="0" i="0">
                <a:solidFill>
                  <a:srgbClr val="4B4B4A"/>
                </a:solidFill>
                <a:latin typeface="Verdana"/>
                <a:cs typeface="Verdana"/>
              </a:defRPr>
            </a:lvl1pPr>
          </a:lstStyle>
          <a:p>
            <a:pPr marL="25400">
              <a:lnSpc>
                <a:spcPct val="100000"/>
              </a:lnSpc>
              <a:spcBef>
                <a:spcPts val="145"/>
              </a:spcBef>
            </a:pPr>
            <a:fld id="{81D60167-4931-47E6-BA6A-407CBD079E47}" type="slidenum">
              <a:rPr spc="-135" dirty="0"/>
              <a:t>‹Nr.›</a:t>
            </a:fld>
            <a:endParaRPr spc="-13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sldNum="0"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1382713" y="601663"/>
            <a:ext cx="17338675" cy="2185987"/>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1382713" y="3009900"/>
            <a:ext cx="17338675" cy="7177088"/>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1382713" y="10482263"/>
            <a:ext cx="4522787" cy="601662"/>
          </a:xfrm>
          <a:prstGeom prst="rect">
            <a:avLst/>
          </a:prstGeom>
        </p:spPr>
        <p:txBody>
          <a:bodyPr vert="horz" lIns="91440" tIns="45720" rIns="91440" bIns="45720" rtlCol="0" anchor="ctr"/>
          <a:lstStyle>
            <a:lvl1pPr algn="l">
              <a:defRPr sz="1200">
                <a:solidFill>
                  <a:schemeClr val="tx1">
                    <a:tint val="75000"/>
                  </a:schemeClr>
                </a:solidFill>
              </a:defRPr>
            </a:lvl1pPr>
          </a:lstStyle>
          <a:p>
            <a:fld id="{EB1E4E79-DB2A-4C71-BA38-947E53A14BA1}" type="datetimeFigureOut">
              <a:rPr lang="it-IT" smtClean="0"/>
              <a:t>16/01/2020</a:t>
            </a:fld>
            <a:endParaRPr lang="it-IT"/>
          </a:p>
        </p:txBody>
      </p:sp>
      <p:sp>
        <p:nvSpPr>
          <p:cNvPr id="5" name="Segnaposto piè di pagina 4"/>
          <p:cNvSpPr>
            <a:spLocks noGrp="1"/>
          </p:cNvSpPr>
          <p:nvPr>
            <p:ph type="ftr" sz="quarter" idx="3"/>
          </p:nvPr>
        </p:nvSpPr>
        <p:spPr>
          <a:xfrm>
            <a:off x="6659563" y="10482263"/>
            <a:ext cx="6784975" cy="60166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14198600" y="10482263"/>
            <a:ext cx="4522788" cy="601662"/>
          </a:xfrm>
          <a:prstGeom prst="rect">
            <a:avLst/>
          </a:prstGeom>
        </p:spPr>
        <p:txBody>
          <a:bodyPr vert="horz" lIns="91440" tIns="45720" rIns="91440" bIns="45720" rtlCol="0" anchor="ctr"/>
          <a:lstStyle>
            <a:lvl1pPr algn="r">
              <a:defRPr sz="1200">
                <a:solidFill>
                  <a:schemeClr val="tx1">
                    <a:tint val="75000"/>
                  </a:schemeClr>
                </a:solidFill>
              </a:defRPr>
            </a:lvl1pPr>
          </a:lstStyle>
          <a:p>
            <a:fld id="{FB03A928-C9FF-4D77-84B8-D8D8F557578C}" type="slidenum">
              <a:rPr lang="it-IT" smtClean="0"/>
              <a:t>‹Nr.›</a:t>
            </a:fld>
            <a:endParaRPr lang="it-IT"/>
          </a:p>
        </p:txBody>
      </p:sp>
      <p:pic>
        <p:nvPicPr>
          <p:cNvPr id="7" name="Picture 2"/>
          <p:cNvPicPr>
            <a:picLocks noChangeAspect="1" noChangeArrowheads="1"/>
          </p:cNvPicPr>
          <p:nvPr userDrawn="1"/>
        </p:nvPicPr>
        <p:blipFill>
          <a:blip r:embed="rId13" cstate="email">
            <a:extLst>
              <a:ext uri="{28A0092B-C50C-407E-A947-70E740481C1C}">
                <a14:useLocalDpi xmlns:a14="http://schemas.microsoft.com/office/drawing/2010/main" val="0"/>
              </a:ext>
            </a:extLst>
          </a:blip>
          <a:srcRect/>
          <a:stretch>
            <a:fillRect/>
          </a:stretch>
        </p:blipFill>
        <p:spPr bwMode="auto">
          <a:xfrm>
            <a:off x="755650" y="10263627"/>
            <a:ext cx="2660161" cy="819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888686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Holder 2"/>
          <p:cNvSpPr>
            <a:spLocks noGrp="1"/>
          </p:cNvSpPr>
          <p:nvPr>
            <p:ph type="title"/>
          </p:nvPr>
        </p:nvSpPr>
        <p:spPr bwMode="auto">
          <a:xfrm>
            <a:off x="488950" y="781050"/>
            <a:ext cx="19126200"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it-IT" altLang="it-IT" smtClean="0"/>
          </a:p>
        </p:txBody>
      </p:sp>
      <p:sp>
        <p:nvSpPr>
          <p:cNvPr id="1027" name="Holder 3"/>
          <p:cNvSpPr>
            <a:spLocks noGrp="1"/>
          </p:cNvSpPr>
          <p:nvPr>
            <p:ph type="body" idx="1"/>
          </p:nvPr>
        </p:nvSpPr>
        <p:spPr bwMode="auto">
          <a:xfrm>
            <a:off x="9504363" y="4849813"/>
            <a:ext cx="9861550" cy="551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it-IT" altLang="it-IT" smtClean="0"/>
          </a:p>
        </p:txBody>
      </p:sp>
      <p:sp>
        <p:nvSpPr>
          <p:cNvPr id="4" name="Holder 4"/>
          <p:cNvSpPr>
            <a:spLocks noGrp="1"/>
          </p:cNvSpPr>
          <p:nvPr>
            <p:ph type="ftr" sz="quarter" idx="5"/>
          </p:nvPr>
        </p:nvSpPr>
        <p:spPr>
          <a:xfrm>
            <a:off x="6835775" y="10517188"/>
            <a:ext cx="6432550" cy="566737"/>
          </a:xfrm>
          <a:prstGeom prst="rect">
            <a:avLst/>
          </a:prstGeom>
        </p:spPr>
        <p:txBody>
          <a:bodyPr wrap="square" lIns="0" tIns="0" rIns="0" bIns="0">
            <a:spAutoFit/>
          </a:bodyPr>
          <a:lstStyle>
            <a:lvl1pPr algn="ctr" fontAlgn="auto">
              <a:spcBef>
                <a:spcPts val="0"/>
              </a:spcBef>
              <a:spcAft>
                <a:spcPts val="0"/>
              </a:spcAft>
              <a:defRPr>
                <a:solidFill>
                  <a:schemeClr val="tx1">
                    <a:tint val="75000"/>
                  </a:schemeClr>
                </a:solidFill>
                <a:latin typeface="+mn-lt"/>
                <a:cs typeface="+mn-cs"/>
              </a:defRPr>
            </a:lvl1pPr>
          </a:lstStyle>
          <a:p>
            <a:pPr>
              <a:defRPr/>
            </a:pPr>
            <a:endParaRPr>
              <a:solidFill>
                <a:prstClr val="black">
                  <a:tint val="75000"/>
                </a:prstClr>
              </a:solidFill>
            </a:endParaRPr>
          </a:p>
        </p:txBody>
      </p:sp>
      <p:sp>
        <p:nvSpPr>
          <p:cNvPr id="5" name="Holder 5"/>
          <p:cNvSpPr>
            <a:spLocks noGrp="1"/>
          </p:cNvSpPr>
          <p:nvPr>
            <p:ph type="dt" sz="half" idx="6"/>
          </p:nvPr>
        </p:nvSpPr>
        <p:spPr>
          <a:xfrm>
            <a:off x="1004888" y="10517188"/>
            <a:ext cx="4624387" cy="566737"/>
          </a:xfrm>
          <a:prstGeom prst="rect">
            <a:avLst/>
          </a:prstGeom>
        </p:spPr>
        <p:txBody>
          <a:bodyPr wrap="square" lIns="0" tIns="0" rIns="0" bIns="0">
            <a:spAutoFit/>
          </a:bodyPr>
          <a:lstStyle>
            <a:lvl1pPr algn="l" fontAlgn="auto">
              <a:spcBef>
                <a:spcPts val="0"/>
              </a:spcBef>
              <a:spcAft>
                <a:spcPts val="0"/>
              </a:spcAft>
              <a:defRPr>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Holder 6"/>
          <p:cNvSpPr>
            <a:spLocks noGrp="1"/>
          </p:cNvSpPr>
          <p:nvPr>
            <p:ph type="sldNum" sz="quarter" idx="7"/>
          </p:nvPr>
        </p:nvSpPr>
        <p:spPr>
          <a:xfrm>
            <a:off x="9963150" y="10809288"/>
            <a:ext cx="284163" cy="282575"/>
          </a:xfrm>
          <a:prstGeom prst="rect">
            <a:avLst/>
          </a:prstGeom>
        </p:spPr>
        <p:txBody>
          <a:bodyPr wrap="square" lIns="0" tIns="0" rIns="0" bIns="0">
            <a:spAutoFit/>
          </a:bodyPr>
          <a:lstStyle>
            <a:lvl1pPr marL="25400" fontAlgn="auto">
              <a:spcBef>
                <a:spcPts val="145"/>
              </a:spcBef>
              <a:spcAft>
                <a:spcPts val="0"/>
              </a:spcAft>
              <a:defRPr sz="1650" b="0" i="0" spc="-135">
                <a:solidFill>
                  <a:srgbClr val="4B4B4A"/>
                </a:solidFill>
                <a:latin typeface="Verdana"/>
                <a:cs typeface="Verdana"/>
              </a:defRPr>
            </a:lvl1pPr>
          </a:lstStyle>
          <a:p>
            <a:pPr>
              <a:defRPr/>
            </a:pPr>
            <a:fld id="{69EB8664-0985-4F8C-B8D2-2D095D8AC2A7}" type="slidenum">
              <a:rPr/>
              <a:pPr>
                <a:defRPr/>
              </a:pPr>
              <a:t>‹Nr.›</a:t>
            </a:fld>
            <a:endParaRPr/>
          </a:p>
        </p:txBody>
      </p:sp>
    </p:spTree>
    <p:extLst>
      <p:ext uri="{BB962C8B-B14F-4D97-AF65-F5344CB8AC3E}">
        <p14:creationId xmlns:p14="http://schemas.microsoft.com/office/powerpoint/2010/main" val="3019887031"/>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Lst>
  <p:hf sldNum="0" hdr="0" ftr="0" dt="0"/>
  <p:txStyles>
    <p:titleStyle>
      <a:lvl1pPr algn="ctr" rtl="0" eaLnBrk="0" fontAlgn="base" hangingPunct="0">
        <a:spcBef>
          <a:spcPct val="0"/>
        </a:spcBef>
        <a:spcAft>
          <a:spcPct val="0"/>
        </a:spcAft>
        <a:defRPr>
          <a:solidFill>
            <a:schemeClr val="tx2"/>
          </a:solidFill>
          <a:latin typeface="+mj-lt"/>
          <a:ea typeface="+mj-ea"/>
          <a:cs typeface="+mj-cs"/>
        </a:defRPr>
      </a:lvl1pPr>
      <a:lvl2pPr algn="ctr" rtl="0" eaLnBrk="0" fontAlgn="base" hangingPunct="0">
        <a:spcBef>
          <a:spcPct val="0"/>
        </a:spcBef>
        <a:spcAft>
          <a:spcPct val="0"/>
        </a:spcAft>
        <a:defRPr>
          <a:solidFill>
            <a:schemeClr val="tx2"/>
          </a:solidFill>
          <a:latin typeface="Calibri" pitchFamily="34" charset="0"/>
        </a:defRPr>
      </a:lvl2pPr>
      <a:lvl3pPr algn="ctr" rtl="0" eaLnBrk="0" fontAlgn="base" hangingPunct="0">
        <a:spcBef>
          <a:spcPct val="0"/>
        </a:spcBef>
        <a:spcAft>
          <a:spcPct val="0"/>
        </a:spcAft>
        <a:defRPr>
          <a:solidFill>
            <a:schemeClr val="tx2"/>
          </a:solidFill>
          <a:latin typeface="Calibri" pitchFamily="34" charset="0"/>
        </a:defRPr>
      </a:lvl3pPr>
      <a:lvl4pPr algn="ctr" rtl="0" eaLnBrk="0" fontAlgn="base" hangingPunct="0">
        <a:spcBef>
          <a:spcPct val="0"/>
        </a:spcBef>
        <a:spcAft>
          <a:spcPct val="0"/>
        </a:spcAft>
        <a:defRPr>
          <a:solidFill>
            <a:schemeClr val="tx2"/>
          </a:solidFill>
          <a:latin typeface="Calibri" pitchFamily="34" charset="0"/>
        </a:defRPr>
      </a:lvl4pPr>
      <a:lvl5pPr algn="ctr" rtl="0" eaLnBrk="0" fontAlgn="base" hangingPunct="0">
        <a:spcBef>
          <a:spcPct val="0"/>
        </a:spcBef>
        <a:spcAft>
          <a:spcPct val="0"/>
        </a:spcAft>
        <a:defRPr>
          <a:solidFill>
            <a:schemeClr val="tx2"/>
          </a:solidFill>
          <a:latin typeface="Calibri" pitchFamily="34" charset="0"/>
        </a:defRPr>
      </a:lvl5pPr>
      <a:lvl6pPr marL="457200" algn="ctr" rtl="0" eaLnBrk="0" fontAlgn="base" hangingPunct="0">
        <a:spcBef>
          <a:spcPct val="0"/>
        </a:spcBef>
        <a:spcAft>
          <a:spcPct val="0"/>
        </a:spcAft>
        <a:defRPr>
          <a:solidFill>
            <a:schemeClr val="tx2"/>
          </a:solidFill>
          <a:latin typeface="Calibri" pitchFamily="34" charset="0"/>
        </a:defRPr>
      </a:lvl6pPr>
      <a:lvl7pPr marL="914400" algn="ctr" rtl="0" eaLnBrk="0" fontAlgn="base" hangingPunct="0">
        <a:spcBef>
          <a:spcPct val="0"/>
        </a:spcBef>
        <a:spcAft>
          <a:spcPct val="0"/>
        </a:spcAft>
        <a:defRPr>
          <a:solidFill>
            <a:schemeClr val="tx2"/>
          </a:solidFill>
          <a:latin typeface="Calibri" pitchFamily="34" charset="0"/>
        </a:defRPr>
      </a:lvl7pPr>
      <a:lvl8pPr marL="1371600" algn="ctr" rtl="0" eaLnBrk="0" fontAlgn="base" hangingPunct="0">
        <a:spcBef>
          <a:spcPct val="0"/>
        </a:spcBef>
        <a:spcAft>
          <a:spcPct val="0"/>
        </a:spcAft>
        <a:defRPr>
          <a:solidFill>
            <a:schemeClr val="tx2"/>
          </a:solidFill>
          <a:latin typeface="Calibri" pitchFamily="34" charset="0"/>
        </a:defRPr>
      </a:lvl8pPr>
      <a:lvl9pPr marL="1828800" algn="ctr" rtl="0" eaLnBrk="0" fontAlgn="base" hangingPunct="0">
        <a:spcBef>
          <a:spcPct val="0"/>
        </a:spcBef>
        <a:spcAft>
          <a:spcPct val="0"/>
        </a:spcAft>
        <a:defRPr>
          <a:solidFill>
            <a:schemeClr val="tx2"/>
          </a:solidFill>
          <a:latin typeface="Calibri" pitchFamily="34" charset="0"/>
        </a:defRPr>
      </a:lvl9pPr>
    </p:titleStyle>
    <p:bodyStyle>
      <a:lvl1pPr algn="l" rtl="0" eaLnBrk="0" fontAlgn="base" hangingPunct="0">
        <a:spcBef>
          <a:spcPct val="20000"/>
        </a:spcBef>
        <a:spcAft>
          <a:spcPct val="0"/>
        </a:spcAft>
        <a:defRPr>
          <a:solidFill>
            <a:schemeClr val="tx1"/>
          </a:solidFill>
          <a:latin typeface="+mn-lt"/>
          <a:ea typeface="+mn-ea"/>
          <a:cs typeface="+mn-cs"/>
        </a:defRPr>
      </a:lvl1pPr>
      <a:lvl2pPr marL="457200" algn="l" rtl="0" eaLnBrk="0" fontAlgn="base" hangingPunct="0">
        <a:spcBef>
          <a:spcPct val="20000"/>
        </a:spcBef>
        <a:spcAft>
          <a:spcPct val="0"/>
        </a:spcAft>
        <a:defRPr>
          <a:solidFill>
            <a:schemeClr val="tx1"/>
          </a:solidFill>
          <a:latin typeface="+mn-lt"/>
          <a:ea typeface="+mn-ea"/>
          <a:cs typeface="+mn-cs"/>
        </a:defRPr>
      </a:lvl2pPr>
      <a:lvl3pPr marL="914400" algn="l" rtl="0" eaLnBrk="0" fontAlgn="base" hangingPunct="0">
        <a:spcBef>
          <a:spcPct val="20000"/>
        </a:spcBef>
        <a:spcAft>
          <a:spcPct val="0"/>
        </a:spcAft>
        <a:defRPr>
          <a:solidFill>
            <a:schemeClr val="tx1"/>
          </a:solidFill>
          <a:latin typeface="+mn-lt"/>
          <a:ea typeface="+mn-ea"/>
          <a:cs typeface="+mn-cs"/>
        </a:defRPr>
      </a:lvl3pPr>
      <a:lvl4pPr marL="1371600" algn="l" rtl="0" eaLnBrk="0" fontAlgn="base" hangingPunct="0">
        <a:spcBef>
          <a:spcPct val="20000"/>
        </a:spcBef>
        <a:spcAft>
          <a:spcPct val="0"/>
        </a:spcAft>
        <a:defRPr>
          <a:solidFill>
            <a:schemeClr val="tx1"/>
          </a:solidFill>
          <a:latin typeface="+mn-lt"/>
          <a:ea typeface="+mn-ea"/>
          <a:cs typeface="+mn-cs"/>
        </a:defRPr>
      </a:lvl4pPr>
      <a:lvl5pPr marL="1828800" algn="l" rtl="0" eaLnBrk="0" fontAlgn="base" hangingPunct="0">
        <a:spcBef>
          <a:spcPct val="20000"/>
        </a:spcBef>
        <a:spcAft>
          <a:spcPct val="0"/>
        </a:spcAft>
        <a:defRPr>
          <a:solidFill>
            <a:schemeClr val="tx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png"/><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png"/><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png"/><Relationship Id="rId5" Type="http://schemas.microsoft.com/office/2007/relationships/hdphoto" Target="../media/hdphoto1.wdp"/><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png"/><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png"/><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png"/><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png"/><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25.xml"/><Relationship Id="rId6" Type="http://schemas.openxmlformats.org/officeDocument/2006/relationships/image" Target="../media/image15.png"/><Relationship Id="rId5" Type="http://schemas.openxmlformats.org/officeDocument/2006/relationships/image" Target="../media/image7.png"/><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5.xml"/><Relationship Id="rId5" Type="http://schemas.openxmlformats.org/officeDocument/2006/relationships/image" Target="../media/image16.png"/><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5.xml"/><Relationship Id="rId5" Type="http://schemas.openxmlformats.org/officeDocument/2006/relationships/image" Target="../media/image15.png"/><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25.xml"/><Relationship Id="rId6" Type="http://schemas.openxmlformats.org/officeDocument/2006/relationships/image" Target="../media/image17.png"/><Relationship Id="rId5" Type="http://schemas.openxmlformats.org/officeDocument/2006/relationships/image" Target="../media/image14.png"/><Relationship Id="rId4" Type="http://schemas.openxmlformats.org/officeDocument/2006/relationships/image" Target="../media/image15.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25.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7.png"/><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25.xml"/><Relationship Id="rId5" Type="http://schemas.openxmlformats.org/officeDocument/2006/relationships/image" Target="../media/image7.png"/><Relationship Id="rId4" Type="http://schemas.openxmlformats.org/officeDocument/2006/relationships/image" Target="../media/image14.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25.xml"/><Relationship Id="rId5" Type="http://schemas.openxmlformats.org/officeDocument/2006/relationships/image" Target="../media/image7.png"/><Relationship Id="rId4" Type="http://schemas.openxmlformats.org/officeDocument/2006/relationships/image" Target="../media/image14.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25.xml"/><Relationship Id="rId5" Type="http://schemas.openxmlformats.org/officeDocument/2006/relationships/image" Target="../media/image7.png"/><Relationship Id="rId4" Type="http://schemas.openxmlformats.org/officeDocument/2006/relationships/image" Target="../media/image14.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25.xml"/><Relationship Id="rId6" Type="http://schemas.openxmlformats.org/officeDocument/2006/relationships/image" Target="../media/image18.png"/><Relationship Id="rId5" Type="http://schemas.openxmlformats.org/officeDocument/2006/relationships/image" Target="../media/image15.png"/><Relationship Id="rId4" Type="http://schemas.openxmlformats.org/officeDocument/2006/relationships/image" Target="../media/image7.pn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25.xml"/><Relationship Id="rId6" Type="http://schemas.openxmlformats.org/officeDocument/2006/relationships/image" Target="../media/image7.png"/><Relationship Id="rId5" Type="http://schemas.openxmlformats.org/officeDocument/2006/relationships/image" Target="../media/image20.emf"/><Relationship Id="rId4" Type="http://schemas.openxmlformats.org/officeDocument/2006/relationships/image" Target="../media/image19.emf"/></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hyperlink" Target="http://www.legance.com/" TargetMode="External"/><Relationship Id="rId7" Type="http://schemas.openxmlformats.org/officeDocument/2006/relationships/image" Target="../media/image23.png"/><Relationship Id="rId2" Type="http://schemas.openxmlformats.org/officeDocument/2006/relationships/notesSlide" Target="../notesSlides/notesSlide46.xml"/><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image" Target="../media/image22.jpeg"/><Relationship Id="rId4" Type="http://schemas.openxmlformats.org/officeDocument/2006/relationships/image" Target="../media/image21.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hape 140"/>
          <p:cNvSpPr>
            <a:spLocks noChangeArrowheads="1"/>
          </p:cNvSpPr>
          <p:nvPr/>
        </p:nvSpPr>
        <p:spPr bwMode="auto">
          <a:xfrm>
            <a:off x="9164642" y="3667825"/>
            <a:ext cx="10995739" cy="3973701"/>
          </a:xfrm>
          <a:prstGeom prst="rect">
            <a:avLst/>
          </a:prstGeom>
          <a:solidFill>
            <a:srgbClr val="4C4C4B">
              <a:alpha val="7059"/>
            </a:srgbClr>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1884" tIns="41884" rIns="41884" bIns="41884" anchor="ctr"/>
          <a:lstStyle>
            <a:lvl1pPr eaLnBrk="0" hangingPunct="0">
              <a:spcBef>
                <a:spcPts val="5900"/>
              </a:spcBef>
              <a:buSzPct val="75000"/>
              <a:buChar char="•"/>
              <a:defRPr sz="5200">
                <a:solidFill>
                  <a:srgbClr val="000000"/>
                </a:solidFill>
                <a:latin typeface="Helvetica Light"/>
                <a:ea typeface="Helvetica Light"/>
                <a:cs typeface="Helvetica Light"/>
                <a:sym typeface="Helvetica Light"/>
              </a:defRPr>
            </a:lvl1pPr>
            <a:lvl2pPr marL="742950" indent="-285750" eaLnBrk="0" hangingPunct="0">
              <a:spcBef>
                <a:spcPts val="5900"/>
              </a:spcBef>
              <a:buSzPct val="75000"/>
              <a:buChar char="•"/>
              <a:defRPr sz="5200">
                <a:solidFill>
                  <a:srgbClr val="000000"/>
                </a:solidFill>
                <a:latin typeface="Helvetica Light"/>
                <a:ea typeface="Helvetica Light"/>
                <a:cs typeface="Helvetica Light"/>
                <a:sym typeface="Helvetica Light"/>
              </a:defRPr>
            </a:lvl2pPr>
            <a:lvl3pPr marL="1143000" indent="-228600" eaLnBrk="0" hangingPunct="0">
              <a:spcBef>
                <a:spcPts val="5900"/>
              </a:spcBef>
              <a:buSzPct val="75000"/>
              <a:buChar char="•"/>
              <a:defRPr sz="5200">
                <a:solidFill>
                  <a:srgbClr val="000000"/>
                </a:solidFill>
                <a:latin typeface="Helvetica Light"/>
                <a:ea typeface="Helvetica Light"/>
                <a:cs typeface="Helvetica Light"/>
                <a:sym typeface="Helvetica Light"/>
              </a:defRPr>
            </a:lvl3pPr>
            <a:lvl4pPr marL="1600200" indent="-228600" eaLnBrk="0" hangingPunct="0">
              <a:spcBef>
                <a:spcPts val="5900"/>
              </a:spcBef>
              <a:buSzPct val="75000"/>
              <a:buChar char="•"/>
              <a:defRPr sz="5200">
                <a:solidFill>
                  <a:srgbClr val="000000"/>
                </a:solidFill>
                <a:latin typeface="Helvetica Light"/>
                <a:ea typeface="Helvetica Light"/>
                <a:cs typeface="Helvetica Light"/>
                <a:sym typeface="Helvetica Light"/>
              </a:defRPr>
            </a:lvl4pPr>
            <a:lvl5pPr marL="2057400" indent="-228600" eaLnBrk="0" hangingPunct="0">
              <a:spcBef>
                <a:spcPts val="5900"/>
              </a:spcBef>
              <a:buSzPct val="75000"/>
              <a:buChar char="•"/>
              <a:defRPr sz="5200">
                <a:solidFill>
                  <a:srgbClr val="000000"/>
                </a:solidFill>
                <a:latin typeface="Helvetica Light"/>
                <a:ea typeface="Helvetica Light"/>
                <a:cs typeface="Helvetica Light"/>
                <a:sym typeface="Helvetica Light"/>
              </a:defRPr>
            </a:lvl5pPr>
            <a:lvl6pPr marL="2514600" indent="-228600" defTabSz="825500" eaLnBrk="0" fontAlgn="base" hangingPunct="0">
              <a:spcBef>
                <a:spcPts val="5900"/>
              </a:spcBef>
              <a:spcAft>
                <a:spcPct val="0"/>
              </a:spcAft>
              <a:buSzPct val="75000"/>
              <a:buChar char="•"/>
              <a:defRPr sz="5200">
                <a:solidFill>
                  <a:srgbClr val="000000"/>
                </a:solidFill>
                <a:latin typeface="Helvetica Light"/>
                <a:ea typeface="Helvetica Light"/>
                <a:cs typeface="Helvetica Light"/>
                <a:sym typeface="Helvetica Light"/>
              </a:defRPr>
            </a:lvl6pPr>
            <a:lvl7pPr marL="2971800" indent="-228600" defTabSz="825500" eaLnBrk="0" fontAlgn="base" hangingPunct="0">
              <a:spcBef>
                <a:spcPts val="5900"/>
              </a:spcBef>
              <a:spcAft>
                <a:spcPct val="0"/>
              </a:spcAft>
              <a:buSzPct val="75000"/>
              <a:buChar char="•"/>
              <a:defRPr sz="5200">
                <a:solidFill>
                  <a:srgbClr val="000000"/>
                </a:solidFill>
                <a:latin typeface="Helvetica Light"/>
                <a:ea typeface="Helvetica Light"/>
                <a:cs typeface="Helvetica Light"/>
                <a:sym typeface="Helvetica Light"/>
              </a:defRPr>
            </a:lvl7pPr>
            <a:lvl8pPr marL="3429000" indent="-228600" defTabSz="825500" eaLnBrk="0" fontAlgn="base" hangingPunct="0">
              <a:spcBef>
                <a:spcPts val="5900"/>
              </a:spcBef>
              <a:spcAft>
                <a:spcPct val="0"/>
              </a:spcAft>
              <a:buSzPct val="75000"/>
              <a:buChar char="•"/>
              <a:defRPr sz="5200">
                <a:solidFill>
                  <a:srgbClr val="000000"/>
                </a:solidFill>
                <a:latin typeface="Helvetica Light"/>
                <a:ea typeface="Helvetica Light"/>
                <a:cs typeface="Helvetica Light"/>
                <a:sym typeface="Helvetica Light"/>
              </a:defRPr>
            </a:lvl8pPr>
            <a:lvl9pPr marL="3886200" indent="-228600" defTabSz="825500" eaLnBrk="0" fontAlgn="base" hangingPunct="0">
              <a:spcBef>
                <a:spcPts val="5900"/>
              </a:spcBef>
              <a:spcAft>
                <a:spcPct val="0"/>
              </a:spcAft>
              <a:buSzPct val="75000"/>
              <a:buChar char="•"/>
              <a:defRPr sz="5200">
                <a:solidFill>
                  <a:srgbClr val="000000"/>
                </a:solidFill>
                <a:latin typeface="Helvetica Light"/>
                <a:ea typeface="Helvetica Light"/>
                <a:cs typeface="Helvetica Light"/>
                <a:sym typeface="Helvetica Light"/>
              </a:defRPr>
            </a:lvl9pPr>
          </a:lstStyle>
          <a:p>
            <a:pPr algn="ctr" eaLnBrk="1">
              <a:spcBef>
                <a:spcPct val="0"/>
              </a:spcBef>
              <a:buSzTx/>
              <a:buFontTx/>
              <a:buNone/>
            </a:pPr>
            <a:endParaRPr lang="it-IT" altLang="it-IT" sz="2638" dirty="0">
              <a:solidFill>
                <a:srgbClr val="FFFFFF"/>
              </a:solidFill>
              <a:latin typeface="Century Gothic" panose="020B0502020202020204" pitchFamily="34" charset="0"/>
            </a:endParaRPr>
          </a:p>
        </p:txBody>
      </p:sp>
      <p:pic>
        <p:nvPicPr>
          <p:cNvPr id="3075" name="pasted-image.pdf"/>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67519" y="370805"/>
            <a:ext cx="2092869" cy="1590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3076" name="Shape 143"/>
          <p:cNvSpPr>
            <a:spLocks noChangeArrowheads="1"/>
          </p:cNvSpPr>
          <p:nvPr/>
        </p:nvSpPr>
        <p:spPr bwMode="auto">
          <a:xfrm>
            <a:off x="14954865" y="759963"/>
            <a:ext cx="4912176" cy="546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1884" tIns="41884" rIns="41884" bIns="41884" anchor="ctr">
            <a:spAutoFit/>
          </a:bodyPr>
          <a:lstStyle>
            <a:lvl1pPr eaLnBrk="0" hangingPunct="0">
              <a:spcBef>
                <a:spcPts val="5900"/>
              </a:spcBef>
              <a:buSzPct val="75000"/>
              <a:buChar char="•"/>
              <a:defRPr sz="5200">
                <a:solidFill>
                  <a:srgbClr val="000000"/>
                </a:solidFill>
                <a:latin typeface="Helvetica Light"/>
                <a:ea typeface="Helvetica Light"/>
                <a:cs typeface="Helvetica Light"/>
                <a:sym typeface="Helvetica Light"/>
              </a:defRPr>
            </a:lvl1pPr>
            <a:lvl2pPr marL="742950" indent="-285750" eaLnBrk="0" hangingPunct="0">
              <a:spcBef>
                <a:spcPts val="5900"/>
              </a:spcBef>
              <a:buSzPct val="75000"/>
              <a:buChar char="•"/>
              <a:defRPr sz="5200">
                <a:solidFill>
                  <a:srgbClr val="000000"/>
                </a:solidFill>
                <a:latin typeface="Helvetica Light"/>
                <a:ea typeface="Helvetica Light"/>
                <a:cs typeface="Helvetica Light"/>
                <a:sym typeface="Helvetica Light"/>
              </a:defRPr>
            </a:lvl2pPr>
            <a:lvl3pPr marL="1143000" indent="-228600" eaLnBrk="0" hangingPunct="0">
              <a:spcBef>
                <a:spcPts val="5900"/>
              </a:spcBef>
              <a:buSzPct val="75000"/>
              <a:buChar char="•"/>
              <a:defRPr sz="5200">
                <a:solidFill>
                  <a:srgbClr val="000000"/>
                </a:solidFill>
                <a:latin typeface="Helvetica Light"/>
                <a:ea typeface="Helvetica Light"/>
                <a:cs typeface="Helvetica Light"/>
                <a:sym typeface="Helvetica Light"/>
              </a:defRPr>
            </a:lvl3pPr>
            <a:lvl4pPr marL="1600200" indent="-228600" eaLnBrk="0" hangingPunct="0">
              <a:spcBef>
                <a:spcPts val="5900"/>
              </a:spcBef>
              <a:buSzPct val="75000"/>
              <a:buChar char="•"/>
              <a:defRPr sz="5200">
                <a:solidFill>
                  <a:srgbClr val="000000"/>
                </a:solidFill>
                <a:latin typeface="Helvetica Light"/>
                <a:ea typeface="Helvetica Light"/>
                <a:cs typeface="Helvetica Light"/>
                <a:sym typeface="Helvetica Light"/>
              </a:defRPr>
            </a:lvl4pPr>
            <a:lvl5pPr marL="2057400" indent="-228600" eaLnBrk="0" hangingPunct="0">
              <a:spcBef>
                <a:spcPts val="5900"/>
              </a:spcBef>
              <a:buSzPct val="75000"/>
              <a:buChar char="•"/>
              <a:defRPr sz="5200">
                <a:solidFill>
                  <a:srgbClr val="000000"/>
                </a:solidFill>
                <a:latin typeface="Helvetica Light"/>
                <a:ea typeface="Helvetica Light"/>
                <a:cs typeface="Helvetica Light"/>
                <a:sym typeface="Helvetica Light"/>
              </a:defRPr>
            </a:lvl5pPr>
            <a:lvl6pPr marL="2514600" indent="-228600" defTabSz="825500" eaLnBrk="0" fontAlgn="base" hangingPunct="0">
              <a:spcBef>
                <a:spcPts val="5900"/>
              </a:spcBef>
              <a:spcAft>
                <a:spcPct val="0"/>
              </a:spcAft>
              <a:buSzPct val="75000"/>
              <a:buChar char="•"/>
              <a:defRPr sz="5200">
                <a:solidFill>
                  <a:srgbClr val="000000"/>
                </a:solidFill>
                <a:latin typeface="Helvetica Light"/>
                <a:ea typeface="Helvetica Light"/>
                <a:cs typeface="Helvetica Light"/>
                <a:sym typeface="Helvetica Light"/>
              </a:defRPr>
            </a:lvl6pPr>
            <a:lvl7pPr marL="2971800" indent="-228600" defTabSz="825500" eaLnBrk="0" fontAlgn="base" hangingPunct="0">
              <a:spcBef>
                <a:spcPts val="5900"/>
              </a:spcBef>
              <a:spcAft>
                <a:spcPct val="0"/>
              </a:spcAft>
              <a:buSzPct val="75000"/>
              <a:buChar char="•"/>
              <a:defRPr sz="5200">
                <a:solidFill>
                  <a:srgbClr val="000000"/>
                </a:solidFill>
                <a:latin typeface="Helvetica Light"/>
                <a:ea typeface="Helvetica Light"/>
                <a:cs typeface="Helvetica Light"/>
                <a:sym typeface="Helvetica Light"/>
              </a:defRPr>
            </a:lvl7pPr>
            <a:lvl8pPr marL="3429000" indent="-228600" defTabSz="825500" eaLnBrk="0" fontAlgn="base" hangingPunct="0">
              <a:spcBef>
                <a:spcPts val="5900"/>
              </a:spcBef>
              <a:spcAft>
                <a:spcPct val="0"/>
              </a:spcAft>
              <a:buSzPct val="75000"/>
              <a:buChar char="•"/>
              <a:defRPr sz="5200">
                <a:solidFill>
                  <a:srgbClr val="000000"/>
                </a:solidFill>
                <a:latin typeface="Helvetica Light"/>
                <a:ea typeface="Helvetica Light"/>
                <a:cs typeface="Helvetica Light"/>
                <a:sym typeface="Helvetica Light"/>
              </a:defRPr>
            </a:lvl8pPr>
            <a:lvl9pPr marL="3886200" indent="-228600" defTabSz="825500" eaLnBrk="0" fontAlgn="base" hangingPunct="0">
              <a:spcBef>
                <a:spcPts val="5900"/>
              </a:spcBef>
              <a:spcAft>
                <a:spcPct val="0"/>
              </a:spcAft>
              <a:buSzPct val="75000"/>
              <a:buChar char="•"/>
              <a:defRPr sz="5200">
                <a:solidFill>
                  <a:srgbClr val="000000"/>
                </a:solidFill>
                <a:latin typeface="Helvetica Light"/>
                <a:ea typeface="Helvetica Light"/>
                <a:cs typeface="Helvetica Light"/>
                <a:sym typeface="Helvetica Light"/>
              </a:defRPr>
            </a:lvl9pPr>
          </a:lstStyle>
          <a:p>
            <a:pPr algn="r" eaLnBrk="1">
              <a:spcBef>
                <a:spcPct val="0"/>
              </a:spcBef>
              <a:buSzTx/>
              <a:buFontTx/>
              <a:buNone/>
            </a:pPr>
            <a:r>
              <a:rPr lang="it-IT" altLang="it-IT" sz="3000" dirty="0" smtClean="0">
                <a:solidFill>
                  <a:srgbClr val="646B65"/>
                </a:solidFill>
                <a:latin typeface="Century Gothic" panose="020B0502020202020204" pitchFamily="34" charset="0"/>
                <a:sym typeface="Raleway" charset="0"/>
              </a:rPr>
              <a:t>Berlin, </a:t>
            </a:r>
            <a:r>
              <a:rPr lang="it-IT" altLang="it-IT" sz="3000" dirty="0" err="1" smtClean="0">
                <a:solidFill>
                  <a:srgbClr val="646B65"/>
                </a:solidFill>
                <a:latin typeface="Century Gothic" panose="020B0502020202020204" pitchFamily="34" charset="0"/>
                <a:sym typeface="Raleway" charset="0"/>
              </a:rPr>
              <a:t>November</a:t>
            </a:r>
            <a:r>
              <a:rPr lang="it-IT" altLang="it-IT" sz="3000" dirty="0" smtClean="0">
                <a:solidFill>
                  <a:srgbClr val="646B65"/>
                </a:solidFill>
                <a:latin typeface="Century Gothic" panose="020B0502020202020204" pitchFamily="34" charset="0"/>
                <a:sym typeface="Raleway" charset="0"/>
              </a:rPr>
              <a:t> 2019</a:t>
            </a:r>
            <a:endParaRPr lang="it-IT" altLang="it-IT" sz="3000" dirty="0">
              <a:solidFill>
                <a:srgbClr val="646B65"/>
              </a:solidFill>
              <a:latin typeface="Century Gothic" panose="020B0502020202020204" pitchFamily="34" charset="0"/>
              <a:sym typeface="Raleway" charset="0"/>
            </a:endParaRPr>
          </a:p>
        </p:txBody>
      </p:sp>
      <p:pic>
        <p:nvPicPr>
          <p:cNvPr id="3077" name="Virgola blu grigio e bianca-01.pn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89514" y="370805"/>
            <a:ext cx="2087633" cy="1753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3078" name="Legance_logo_White-03.pn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9374227" y="4304217"/>
            <a:ext cx="4363741" cy="1426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7" name="Shape 143"/>
          <p:cNvSpPr>
            <a:spLocks noChangeArrowheads="1"/>
          </p:cNvSpPr>
          <p:nvPr/>
        </p:nvSpPr>
        <p:spPr bwMode="auto">
          <a:xfrm>
            <a:off x="15810788" y="10562995"/>
            <a:ext cx="3866069" cy="546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1884" tIns="41884" rIns="41884" bIns="41884" anchor="ctr">
            <a:spAutoFit/>
          </a:bodyPr>
          <a:lstStyle>
            <a:lvl1pPr eaLnBrk="0" hangingPunct="0">
              <a:spcBef>
                <a:spcPts val="5900"/>
              </a:spcBef>
              <a:buSzPct val="75000"/>
              <a:buChar char="•"/>
              <a:defRPr sz="5200">
                <a:solidFill>
                  <a:srgbClr val="000000"/>
                </a:solidFill>
                <a:latin typeface="Helvetica Light"/>
                <a:ea typeface="Helvetica Light"/>
                <a:cs typeface="Helvetica Light"/>
                <a:sym typeface="Helvetica Light"/>
              </a:defRPr>
            </a:lvl1pPr>
            <a:lvl2pPr marL="742950" indent="-285750" eaLnBrk="0" hangingPunct="0">
              <a:spcBef>
                <a:spcPts val="5900"/>
              </a:spcBef>
              <a:buSzPct val="75000"/>
              <a:buChar char="•"/>
              <a:defRPr sz="5200">
                <a:solidFill>
                  <a:srgbClr val="000000"/>
                </a:solidFill>
                <a:latin typeface="Helvetica Light"/>
                <a:ea typeface="Helvetica Light"/>
                <a:cs typeface="Helvetica Light"/>
                <a:sym typeface="Helvetica Light"/>
              </a:defRPr>
            </a:lvl2pPr>
            <a:lvl3pPr marL="1143000" indent="-228600" eaLnBrk="0" hangingPunct="0">
              <a:spcBef>
                <a:spcPts val="5900"/>
              </a:spcBef>
              <a:buSzPct val="75000"/>
              <a:buChar char="•"/>
              <a:defRPr sz="5200">
                <a:solidFill>
                  <a:srgbClr val="000000"/>
                </a:solidFill>
                <a:latin typeface="Helvetica Light"/>
                <a:ea typeface="Helvetica Light"/>
                <a:cs typeface="Helvetica Light"/>
                <a:sym typeface="Helvetica Light"/>
              </a:defRPr>
            </a:lvl3pPr>
            <a:lvl4pPr marL="1600200" indent="-228600" eaLnBrk="0" hangingPunct="0">
              <a:spcBef>
                <a:spcPts val="5900"/>
              </a:spcBef>
              <a:buSzPct val="75000"/>
              <a:buChar char="•"/>
              <a:defRPr sz="5200">
                <a:solidFill>
                  <a:srgbClr val="000000"/>
                </a:solidFill>
                <a:latin typeface="Helvetica Light"/>
                <a:ea typeface="Helvetica Light"/>
                <a:cs typeface="Helvetica Light"/>
                <a:sym typeface="Helvetica Light"/>
              </a:defRPr>
            </a:lvl4pPr>
            <a:lvl5pPr marL="2057400" indent="-228600" eaLnBrk="0" hangingPunct="0">
              <a:spcBef>
                <a:spcPts val="5900"/>
              </a:spcBef>
              <a:buSzPct val="75000"/>
              <a:buChar char="•"/>
              <a:defRPr sz="5200">
                <a:solidFill>
                  <a:srgbClr val="000000"/>
                </a:solidFill>
                <a:latin typeface="Helvetica Light"/>
                <a:ea typeface="Helvetica Light"/>
                <a:cs typeface="Helvetica Light"/>
                <a:sym typeface="Helvetica Light"/>
              </a:defRPr>
            </a:lvl5pPr>
            <a:lvl6pPr marL="2514600" indent="-228600" defTabSz="825500" eaLnBrk="0" fontAlgn="base" hangingPunct="0">
              <a:spcBef>
                <a:spcPts val="5900"/>
              </a:spcBef>
              <a:spcAft>
                <a:spcPct val="0"/>
              </a:spcAft>
              <a:buSzPct val="75000"/>
              <a:buChar char="•"/>
              <a:defRPr sz="5200">
                <a:solidFill>
                  <a:srgbClr val="000000"/>
                </a:solidFill>
                <a:latin typeface="Helvetica Light"/>
                <a:ea typeface="Helvetica Light"/>
                <a:cs typeface="Helvetica Light"/>
                <a:sym typeface="Helvetica Light"/>
              </a:defRPr>
            </a:lvl6pPr>
            <a:lvl7pPr marL="2971800" indent="-228600" defTabSz="825500" eaLnBrk="0" fontAlgn="base" hangingPunct="0">
              <a:spcBef>
                <a:spcPts val="5900"/>
              </a:spcBef>
              <a:spcAft>
                <a:spcPct val="0"/>
              </a:spcAft>
              <a:buSzPct val="75000"/>
              <a:buChar char="•"/>
              <a:defRPr sz="5200">
                <a:solidFill>
                  <a:srgbClr val="000000"/>
                </a:solidFill>
                <a:latin typeface="Helvetica Light"/>
                <a:ea typeface="Helvetica Light"/>
                <a:cs typeface="Helvetica Light"/>
                <a:sym typeface="Helvetica Light"/>
              </a:defRPr>
            </a:lvl7pPr>
            <a:lvl8pPr marL="3429000" indent="-228600" defTabSz="825500" eaLnBrk="0" fontAlgn="base" hangingPunct="0">
              <a:spcBef>
                <a:spcPts val="5900"/>
              </a:spcBef>
              <a:spcAft>
                <a:spcPct val="0"/>
              </a:spcAft>
              <a:buSzPct val="75000"/>
              <a:buChar char="•"/>
              <a:defRPr sz="5200">
                <a:solidFill>
                  <a:srgbClr val="000000"/>
                </a:solidFill>
                <a:latin typeface="Helvetica Light"/>
                <a:ea typeface="Helvetica Light"/>
                <a:cs typeface="Helvetica Light"/>
                <a:sym typeface="Helvetica Light"/>
              </a:defRPr>
            </a:lvl8pPr>
            <a:lvl9pPr marL="3886200" indent="-228600" defTabSz="825500" eaLnBrk="0" fontAlgn="base" hangingPunct="0">
              <a:spcBef>
                <a:spcPts val="5900"/>
              </a:spcBef>
              <a:spcAft>
                <a:spcPct val="0"/>
              </a:spcAft>
              <a:buSzPct val="75000"/>
              <a:buChar char="•"/>
              <a:defRPr sz="5200">
                <a:solidFill>
                  <a:srgbClr val="000000"/>
                </a:solidFill>
                <a:latin typeface="Helvetica Light"/>
                <a:ea typeface="Helvetica Light"/>
                <a:cs typeface="Helvetica Light"/>
                <a:sym typeface="Helvetica Light"/>
              </a:defRPr>
            </a:lvl9pPr>
          </a:lstStyle>
          <a:p>
            <a:pPr algn="ctr" eaLnBrk="1">
              <a:spcBef>
                <a:spcPct val="0"/>
              </a:spcBef>
              <a:buSzTx/>
              <a:buFontTx/>
              <a:buNone/>
            </a:pPr>
            <a:r>
              <a:rPr lang="it-IT" altLang="it-IT" sz="3000" dirty="0">
                <a:solidFill>
                  <a:srgbClr val="646B65"/>
                </a:solidFill>
                <a:latin typeface="Century Gothic" panose="020B0502020202020204" pitchFamily="34" charset="0"/>
                <a:sym typeface="Raleway" charset="0"/>
              </a:rPr>
              <a:t>Avv. Cecilia Carrara</a:t>
            </a:r>
          </a:p>
        </p:txBody>
      </p:sp>
      <p:sp>
        <p:nvSpPr>
          <p:cNvPr id="2" name="CasellaDiTesto 1"/>
          <p:cNvSpPr txBox="1"/>
          <p:nvPr/>
        </p:nvSpPr>
        <p:spPr>
          <a:xfrm>
            <a:off x="9499187" y="5826123"/>
            <a:ext cx="10116017" cy="13156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1884" tIns="41884" rIns="41884" bIns="41884" numCol="1" spcCol="38100" rtlCol="0" anchor="ctr">
            <a:spAutoFit/>
          </a:bodyPr>
          <a:lstStyle/>
          <a:p>
            <a:r>
              <a:rPr lang="it-IT" altLang="it-IT" sz="4000" dirty="0">
                <a:solidFill>
                  <a:srgbClr val="646B65"/>
                </a:solidFill>
                <a:latin typeface="Century Gothic" panose="020B0502020202020204" pitchFamily="34" charset="0"/>
              </a:rPr>
              <a:t>Recent </a:t>
            </a:r>
            <a:r>
              <a:rPr lang="it-IT" altLang="it-IT" sz="4000" dirty="0" smtClean="0">
                <a:solidFill>
                  <a:srgbClr val="646B65"/>
                </a:solidFill>
                <a:latin typeface="Century Gothic" panose="020B0502020202020204" pitchFamily="34" charset="0"/>
              </a:rPr>
              <a:t>Developments </a:t>
            </a:r>
            <a:r>
              <a:rPr lang="it-IT" altLang="it-IT" sz="4000" dirty="0">
                <a:solidFill>
                  <a:srgbClr val="646B65"/>
                </a:solidFill>
                <a:latin typeface="Century Gothic" panose="020B0502020202020204" pitchFamily="34" charset="0"/>
              </a:rPr>
              <a:t>i</a:t>
            </a:r>
            <a:r>
              <a:rPr lang="it-IT" altLang="it-IT" sz="4000" dirty="0" smtClean="0">
                <a:solidFill>
                  <a:srgbClr val="646B65"/>
                </a:solidFill>
                <a:latin typeface="Century Gothic" panose="020B0502020202020204" pitchFamily="34" charset="0"/>
              </a:rPr>
              <a:t>n </a:t>
            </a:r>
            <a:r>
              <a:rPr lang="it-IT" altLang="it-IT" sz="4000" dirty="0">
                <a:solidFill>
                  <a:srgbClr val="646B65"/>
                </a:solidFill>
                <a:latin typeface="Century Gothic" panose="020B0502020202020204" pitchFamily="34" charset="0"/>
              </a:rPr>
              <a:t>Italian Corporate Law</a:t>
            </a:r>
            <a:endParaRPr lang="it-IT" sz="4000" dirty="0">
              <a:solidFill>
                <a:srgbClr val="646B65"/>
              </a:solidFill>
              <a:latin typeface="Century Gothic" panose="020B0502020202020204" pitchFamily="34" charset="0"/>
            </a:endParaRPr>
          </a:p>
        </p:txBody>
      </p:sp>
      <p:pic>
        <p:nvPicPr>
          <p:cNvPr id="9" name="Picture 10" descr="CFJS_FU_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529050" y="1364757"/>
            <a:ext cx="3169378" cy="838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7964576"/>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2"/>
          <p:cNvSpPr/>
          <p:nvPr/>
        </p:nvSpPr>
        <p:spPr>
          <a:xfrm>
            <a:off x="-7817" y="1447318"/>
            <a:ext cx="20097115" cy="9004300"/>
          </a:xfrm>
          <a:custGeom>
            <a:avLst/>
            <a:gdLst/>
            <a:ahLst/>
            <a:cxnLst/>
            <a:rect l="l" t="t" r="r" b="b"/>
            <a:pathLst>
              <a:path w="20097115" h="9004300">
                <a:moveTo>
                  <a:pt x="0" y="9004123"/>
                </a:moveTo>
                <a:lnTo>
                  <a:pt x="20096560" y="9004123"/>
                </a:lnTo>
                <a:lnTo>
                  <a:pt x="20096560" y="0"/>
                </a:lnTo>
                <a:lnTo>
                  <a:pt x="0" y="0"/>
                </a:lnTo>
                <a:lnTo>
                  <a:pt x="0" y="9004123"/>
                </a:lnTo>
                <a:close/>
              </a:path>
            </a:pathLst>
          </a:custGeom>
          <a:solidFill>
            <a:srgbClr val="4B4B4A">
              <a:alpha val="7058"/>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6" name="object 14"/>
          <p:cNvSpPr txBox="1">
            <a:spLocks noGrp="1"/>
          </p:cNvSpPr>
          <p:nvPr>
            <p:ph type="sldNum" sz="quarter" idx="7"/>
          </p:nvPr>
        </p:nvSpPr>
        <p:spPr>
          <a:xfrm>
            <a:off x="9962777" y="10848282"/>
            <a:ext cx="284479" cy="253916"/>
          </a:xfrm>
          <a:prstGeom prst="rect">
            <a:avLst/>
          </a:prstGeom>
        </p:spPr>
        <p:txBody>
          <a:bodyPr vert="horz" wrap="square" lIns="0" tIns="0" rIns="0" bIns="0" rtlCol="0">
            <a:spAutoFit/>
          </a:bodyPr>
          <a:lstStyle/>
          <a:p>
            <a:pPr marL="25400" marR="0" lvl="0" indent="0" algn="l" defTabSz="914400" rtl="0" eaLnBrk="1" fontAlgn="auto" latinLnBrk="0" hangingPunct="1">
              <a:lnSpc>
                <a:spcPct val="100000"/>
              </a:lnSpc>
              <a:spcBef>
                <a:spcPts val="145"/>
              </a:spcBef>
              <a:spcAft>
                <a:spcPts val="0"/>
              </a:spcAft>
              <a:buClrTx/>
              <a:buSzTx/>
              <a:buFontTx/>
              <a:buNone/>
              <a:tabLst/>
              <a:defRPr/>
            </a:pPr>
            <a:fld id="{81D60167-4931-47E6-BA6A-407CBD079E47}" type="slidenum">
              <a:rPr kumimoji="0" sz="1650" b="0" i="0" u="none" strike="noStrike" kern="1200" cap="none" spc="-135" normalizeH="0" baseline="0" noProof="0" dirty="0">
                <a:ln>
                  <a:noFill/>
                </a:ln>
                <a:solidFill>
                  <a:srgbClr val="646B65"/>
                </a:solidFill>
                <a:effectLst/>
                <a:uLnTx/>
                <a:uFillTx/>
                <a:latin typeface="Century Gothic" panose="020B0502020202020204" pitchFamily="34" charset="0"/>
                <a:ea typeface="+mn-ea"/>
                <a:cs typeface="Verdana"/>
              </a:rPr>
              <a:pPr marL="25400" marR="0" lvl="0" indent="0" algn="l" defTabSz="914400" rtl="0" eaLnBrk="1" fontAlgn="auto" latinLnBrk="0" hangingPunct="1">
                <a:lnSpc>
                  <a:spcPct val="100000"/>
                </a:lnSpc>
                <a:spcBef>
                  <a:spcPts val="145"/>
                </a:spcBef>
                <a:spcAft>
                  <a:spcPts val="0"/>
                </a:spcAft>
                <a:buClrTx/>
                <a:buSzTx/>
                <a:buFontTx/>
                <a:buNone/>
                <a:tabLst/>
                <a:defRPr/>
              </a:pPr>
              <a:t>10</a:t>
            </a:fld>
            <a:endParaRPr kumimoji="0" sz="1650" b="0" i="0" u="none" strike="noStrike" kern="1200" cap="none" spc="-135" normalizeH="0" baseline="0" noProof="0" dirty="0">
              <a:ln>
                <a:noFill/>
              </a:ln>
              <a:solidFill>
                <a:srgbClr val="646B65"/>
              </a:solidFill>
              <a:effectLst/>
              <a:uLnTx/>
              <a:uFillTx/>
              <a:latin typeface="Century Gothic" panose="020B0502020202020204" pitchFamily="34" charset="0"/>
              <a:ea typeface="+mn-ea"/>
              <a:cs typeface="Verdana"/>
            </a:endParaRPr>
          </a:p>
        </p:txBody>
      </p:sp>
      <p:sp>
        <p:nvSpPr>
          <p:cNvPr id="10" name="CasellaDiTesto 9"/>
          <p:cNvSpPr txBox="1"/>
          <p:nvPr/>
        </p:nvSpPr>
        <p:spPr>
          <a:xfrm>
            <a:off x="648357" y="1692275"/>
            <a:ext cx="1870009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smtClean="0">
                <a:ln>
                  <a:noFill/>
                </a:ln>
                <a:solidFill>
                  <a:srgbClr val="646B65"/>
                </a:solidFill>
                <a:effectLst/>
                <a:uLnTx/>
                <a:uFillTx/>
                <a:latin typeface="Century Gothic" panose="020B0502020202020204" pitchFamily="34" charset="0"/>
                <a:ea typeface="+mn-ea"/>
                <a:cs typeface="+mn-cs"/>
              </a:rPr>
              <a:t>The </a:t>
            </a:r>
            <a:r>
              <a:rPr kumimoji="0" lang="it-IT" sz="2800" b="1" i="0" u="none" strike="noStrike" kern="1200" cap="none" spc="0" normalizeH="0" baseline="0" noProof="0" dirty="0" err="1" smtClean="0">
                <a:ln>
                  <a:noFill/>
                </a:ln>
                <a:solidFill>
                  <a:srgbClr val="646B65"/>
                </a:solidFill>
                <a:effectLst/>
                <a:uLnTx/>
                <a:uFillTx/>
                <a:latin typeface="Century Gothic" panose="020B0502020202020204" pitchFamily="34" charset="0"/>
                <a:ea typeface="+mn-ea"/>
                <a:cs typeface="+mn-cs"/>
              </a:rPr>
              <a:t>Monistic</a:t>
            </a:r>
            <a:r>
              <a:rPr kumimoji="0" lang="it-IT" sz="2800" b="1" i="0" u="none" strike="noStrike" kern="1200" cap="none" spc="0" normalizeH="0" baseline="0" noProof="0" dirty="0" smtClean="0">
                <a:ln>
                  <a:noFill/>
                </a:ln>
                <a:solidFill>
                  <a:srgbClr val="646B65"/>
                </a:solidFill>
                <a:effectLst/>
                <a:uLnTx/>
                <a:uFillTx/>
                <a:latin typeface="Century Gothic" panose="020B0502020202020204" pitchFamily="34" charset="0"/>
                <a:ea typeface="+mn-ea"/>
                <a:cs typeface="+mn-cs"/>
              </a:rPr>
              <a:t> Regime </a:t>
            </a:r>
          </a:p>
        </p:txBody>
      </p:sp>
      <p:sp>
        <p:nvSpPr>
          <p:cNvPr id="9" name="CasellaDiTesto 8"/>
          <p:cNvSpPr txBox="1"/>
          <p:nvPr/>
        </p:nvSpPr>
        <p:spPr>
          <a:xfrm>
            <a:off x="2458046" y="2838711"/>
            <a:ext cx="15165388" cy="1200329"/>
          </a:xfrm>
          <a:prstGeom prst="rect">
            <a:avLst/>
          </a:prstGeom>
          <a:noFill/>
        </p:spPr>
        <p:txBody>
          <a:bodyPr wrap="square" rtlCol="0">
            <a:spAutoFit/>
          </a:bodyPr>
          <a:lstStyle/>
          <a:p>
            <a:pPr lvl="0"/>
            <a:r>
              <a:rPr lang="it-IT" sz="2400" b="1" dirty="0">
                <a:solidFill>
                  <a:srgbClr val="646B65"/>
                </a:solidFill>
                <a:latin typeface="Century Gothic" panose="020B0502020202020204" pitchFamily="34" charset="0"/>
              </a:rPr>
              <a:t>One-tier </a:t>
            </a:r>
            <a:r>
              <a:rPr lang="it-IT" sz="2400" b="1" dirty="0" err="1">
                <a:solidFill>
                  <a:srgbClr val="646B65"/>
                </a:solidFill>
                <a:latin typeface="Century Gothic" panose="020B0502020202020204" pitchFamily="34" charset="0"/>
              </a:rPr>
              <a:t>board</a:t>
            </a:r>
            <a:r>
              <a:rPr lang="it-IT" sz="2400" b="1" dirty="0">
                <a:solidFill>
                  <a:srgbClr val="646B65"/>
                </a:solidFill>
                <a:latin typeface="Century Gothic" panose="020B0502020202020204" pitchFamily="34" charset="0"/>
              </a:rPr>
              <a:t> structure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dirty="0">
              <a:ln>
                <a:noFill/>
              </a:ln>
              <a:solidFill>
                <a:srgbClr val="646B65"/>
              </a:solidFill>
              <a:effectLst/>
              <a:uLnTx/>
              <a:uFillTx/>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smtClean="0">
                <a:ln>
                  <a:noFill/>
                </a:ln>
                <a:solidFill>
                  <a:srgbClr val="646B65"/>
                </a:solidFill>
                <a:effectLst/>
                <a:uLnTx/>
                <a:uFillTx/>
                <a:latin typeface="Century Gothic" panose="020B0502020202020204" pitchFamily="34" charset="0"/>
              </a:rPr>
              <a:t>  </a:t>
            </a:r>
            <a:endParaRPr kumimoji="0" lang="it-IT" sz="2400" b="1" i="0" u="none" strike="noStrike" kern="1200" cap="none" spc="0" normalizeH="0" baseline="0" noProof="0" dirty="0">
              <a:ln>
                <a:noFill/>
              </a:ln>
              <a:solidFill>
                <a:srgbClr val="646B65"/>
              </a:solidFill>
              <a:effectLst/>
              <a:uLnTx/>
              <a:uFillTx/>
              <a:latin typeface="Century Gothic" panose="020B0502020202020204" pitchFamily="34" charset="0"/>
            </a:endParaRPr>
          </a:p>
        </p:txBody>
      </p:sp>
      <p:sp>
        <p:nvSpPr>
          <p:cNvPr id="13" name="object 15"/>
          <p:cNvSpPr/>
          <p:nvPr/>
        </p:nvSpPr>
        <p:spPr>
          <a:xfrm>
            <a:off x="747373" y="2747580"/>
            <a:ext cx="1614117" cy="794120"/>
          </a:xfrm>
          <a:custGeom>
            <a:avLst/>
            <a:gdLst/>
            <a:ahLst/>
            <a:cxnLst/>
            <a:rect l="l" t="t" r="r" b="b"/>
            <a:pathLst>
              <a:path w="3322320" h="2091054">
                <a:moveTo>
                  <a:pt x="2276789" y="0"/>
                </a:moveTo>
                <a:lnTo>
                  <a:pt x="2276789" y="522706"/>
                </a:lnTo>
                <a:lnTo>
                  <a:pt x="0" y="522706"/>
                </a:lnTo>
                <a:lnTo>
                  <a:pt x="0" y="1568119"/>
                </a:lnTo>
                <a:lnTo>
                  <a:pt x="2276789" y="1568119"/>
                </a:lnTo>
                <a:lnTo>
                  <a:pt x="2276789" y="2090826"/>
                </a:lnTo>
                <a:lnTo>
                  <a:pt x="3322202" y="1045413"/>
                </a:lnTo>
                <a:lnTo>
                  <a:pt x="2276789" y="0"/>
                </a:lnTo>
                <a:close/>
              </a:path>
            </a:pathLst>
          </a:custGeom>
          <a:solidFill>
            <a:srgbClr val="002F4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CasellaDiTesto 10"/>
          <p:cNvSpPr txBox="1"/>
          <p:nvPr/>
        </p:nvSpPr>
        <p:spPr>
          <a:xfrm>
            <a:off x="2442170" y="3361278"/>
            <a:ext cx="17515879" cy="523220"/>
          </a:xfrm>
          <a:prstGeom prst="rect">
            <a:avLst/>
          </a:prstGeom>
          <a:noFill/>
        </p:spPr>
        <p:txBody>
          <a:bodyPr wrap="square" rtlCol="0">
            <a:spAutoFit/>
          </a:bodyPr>
          <a:lstStyle/>
          <a:p>
            <a:pPr lvl="0"/>
            <a:r>
              <a:rPr lang="en-US" sz="2800" dirty="0">
                <a:solidFill>
                  <a:srgbClr val="646B65"/>
                </a:solidFill>
                <a:latin typeface="Century Gothic" panose="020B0502020202020204" pitchFamily="34" charset="0"/>
              </a:rPr>
              <a:t>Shareholders elect one single board which “contains” a supervisory committee</a:t>
            </a:r>
            <a:endParaRPr kumimoji="0" lang="en-US" sz="2800" b="0" i="0" u="none" strike="noStrike" kern="1200" cap="none" spc="0" normalizeH="0" baseline="0" noProof="0" dirty="0">
              <a:ln>
                <a:noFill/>
              </a:ln>
              <a:solidFill>
                <a:srgbClr val="646B65"/>
              </a:solidFill>
              <a:effectLst/>
              <a:uLnTx/>
              <a:uFillTx/>
              <a:latin typeface="Century Gothic" panose="020B0502020202020204" pitchFamily="34" charset="0"/>
            </a:endParaRPr>
          </a:p>
        </p:txBody>
      </p:sp>
      <p:sp>
        <p:nvSpPr>
          <p:cNvPr id="15" name="object 11"/>
          <p:cNvSpPr/>
          <p:nvPr/>
        </p:nvSpPr>
        <p:spPr>
          <a:xfrm>
            <a:off x="5154850" y="4247036"/>
            <a:ext cx="9615854" cy="1504305"/>
          </a:xfrm>
          <a:custGeom>
            <a:avLst/>
            <a:gdLst/>
            <a:ahLst/>
            <a:cxnLst/>
            <a:rect l="l" t="t" r="r" b="b"/>
            <a:pathLst>
              <a:path w="3345179" h="688975">
                <a:moveTo>
                  <a:pt x="0" y="688565"/>
                </a:moveTo>
                <a:lnTo>
                  <a:pt x="3344819" y="688565"/>
                </a:lnTo>
                <a:lnTo>
                  <a:pt x="3344819" y="0"/>
                </a:lnTo>
                <a:lnTo>
                  <a:pt x="0" y="0"/>
                </a:lnTo>
                <a:lnTo>
                  <a:pt x="0" y="688565"/>
                </a:lnTo>
                <a:close/>
              </a:path>
            </a:pathLst>
          </a:custGeom>
          <a:solidFill>
            <a:srgbClr val="FFFFFF"/>
          </a:solidFill>
          <a:ln>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1"/>
          <p:cNvSpPr/>
          <p:nvPr/>
        </p:nvSpPr>
        <p:spPr>
          <a:xfrm>
            <a:off x="5162786" y="6137666"/>
            <a:ext cx="9607917" cy="1474727"/>
          </a:xfrm>
          <a:custGeom>
            <a:avLst/>
            <a:gdLst/>
            <a:ahLst/>
            <a:cxnLst/>
            <a:rect l="l" t="t" r="r" b="b"/>
            <a:pathLst>
              <a:path w="3345179" h="688975">
                <a:moveTo>
                  <a:pt x="0" y="688565"/>
                </a:moveTo>
                <a:lnTo>
                  <a:pt x="3344819" y="688565"/>
                </a:lnTo>
                <a:lnTo>
                  <a:pt x="3344819" y="0"/>
                </a:lnTo>
                <a:lnTo>
                  <a:pt x="0" y="0"/>
                </a:lnTo>
                <a:lnTo>
                  <a:pt x="0" y="688565"/>
                </a:lnTo>
                <a:close/>
              </a:path>
            </a:pathLst>
          </a:custGeom>
          <a:solidFill>
            <a:srgbClr val="FFFFFF"/>
          </a:solidFill>
          <a:ln>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1"/>
          <p:cNvSpPr/>
          <p:nvPr/>
        </p:nvSpPr>
        <p:spPr>
          <a:xfrm>
            <a:off x="5162785" y="7998718"/>
            <a:ext cx="9607917" cy="1453765"/>
          </a:xfrm>
          <a:custGeom>
            <a:avLst/>
            <a:gdLst/>
            <a:ahLst/>
            <a:cxnLst/>
            <a:rect l="l" t="t" r="r" b="b"/>
            <a:pathLst>
              <a:path w="3345179" h="688975">
                <a:moveTo>
                  <a:pt x="0" y="688565"/>
                </a:moveTo>
                <a:lnTo>
                  <a:pt x="3344819" y="688565"/>
                </a:lnTo>
                <a:lnTo>
                  <a:pt x="3344819" y="0"/>
                </a:lnTo>
                <a:lnTo>
                  <a:pt x="0" y="0"/>
                </a:lnTo>
                <a:lnTo>
                  <a:pt x="0" y="688565"/>
                </a:lnTo>
                <a:close/>
              </a:path>
            </a:pathLst>
          </a:custGeom>
          <a:solidFill>
            <a:srgbClr val="FFFFFF"/>
          </a:solidFill>
          <a:ln>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object 15"/>
          <p:cNvSpPr/>
          <p:nvPr/>
        </p:nvSpPr>
        <p:spPr>
          <a:xfrm rot="5400000" flipH="1">
            <a:off x="12569927" y="6733150"/>
            <a:ext cx="2968637" cy="987206"/>
          </a:xfrm>
          <a:custGeom>
            <a:avLst/>
            <a:gdLst/>
            <a:ahLst/>
            <a:cxnLst/>
            <a:rect l="l" t="t" r="r" b="b"/>
            <a:pathLst>
              <a:path w="3322320" h="2091054">
                <a:moveTo>
                  <a:pt x="2276789" y="0"/>
                </a:moveTo>
                <a:lnTo>
                  <a:pt x="2276789" y="522706"/>
                </a:lnTo>
                <a:lnTo>
                  <a:pt x="0" y="522706"/>
                </a:lnTo>
                <a:lnTo>
                  <a:pt x="0" y="1568119"/>
                </a:lnTo>
                <a:lnTo>
                  <a:pt x="2276789" y="1568119"/>
                </a:lnTo>
                <a:lnTo>
                  <a:pt x="2276789" y="2090826"/>
                </a:lnTo>
                <a:lnTo>
                  <a:pt x="3322202" y="1045413"/>
                </a:lnTo>
                <a:lnTo>
                  <a:pt x="2276789" y="0"/>
                </a:lnTo>
                <a:close/>
              </a:path>
            </a:pathLst>
          </a:custGeom>
          <a:solidFill>
            <a:srgbClr val="002F4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object 15"/>
          <p:cNvSpPr/>
          <p:nvPr/>
        </p:nvSpPr>
        <p:spPr>
          <a:xfrm rot="5400000" flipH="1" flipV="1">
            <a:off x="5697046" y="5509657"/>
            <a:ext cx="1310908" cy="794120"/>
          </a:xfrm>
          <a:custGeom>
            <a:avLst/>
            <a:gdLst/>
            <a:ahLst/>
            <a:cxnLst/>
            <a:rect l="l" t="t" r="r" b="b"/>
            <a:pathLst>
              <a:path w="3322320" h="2091054">
                <a:moveTo>
                  <a:pt x="2276789" y="0"/>
                </a:moveTo>
                <a:lnTo>
                  <a:pt x="2276789" y="522706"/>
                </a:lnTo>
                <a:lnTo>
                  <a:pt x="0" y="522706"/>
                </a:lnTo>
                <a:lnTo>
                  <a:pt x="0" y="1568119"/>
                </a:lnTo>
                <a:lnTo>
                  <a:pt x="2276789" y="1568119"/>
                </a:lnTo>
                <a:lnTo>
                  <a:pt x="2276789" y="2090826"/>
                </a:lnTo>
                <a:lnTo>
                  <a:pt x="3322202" y="1045413"/>
                </a:lnTo>
                <a:lnTo>
                  <a:pt x="2276789" y="0"/>
                </a:lnTo>
                <a:close/>
              </a:path>
            </a:pathLst>
          </a:custGeom>
          <a:solidFill>
            <a:srgbClr val="002F4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CasellaDiTesto 11"/>
          <p:cNvSpPr txBox="1"/>
          <p:nvPr/>
        </p:nvSpPr>
        <p:spPr>
          <a:xfrm>
            <a:off x="7639079" y="4407065"/>
            <a:ext cx="4647396"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err="1" smtClean="0">
                <a:ln>
                  <a:noFill/>
                </a:ln>
                <a:solidFill>
                  <a:srgbClr val="646B65"/>
                </a:solidFill>
                <a:effectLst/>
                <a:uLnTx/>
                <a:uFillTx/>
                <a:latin typeface="Century Gothic" panose="020B0502020202020204" pitchFamily="34" charset="0"/>
              </a:rPr>
              <a:t>Managing</a:t>
            </a:r>
            <a:r>
              <a:rPr kumimoji="0" lang="it-IT" sz="2400" b="1" i="0" u="none" strike="noStrike" kern="1200" cap="none" spc="0" normalizeH="0" baseline="0" noProof="0" dirty="0" smtClean="0">
                <a:ln>
                  <a:noFill/>
                </a:ln>
                <a:solidFill>
                  <a:srgbClr val="646B65"/>
                </a:solidFill>
                <a:effectLst/>
                <a:uLnTx/>
                <a:uFillTx/>
                <a:latin typeface="Century Gothic" panose="020B0502020202020204" pitchFamily="34" charset="0"/>
              </a:rPr>
              <a:t> </a:t>
            </a:r>
            <a:r>
              <a:rPr kumimoji="0" lang="it-IT" sz="2400" b="1" i="0" u="none" strike="noStrike" kern="1200" cap="none" spc="0" normalizeH="0" baseline="0" noProof="0" dirty="0">
                <a:ln>
                  <a:noFill/>
                </a:ln>
                <a:solidFill>
                  <a:srgbClr val="646B65"/>
                </a:solidFill>
                <a:effectLst/>
                <a:uLnTx/>
                <a:uFillTx/>
                <a:latin typeface="Century Gothic" panose="020B0502020202020204" pitchFamily="34" charset="0"/>
              </a:rPr>
              <a:t>Board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dirty="0" smtClean="0">
              <a:ln>
                <a:noFill/>
              </a:ln>
              <a:solidFill>
                <a:srgbClr val="646B65"/>
              </a:solidFill>
              <a:effectLst/>
              <a:uLnTx/>
              <a:uFillTx/>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smtClean="0">
                <a:ln>
                  <a:noFill/>
                </a:ln>
                <a:solidFill>
                  <a:srgbClr val="646B65"/>
                </a:solidFill>
                <a:effectLst/>
                <a:uLnTx/>
                <a:uFillTx/>
                <a:latin typeface="Century Gothic" panose="020B0502020202020204" pitchFamily="34" charset="0"/>
              </a:rPr>
              <a:t>(consiglio </a:t>
            </a:r>
            <a:r>
              <a:rPr kumimoji="0" lang="it-IT" sz="2400" b="0" i="0" u="none" strike="noStrike" kern="1200" cap="none" spc="0" normalizeH="0" baseline="0" noProof="0" dirty="0">
                <a:ln>
                  <a:noFill/>
                </a:ln>
                <a:solidFill>
                  <a:srgbClr val="646B65"/>
                </a:solidFill>
                <a:effectLst/>
                <a:uLnTx/>
                <a:uFillTx/>
                <a:latin typeface="Century Gothic" panose="020B0502020202020204" pitchFamily="34" charset="0"/>
              </a:rPr>
              <a:t>di </a:t>
            </a:r>
            <a:r>
              <a:rPr lang="it-IT" sz="2400" dirty="0" smtClean="0">
                <a:solidFill>
                  <a:srgbClr val="646B65"/>
                </a:solidFill>
                <a:latin typeface="Century Gothic" panose="020B0502020202020204" pitchFamily="34" charset="0"/>
              </a:rPr>
              <a:t>amministrazione</a:t>
            </a:r>
            <a:r>
              <a:rPr kumimoji="0" lang="it-IT" sz="2400" b="0" i="0" u="none" strike="noStrike" kern="1200" cap="none" spc="0" normalizeH="0" baseline="0" noProof="0" dirty="0" smtClean="0">
                <a:ln>
                  <a:noFill/>
                </a:ln>
                <a:solidFill>
                  <a:srgbClr val="646B65"/>
                </a:solidFill>
                <a:effectLst/>
                <a:uLnTx/>
                <a:uFillTx/>
                <a:latin typeface="Century Gothic" panose="020B0502020202020204" pitchFamily="34" charset="0"/>
              </a:rPr>
              <a:t>)</a:t>
            </a:r>
            <a:endParaRPr kumimoji="0" lang="it-IT" sz="2400" b="0" i="0" u="none" strike="noStrike" kern="1200" cap="none" spc="0" normalizeH="0" baseline="0" noProof="0" dirty="0">
              <a:ln>
                <a:noFill/>
              </a:ln>
              <a:solidFill>
                <a:srgbClr val="646B65"/>
              </a:solidFill>
              <a:effectLst/>
              <a:uLnTx/>
              <a:uFillTx/>
              <a:latin typeface="Century Gothic" panose="020B0502020202020204" pitchFamily="34" charset="0"/>
            </a:endParaRPr>
          </a:p>
        </p:txBody>
      </p:sp>
      <p:sp>
        <p:nvSpPr>
          <p:cNvPr id="14" name="CasellaDiTesto 13"/>
          <p:cNvSpPr txBox="1"/>
          <p:nvPr/>
        </p:nvSpPr>
        <p:spPr>
          <a:xfrm>
            <a:off x="7037945" y="6310970"/>
            <a:ext cx="6206659"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err="1">
                <a:ln>
                  <a:noFill/>
                </a:ln>
                <a:solidFill>
                  <a:srgbClr val="646B65"/>
                </a:solidFill>
                <a:effectLst/>
                <a:uLnTx/>
                <a:uFillTx/>
                <a:latin typeface="Century Gothic" panose="020B0502020202020204" pitchFamily="34" charset="0"/>
              </a:rPr>
              <a:t>Supervisory</a:t>
            </a:r>
            <a:r>
              <a:rPr kumimoji="0" lang="it-IT" sz="2400" b="1" i="0" u="none" strike="noStrike" kern="1200" cap="none" spc="0" normalizeH="0" baseline="0" noProof="0" dirty="0">
                <a:ln>
                  <a:noFill/>
                </a:ln>
                <a:solidFill>
                  <a:srgbClr val="646B65"/>
                </a:solidFill>
                <a:effectLst/>
                <a:uLnTx/>
                <a:uFillTx/>
                <a:latin typeface="Century Gothic" panose="020B0502020202020204" pitchFamily="34" charset="0"/>
              </a:rPr>
              <a:t> </a:t>
            </a:r>
            <a:r>
              <a:rPr kumimoji="0" lang="it-IT" sz="2400" b="1" i="0" u="none" strike="noStrike" kern="1200" cap="none" spc="0" normalizeH="0" baseline="0" noProof="0" dirty="0" err="1" smtClean="0">
                <a:ln>
                  <a:noFill/>
                </a:ln>
                <a:solidFill>
                  <a:srgbClr val="646B65"/>
                </a:solidFill>
                <a:effectLst/>
                <a:uLnTx/>
                <a:uFillTx/>
                <a:latin typeface="Century Gothic" panose="020B0502020202020204" pitchFamily="34" charset="0"/>
              </a:rPr>
              <a:t>Committee</a:t>
            </a:r>
            <a:endParaRPr kumimoji="0" lang="it-IT" sz="2400" b="1" i="0" u="none" strike="noStrike" kern="1200" cap="none" spc="0" normalizeH="0" baseline="0" noProof="0" dirty="0">
              <a:ln>
                <a:noFill/>
              </a:ln>
              <a:solidFill>
                <a:srgbClr val="646B65"/>
              </a:solidFill>
              <a:effectLst/>
              <a:uLnTx/>
              <a:uFillTx/>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dirty="0" smtClean="0">
              <a:ln>
                <a:noFill/>
              </a:ln>
              <a:solidFill>
                <a:srgbClr val="646B65"/>
              </a:solidFill>
              <a:effectLst/>
              <a:uLnTx/>
              <a:uFillTx/>
              <a:latin typeface="Century Gothic" panose="020B0502020202020204" pitchFamily="34" charset="0"/>
            </a:endParaRPr>
          </a:p>
          <a:p>
            <a:pPr lvl="0" algn="ctr"/>
            <a:r>
              <a:rPr lang="it-IT" sz="2400" dirty="0" smtClean="0">
                <a:solidFill>
                  <a:srgbClr val="646B65"/>
                </a:solidFill>
                <a:latin typeface="Century Gothic" panose="020B0502020202020204" pitchFamily="34" charset="0"/>
              </a:rPr>
              <a:t>(</a:t>
            </a:r>
            <a:r>
              <a:rPr lang="it-IT" sz="2400" dirty="0">
                <a:solidFill>
                  <a:srgbClr val="646B65"/>
                </a:solidFill>
                <a:latin typeface="Century Gothic" panose="020B0502020202020204" pitchFamily="34" charset="0"/>
              </a:rPr>
              <a:t>comitato per il controllo sulla gestione)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dirty="0">
              <a:ln>
                <a:noFill/>
              </a:ln>
              <a:solidFill>
                <a:srgbClr val="646B65"/>
              </a:solidFill>
              <a:effectLst/>
              <a:uLnTx/>
              <a:uFillTx/>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dirty="0">
              <a:ln>
                <a:noFill/>
              </a:ln>
              <a:solidFill>
                <a:prstClr val="black"/>
              </a:solidFill>
              <a:effectLst/>
              <a:uLnTx/>
              <a:uFillTx/>
              <a:latin typeface="Calibri"/>
            </a:endParaRPr>
          </a:p>
        </p:txBody>
      </p:sp>
      <p:sp>
        <p:nvSpPr>
          <p:cNvPr id="24" name="CasellaDiTesto 23"/>
          <p:cNvSpPr txBox="1"/>
          <p:nvPr/>
        </p:nvSpPr>
        <p:spPr>
          <a:xfrm>
            <a:off x="7359974" y="8203241"/>
            <a:ext cx="55626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srgbClr val="646B65"/>
                </a:solidFill>
                <a:effectLst/>
                <a:uLnTx/>
                <a:uFillTx/>
                <a:latin typeface="Century Gothic" panose="020B0502020202020204" pitchFamily="34" charset="0"/>
                <a:ea typeface="+mn-ea"/>
                <a:cs typeface="+mn-cs"/>
              </a:rPr>
              <a:t>Shareholders’ </a:t>
            </a:r>
            <a:r>
              <a:rPr kumimoji="0" lang="it-IT" sz="2400" b="1" i="0" u="none" strike="noStrike" kern="1200" cap="none" spc="0" normalizeH="0" baseline="0" noProof="0" dirty="0" smtClean="0">
                <a:ln>
                  <a:noFill/>
                </a:ln>
                <a:solidFill>
                  <a:srgbClr val="646B65"/>
                </a:solidFill>
                <a:effectLst/>
                <a:uLnTx/>
                <a:uFillTx/>
                <a:latin typeface="Century Gothic" panose="020B0502020202020204" pitchFamily="34" charset="0"/>
                <a:ea typeface="+mn-ea"/>
                <a:cs typeface="+mn-cs"/>
              </a:rPr>
              <a:t>Meeting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400" b="1" i="0" u="none" strike="noStrike" kern="1200" cap="none" spc="0" normalizeH="0" baseline="0" noProof="0" dirty="0">
              <a:ln>
                <a:noFill/>
              </a:ln>
              <a:solidFill>
                <a:srgbClr val="646B65"/>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646B65"/>
                </a:solidFill>
                <a:effectLst/>
                <a:uLnTx/>
                <a:uFillTx/>
                <a:latin typeface="Century Gothic" panose="020B0502020202020204" pitchFamily="34" charset="0"/>
                <a:ea typeface="+mn-ea"/>
                <a:cs typeface="+mn-cs"/>
              </a:rPr>
              <a:t>(assemblea)</a:t>
            </a:r>
          </a:p>
        </p:txBody>
      </p:sp>
      <p:sp>
        <p:nvSpPr>
          <p:cNvPr id="25" name="CasellaDiTesto 24"/>
          <p:cNvSpPr txBox="1"/>
          <p:nvPr/>
        </p:nvSpPr>
        <p:spPr>
          <a:xfrm>
            <a:off x="3701344" y="5788425"/>
            <a:ext cx="131120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0" i="1" u="none" strike="noStrike" kern="1200" cap="none" spc="0" normalizeH="0" baseline="0" noProof="0" dirty="0" smtClean="0">
                <a:ln>
                  <a:noFill/>
                </a:ln>
                <a:solidFill>
                  <a:srgbClr val="646B65"/>
                </a:solidFill>
                <a:effectLst/>
                <a:uLnTx/>
                <a:uFillTx/>
                <a:latin typeface="Century Gothic" panose="020B0502020202020204" pitchFamily="34" charset="0"/>
                <a:ea typeface="+mn-ea"/>
                <a:cs typeface="+mn-cs"/>
              </a:rPr>
              <a:t>Control</a:t>
            </a:r>
            <a:endParaRPr kumimoji="0" lang="it-IT" sz="2400" b="0" i="1" u="none" strike="noStrike" kern="1200" cap="none" spc="0" normalizeH="0" baseline="0" noProof="0" dirty="0">
              <a:ln>
                <a:noFill/>
              </a:ln>
              <a:solidFill>
                <a:srgbClr val="646B65"/>
              </a:solidFill>
              <a:effectLst/>
              <a:uLnTx/>
              <a:uFillTx/>
              <a:latin typeface="Century Gothic" panose="020B0502020202020204" pitchFamily="34" charset="0"/>
              <a:ea typeface="+mn-ea"/>
              <a:cs typeface="+mn-cs"/>
            </a:endParaRPr>
          </a:p>
        </p:txBody>
      </p:sp>
      <p:sp>
        <p:nvSpPr>
          <p:cNvPr id="26" name="CasellaDiTesto 25"/>
          <p:cNvSpPr txBox="1"/>
          <p:nvPr/>
        </p:nvSpPr>
        <p:spPr>
          <a:xfrm>
            <a:off x="14970953" y="5737556"/>
            <a:ext cx="24384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0" i="1" u="none" strike="noStrike" kern="1200" cap="none" spc="0" normalizeH="0" baseline="0" noProof="0" dirty="0" smtClean="0">
                <a:ln>
                  <a:noFill/>
                </a:ln>
                <a:solidFill>
                  <a:srgbClr val="646B65"/>
                </a:solidFill>
                <a:effectLst/>
                <a:uLnTx/>
                <a:uFillTx/>
                <a:latin typeface="Century Gothic" panose="020B0502020202020204" pitchFamily="34" charset="0"/>
                <a:ea typeface="+mn-ea"/>
                <a:cs typeface="+mn-cs"/>
              </a:rPr>
              <a:t>Nomination</a:t>
            </a:r>
            <a:endParaRPr kumimoji="0" lang="it-IT" sz="2400" b="0" i="1" u="none" strike="noStrike" kern="1200" cap="none" spc="0" normalizeH="0" baseline="0" noProof="0" dirty="0">
              <a:ln>
                <a:noFill/>
              </a:ln>
              <a:solidFill>
                <a:srgbClr val="646B65"/>
              </a:solidFill>
              <a:effectLst/>
              <a:uLnTx/>
              <a:uFillTx/>
              <a:latin typeface="Century Gothic" panose="020B0502020202020204" pitchFamily="34" charset="0"/>
              <a:ea typeface="+mn-ea"/>
              <a:cs typeface="+mn-cs"/>
            </a:endParaRPr>
          </a:p>
        </p:txBody>
      </p:sp>
      <p:sp>
        <p:nvSpPr>
          <p:cNvPr id="22" name="object 15"/>
          <p:cNvSpPr/>
          <p:nvPr/>
        </p:nvSpPr>
        <p:spPr>
          <a:xfrm rot="5400000" flipH="1" flipV="1">
            <a:off x="12366915" y="5509657"/>
            <a:ext cx="1310908" cy="794120"/>
          </a:xfrm>
          <a:custGeom>
            <a:avLst/>
            <a:gdLst/>
            <a:ahLst/>
            <a:cxnLst/>
            <a:rect l="l" t="t" r="r" b="b"/>
            <a:pathLst>
              <a:path w="3322320" h="2091054">
                <a:moveTo>
                  <a:pt x="2276789" y="0"/>
                </a:moveTo>
                <a:lnTo>
                  <a:pt x="2276789" y="522706"/>
                </a:lnTo>
                <a:lnTo>
                  <a:pt x="0" y="522706"/>
                </a:lnTo>
                <a:lnTo>
                  <a:pt x="0" y="1568119"/>
                </a:lnTo>
                <a:lnTo>
                  <a:pt x="2276789" y="1568119"/>
                </a:lnTo>
                <a:lnTo>
                  <a:pt x="2276789" y="2090826"/>
                </a:lnTo>
                <a:lnTo>
                  <a:pt x="3322202" y="1045413"/>
                </a:lnTo>
                <a:lnTo>
                  <a:pt x="2276789" y="0"/>
                </a:lnTo>
                <a:close/>
              </a:path>
            </a:pathLst>
          </a:custGeom>
          <a:solidFill>
            <a:srgbClr val="002F4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31"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80960" y="10455275"/>
            <a:ext cx="2232090" cy="687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Virgola blu grigio e bianca-01.pn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861050" y="741799"/>
            <a:ext cx="512762"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32" name="Shape 150"/>
          <p:cNvSpPr/>
          <p:nvPr/>
        </p:nvSpPr>
        <p:spPr>
          <a:xfrm>
            <a:off x="130262" y="317814"/>
            <a:ext cx="6416588" cy="564255"/>
          </a:xfrm>
          <a:prstGeom prst="rect">
            <a:avLst/>
          </a:prstGeom>
          <a:ln w="12700">
            <a:miter lim="400000"/>
          </a:ln>
          <a:extLst>
            <a:ext uri="{C572A759-6A51-4108-AA02-DFA0A04FC94B}"/>
          </a:extLst>
        </p:spPr>
        <p:txBody>
          <a:bodyPr wrap="square" lIns="50799" tIns="50799" rIns="50799" bIns="50799" anchor="ctr">
            <a:spAutoFit/>
          </a:bodyPr>
          <a:lstStyle>
            <a:lvl1pPr algn="l">
              <a:defRPr sz="3500" cap="all">
                <a:solidFill>
                  <a:srgbClr val="123A56"/>
                </a:solidFill>
                <a:latin typeface="Raleway Light"/>
                <a:ea typeface="Raleway Light"/>
                <a:cs typeface="Raleway Light"/>
                <a:sym typeface="Raleway Light"/>
              </a:defRPr>
            </a:lvl1pPr>
          </a:lstStyle>
          <a:p>
            <a:pPr marL="12700">
              <a:lnSpc>
                <a:spcPct val="100000"/>
              </a:lnSpc>
            </a:pPr>
            <a:r>
              <a:rPr lang="en-US" sz="3000" spc="20" dirty="0">
                <a:solidFill>
                  <a:srgbClr val="003045"/>
                </a:solidFill>
                <a:latin typeface="Century Gothic"/>
                <a:cs typeface="Century Gothic"/>
              </a:rPr>
              <a:t>REGIMES OF MANAGEMENT</a:t>
            </a:r>
            <a:endParaRPr lang="en-US" sz="3000" dirty="0">
              <a:solidFill>
                <a:srgbClr val="003045"/>
              </a:solidFill>
              <a:latin typeface="Century Gothic"/>
              <a:cs typeface="Century Gothic"/>
            </a:endParaRPr>
          </a:p>
        </p:txBody>
      </p:sp>
      <p:sp>
        <p:nvSpPr>
          <p:cNvPr id="33" name="Shape 149"/>
          <p:cNvSpPr>
            <a:spLocks noChangeShapeType="1"/>
          </p:cNvSpPr>
          <p:nvPr/>
        </p:nvSpPr>
        <p:spPr bwMode="auto">
          <a:xfrm>
            <a:off x="-6350" y="877227"/>
            <a:ext cx="6153940" cy="0"/>
          </a:xfrm>
          <a:prstGeom prst="line">
            <a:avLst/>
          </a:prstGeom>
          <a:noFill/>
          <a:ln w="19050">
            <a:solidFill>
              <a:srgbClr val="123A56"/>
            </a:solidFill>
            <a:miter lim="400000"/>
            <a:headEnd/>
            <a:tailEnd/>
          </a:ln>
          <a:extLst>
            <a:ext uri="{909E8E84-426E-40DD-AFC4-6F175D3DCCD1}">
              <a14:hiddenFill xmlns:a14="http://schemas.microsoft.com/office/drawing/2010/main">
                <a:noFill/>
              </a14:hiddenFill>
            </a:ext>
          </a:extLst>
        </p:spPr>
        <p:txBody>
          <a:bodyPr lIns="50799" tIns="50799" rIns="50799" bIns="50799" anchor="ctr"/>
          <a:lstStyle/>
          <a:p>
            <a:endParaRPr lang="it-IT"/>
          </a:p>
        </p:txBody>
      </p:sp>
    </p:spTree>
    <p:extLst>
      <p:ext uri="{BB962C8B-B14F-4D97-AF65-F5344CB8AC3E}">
        <p14:creationId xmlns:p14="http://schemas.microsoft.com/office/powerpoint/2010/main" val="22595074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2"/>
          <p:cNvSpPr/>
          <p:nvPr/>
        </p:nvSpPr>
        <p:spPr>
          <a:xfrm>
            <a:off x="-7817" y="1447318"/>
            <a:ext cx="20097115" cy="9004300"/>
          </a:xfrm>
          <a:custGeom>
            <a:avLst/>
            <a:gdLst/>
            <a:ahLst/>
            <a:cxnLst/>
            <a:rect l="l" t="t" r="r" b="b"/>
            <a:pathLst>
              <a:path w="20097115" h="9004300">
                <a:moveTo>
                  <a:pt x="0" y="9004123"/>
                </a:moveTo>
                <a:lnTo>
                  <a:pt x="20096560" y="9004123"/>
                </a:lnTo>
                <a:lnTo>
                  <a:pt x="20096560" y="0"/>
                </a:lnTo>
                <a:lnTo>
                  <a:pt x="0" y="0"/>
                </a:lnTo>
                <a:lnTo>
                  <a:pt x="0" y="9004123"/>
                </a:lnTo>
                <a:close/>
              </a:path>
            </a:pathLst>
          </a:custGeom>
          <a:solidFill>
            <a:srgbClr val="4B4B4A">
              <a:alpha val="7058"/>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6" name="object 14"/>
          <p:cNvSpPr txBox="1">
            <a:spLocks noGrp="1"/>
          </p:cNvSpPr>
          <p:nvPr>
            <p:ph type="sldNum" sz="quarter" idx="7"/>
          </p:nvPr>
        </p:nvSpPr>
        <p:spPr>
          <a:xfrm>
            <a:off x="9962777" y="10848282"/>
            <a:ext cx="284479" cy="253916"/>
          </a:xfrm>
          <a:prstGeom prst="rect">
            <a:avLst/>
          </a:prstGeom>
        </p:spPr>
        <p:txBody>
          <a:bodyPr vert="horz" wrap="square" lIns="0" tIns="0" rIns="0" bIns="0" rtlCol="0">
            <a:spAutoFit/>
          </a:bodyPr>
          <a:lstStyle/>
          <a:p>
            <a:pPr marL="25400" marR="0" lvl="0" indent="0" algn="l" defTabSz="914400" rtl="0" eaLnBrk="1" fontAlgn="auto" latinLnBrk="0" hangingPunct="1">
              <a:lnSpc>
                <a:spcPct val="100000"/>
              </a:lnSpc>
              <a:spcBef>
                <a:spcPts val="145"/>
              </a:spcBef>
              <a:spcAft>
                <a:spcPts val="0"/>
              </a:spcAft>
              <a:buClrTx/>
              <a:buSzTx/>
              <a:buFontTx/>
              <a:buNone/>
              <a:tabLst/>
              <a:defRPr/>
            </a:pPr>
            <a:fld id="{81D60167-4931-47E6-BA6A-407CBD079E47}" type="slidenum">
              <a:rPr kumimoji="0" sz="1650" b="0" i="0" u="none" strike="noStrike" kern="1200" cap="none" spc="-135" normalizeH="0" baseline="0" noProof="0" dirty="0">
                <a:ln>
                  <a:noFill/>
                </a:ln>
                <a:solidFill>
                  <a:srgbClr val="646B65"/>
                </a:solidFill>
                <a:effectLst/>
                <a:uLnTx/>
                <a:uFillTx/>
                <a:latin typeface="Century Gothic" panose="020B0502020202020204" pitchFamily="34" charset="0"/>
                <a:ea typeface="+mn-ea"/>
                <a:cs typeface="Verdana"/>
              </a:rPr>
              <a:pPr marL="25400" marR="0" lvl="0" indent="0" algn="l" defTabSz="914400" rtl="0" eaLnBrk="1" fontAlgn="auto" latinLnBrk="0" hangingPunct="1">
                <a:lnSpc>
                  <a:spcPct val="100000"/>
                </a:lnSpc>
                <a:spcBef>
                  <a:spcPts val="145"/>
                </a:spcBef>
                <a:spcAft>
                  <a:spcPts val="0"/>
                </a:spcAft>
                <a:buClrTx/>
                <a:buSzTx/>
                <a:buFontTx/>
                <a:buNone/>
                <a:tabLst/>
                <a:defRPr/>
              </a:pPr>
              <a:t>11</a:t>
            </a:fld>
            <a:endParaRPr kumimoji="0" sz="1650" b="0" i="0" u="none" strike="noStrike" kern="1200" cap="none" spc="-135" normalizeH="0" baseline="0" noProof="0" dirty="0">
              <a:ln>
                <a:noFill/>
              </a:ln>
              <a:solidFill>
                <a:srgbClr val="646B65"/>
              </a:solidFill>
              <a:effectLst/>
              <a:uLnTx/>
              <a:uFillTx/>
              <a:latin typeface="Century Gothic" panose="020B0502020202020204" pitchFamily="34" charset="0"/>
              <a:ea typeface="+mn-ea"/>
              <a:cs typeface="Verdana"/>
            </a:endParaRPr>
          </a:p>
        </p:txBody>
      </p:sp>
      <p:sp>
        <p:nvSpPr>
          <p:cNvPr id="3" name="CasellaDiTesto 2"/>
          <p:cNvSpPr txBox="1"/>
          <p:nvPr/>
        </p:nvSpPr>
        <p:spPr>
          <a:xfrm>
            <a:off x="629444" y="1856177"/>
            <a:ext cx="18547693" cy="1631216"/>
          </a:xfrm>
          <a:prstGeom prst="rect">
            <a:avLst/>
          </a:prstGeom>
          <a:noFill/>
        </p:spPr>
        <p:txBody>
          <a:bodyPr wrap="square" rtlCol="0">
            <a:spAutoFit/>
          </a:bodyPr>
          <a:lstStyle/>
          <a:p>
            <a:pPr algn="ctr"/>
            <a:r>
              <a:rPr lang="it-IT" sz="2800" b="1" dirty="0" smtClean="0">
                <a:solidFill>
                  <a:srgbClr val="646B65"/>
                </a:solidFill>
                <a:latin typeface="Century Gothic" panose="020B0502020202020204" pitchFamily="34" charset="0"/>
              </a:rPr>
              <a:t>MANAGING BOARD</a:t>
            </a:r>
          </a:p>
          <a:p>
            <a:pPr algn="ctr"/>
            <a:endParaRPr lang="it-IT" sz="2400" b="1" dirty="0" smtClean="0">
              <a:solidFill>
                <a:srgbClr val="646B65"/>
              </a:solidFill>
              <a:latin typeface="Century Gothic" panose="020B0502020202020204" pitchFamily="34" charset="0"/>
            </a:endParaRPr>
          </a:p>
          <a:p>
            <a:pPr algn="ctr"/>
            <a:r>
              <a:rPr lang="it-IT" sz="2400" dirty="0" smtClean="0">
                <a:solidFill>
                  <a:srgbClr val="646B65"/>
                </a:solidFill>
                <a:latin typeface="Century Gothic" panose="020B0502020202020204" pitchFamily="34" charset="0"/>
              </a:rPr>
              <a:t>At </a:t>
            </a:r>
            <a:r>
              <a:rPr lang="it-IT" sz="2400" dirty="0" err="1">
                <a:solidFill>
                  <a:srgbClr val="646B65"/>
                </a:solidFill>
                <a:latin typeface="Century Gothic" panose="020B0502020202020204" pitchFamily="34" charset="0"/>
              </a:rPr>
              <a:t>least</a:t>
            </a:r>
            <a:r>
              <a:rPr lang="it-IT" sz="2400" dirty="0">
                <a:solidFill>
                  <a:srgbClr val="646B65"/>
                </a:solidFill>
                <a:latin typeface="Century Gothic" panose="020B0502020202020204" pitchFamily="34" charset="0"/>
              </a:rPr>
              <a:t> </a:t>
            </a:r>
            <a:r>
              <a:rPr lang="it-IT" sz="2400" dirty="0" err="1">
                <a:solidFill>
                  <a:srgbClr val="646B65"/>
                </a:solidFill>
                <a:latin typeface="Century Gothic" panose="020B0502020202020204" pitchFamily="34" charset="0"/>
              </a:rPr>
              <a:t>one</a:t>
            </a:r>
            <a:r>
              <a:rPr lang="it-IT" sz="2400" dirty="0">
                <a:solidFill>
                  <a:srgbClr val="646B65"/>
                </a:solidFill>
                <a:latin typeface="Century Gothic" panose="020B0502020202020204" pitchFamily="34" charset="0"/>
              </a:rPr>
              <a:t> </a:t>
            </a:r>
            <a:r>
              <a:rPr lang="it-IT" sz="2400" dirty="0" err="1">
                <a:solidFill>
                  <a:srgbClr val="646B65"/>
                </a:solidFill>
                <a:latin typeface="Century Gothic" panose="020B0502020202020204" pitchFamily="34" charset="0"/>
              </a:rPr>
              <a:t>director</a:t>
            </a:r>
            <a:r>
              <a:rPr lang="it-IT" sz="2400" dirty="0">
                <a:solidFill>
                  <a:srgbClr val="646B65"/>
                </a:solidFill>
                <a:latin typeface="Century Gothic" panose="020B0502020202020204" pitchFamily="34" charset="0"/>
              </a:rPr>
              <a:t> </a:t>
            </a:r>
            <a:r>
              <a:rPr lang="it-IT" sz="2400" dirty="0" smtClean="0">
                <a:solidFill>
                  <a:srgbClr val="646B65"/>
                </a:solidFill>
                <a:latin typeface="Century Gothic" panose="020B0502020202020204" pitchFamily="34" charset="0"/>
              </a:rPr>
              <a:t> “</a:t>
            </a:r>
            <a:r>
              <a:rPr lang="it-IT" sz="2400" i="1" dirty="0">
                <a:solidFill>
                  <a:srgbClr val="646B65"/>
                </a:solidFill>
                <a:latin typeface="Century Gothic" panose="020B0502020202020204" pitchFamily="34" charset="0"/>
              </a:rPr>
              <a:t>amministratore unico</a:t>
            </a:r>
            <a:r>
              <a:rPr lang="it-IT" sz="2400" dirty="0">
                <a:solidFill>
                  <a:srgbClr val="646B65"/>
                </a:solidFill>
                <a:latin typeface="Century Gothic" panose="020B0502020202020204" pitchFamily="34" charset="0"/>
              </a:rPr>
              <a:t>” or “</a:t>
            </a:r>
            <a:r>
              <a:rPr lang="it-IT" sz="2400" i="1" dirty="0">
                <a:solidFill>
                  <a:srgbClr val="646B65"/>
                </a:solidFill>
                <a:latin typeface="Century Gothic" panose="020B0502020202020204" pitchFamily="34" charset="0"/>
              </a:rPr>
              <a:t>consiglio di </a:t>
            </a:r>
            <a:r>
              <a:rPr lang="it-IT" sz="2400" i="1" dirty="0" smtClean="0">
                <a:solidFill>
                  <a:srgbClr val="646B65"/>
                </a:solidFill>
                <a:latin typeface="Century Gothic" panose="020B0502020202020204" pitchFamily="34" charset="0"/>
              </a:rPr>
              <a:t>amministrazione</a:t>
            </a:r>
            <a:r>
              <a:rPr lang="it-IT" sz="2400" dirty="0" smtClean="0">
                <a:solidFill>
                  <a:srgbClr val="646B65"/>
                </a:solidFill>
                <a:latin typeface="Century Gothic" panose="020B0502020202020204" pitchFamily="34" charset="0"/>
              </a:rPr>
              <a:t>” - nomination </a:t>
            </a:r>
            <a:r>
              <a:rPr lang="it-IT" sz="2400" dirty="0" err="1">
                <a:solidFill>
                  <a:srgbClr val="646B65"/>
                </a:solidFill>
                <a:latin typeface="Century Gothic" panose="020B0502020202020204" pitchFamily="34" charset="0"/>
              </a:rPr>
              <a:t>depends</a:t>
            </a:r>
            <a:r>
              <a:rPr lang="it-IT" sz="2400" dirty="0">
                <a:solidFill>
                  <a:srgbClr val="646B65"/>
                </a:solidFill>
                <a:latin typeface="Century Gothic" panose="020B0502020202020204" pitchFamily="34" charset="0"/>
              </a:rPr>
              <a:t> on regime </a:t>
            </a:r>
            <a:r>
              <a:rPr lang="it-IT" sz="2400" dirty="0" smtClean="0">
                <a:solidFill>
                  <a:srgbClr val="646B65"/>
                </a:solidFill>
                <a:latin typeface="Century Gothic" panose="020B0502020202020204" pitchFamily="34" charset="0"/>
              </a:rPr>
              <a:t>- </a:t>
            </a:r>
            <a:r>
              <a:rPr lang="it-IT" sz="2400" dirty="0" err="1" smtClean="0">
                <a:solidFill>
                  <a:srgbClr val="646B65"/>
                </a:solidFill>
                <a:latin typeface="Century Gothic" panose="020B0502020202020204" pitchFamily="34" charset="0"/>
              </a:rPr>
              <a:t>not</a:t>
            </a:r>
            <a:r>
              <a:rPr lang="it-IT" sz="2400" dirty="0" smtClean="0">
                <a:solidFill>
                  <a:srgbClr val="646B65"/>
                </a:solidFill>
                <a:latin typeface="Century Gothic" panose="020B0502020202020204" pitchFamily="34" charset="0"/>
              </a:rPr>
              <a:t> </a:t>
            </a:r>
            <a:r>
              <a:rPr lang="it-IT" sz="2400" dirty="0" err="1">
                <a:solidFill>
                  <a:srgbClr val="646B65"/>
                </a:solidFill>
                <a:latin typeface="Century Gothic" panose="020B0502020202020204" pitchFamily="34" charset="0"/>
              </a:rPr>
              <a:t>required</a:t>
            </a:r>
            <a:r>
              <a:rPr lang="it-IT" sz="2400" dirty="0">
                <a:solidFill>
                  <a:srgbClr val="646B65"/>
                </a:solidFill>
                <a:latin typeface="Century Gothic" panose="020B0502020202020204" pitchFamily="34" charset="0"/>
              </a:rPr>
              <a:t> to be </a:t>
            </a:r>
            <a:r>
              <a:rPr lang="it-IT" sz="2400" dirty="0" err="1" smtClean="0">
                <a:solidFill>
                  <a:srgbClr val="646B65"/>
                </a:solidFill>
                <a:latin typeface="Century Gothic" panose="020B0502020202020204" pitchFamily="34" charset="0"/>
              </a:rPr>
              <a:t>professionals</a:t>
            </a:r>
            <a:r>
              <a:rPr lang="it-IT" sz="2400" dirty="0" smtClean="0">
                <a:solidFill>
                  <a:srgbClr val="646B65"/>
                </a:solidFill>
                <a:latin typeface="Century Gothic" panose="020B0502020202020204" pitchFamily="34" charset="0"/>
              </a:rPr>
              <a:t> - </a:t>
            </a:r>
            <a:r>
              <a:rPr lang="it-IT" sz="2400" dirty="0" err="1" smtClean="0">
                <a:solidFill>
                  <a:srgbClr val="646B65"/>
                </a:solidFill>
                <a:latin typeface="Century Gothic" panose="020B0502020202020204" pitchFamily="34" charset="0"/>
              </a:rPr>
              <a:t>possibility</a:t>
            </a:r>
            <a:r>
              <a:rPr lang="it-IT" sz="2400" dirty="0" smtClean="0">
                <a:solidFill>
                  <a:srgbClr val="646B65"/>
                </a:solidFill>
                <a:latin typeface="Century Gothic" panose="020B0502020202020204" pitchFamily="34" charset="0"/>
              </a:rPr>
              <a:t> </a:t>
            </a:r>
            <a:r>
              <a:rPr lang="it-IT" sz="2400" dirty="0">
                <a:solidFill>
                  <a:srgbClr val="646B65"/>
                </a:solidFill>
                <a:latin typeface="Century Gothic" panose="020B0502020202020204" pitchFamily="34" charset="0"/>
              </a:rPr>
              <a:t>to </a:t>
            </a:r>
            <a:r>
              <a:rPr lang="it-IT" sz="2400" dirty="0" err="1">
                <a:solidFill>
                  <a:srgbClr val="646B65"/>
                </a:solidFill>
                <a:latin typeface="Century Gothic" panose="020B0502020202020204" pitchFamily="34" charset="0"/>
              </a:rPr>
              <a:t>establish</a:t>
            </a:r>
            <a:r>
              <a:rPr lang="it-IT" sz="2400" dirty="0">
                <a:solidFill>
                  <a:srgbClr val="646B65"/>
                </a:solidFill>
                <a:latin typeface="Century Gothic" panose="020B0502020202020204" pitchFamily="34" charset="0"/>
              </a:rPr>
              <a:t> </a:t>
            </a:r>
            <a:r>
              <a:rPr lang="it-IT" sz="2400" dirty="0" err="1">
                <a:solidFill>
                  <a:srgbClr val="646B65"/>
                </a:solidFill>
                <a:latin typeface="Century Gothic" panose="020B0502020202020204" pitchFamily="34" charset="0"/>
              </a:rPr>
              <a:t>internal</a:t>
            </a:r>
            <a:r>
              <a:rPr lang="it-IT" sz="2400" dirty="0">
                <a:solidFill>
                  <a:srgbClr val="646B65"/>
                </a:solidFill>
                <a:latin typeface="Century Gothic" panose="020B0502020202020204" pitchFamily="34" charset="0"/>
              </a:rPr>
              <a:t> </a:t>
            </a:r>
            <a:r>
              <a:rPr lang="it-IT" sz="2400" dirty="0" err="1">
                <a:solidFill>
                  <a:srgbClr val="646B65"/>
                </a:solidFill>
                <a:latin typeface="Century Gothic" panose="020B0502020202020204" pitchFamily="34" charset="0"/>
              </a:rPr>
              <a:t>committees</a:t>
            </a:r>
            <a:r>
              <a:rPr lang="it-IT" sz="2400" dirty="0">
                <a:solidFill>
                  <a:srgbClr val="646B65"/>
                </a:solidFill>
                <a:latin typeface="Century Gothic" panose="020B0502020202020204" pitchFamily="34" charset="0"/>
              </a:rPr>
              <a:t> (e.g. “</a:t>
            </a:r>
            <a:r>
              <a:rPr lang="it-IT" sz="2400" i="1" dirty="0">
                <a:solidFill>
                  <a:srgbClr val="646B65"/>
                </a:solidFill>
                <a:latin typeface="Century Gothic" panose="020B0502020202020204" pitchFamily="34" charset="0"/>
              </a:rPr>
              <a:t>comitato esecutivo</a:t>
            </a:r>
            <a:r>
              <a:rPr lang="it-IT" sz="2400" dirty="0" smtClean="0">
                <a:solidFill>
                  <a:srgbClr val="646B65"/>
                </a:solidFill>
                <a:latin typeface="Century Gothic" panose="020B0502020202020204" pitchFamily="34" charset="0"/>
              </a:rPr>
              <a:t>”)</a:t>
            </a:r>
          </a:p>
        </p:txBody>
      </p:sp>
      <p:sp>
        <p:nvSpPr>
          <p:cNvPr id="21" name="CasellaDiTesto 20"/>
          <p:cNvSpPr txBox="1"/>
          <p:nvPr/>
        </p:nvSpPr>
        <p:spPr>
          <a:xfrm>
            <a:off x="744340" y="6330395"/>
            <a:ext cx="18592800" cy="3293209"/>
          </a:xfrm>
          <a:prstGeom prst="rect">
            <a:avLst/>
          </a:prstGeom>
          <a:noFill/>
        </p:spPr>
        <p:txBody>
          <a:bodyPr wrap="square" rtlCol="0">
            <a:spAutoFit/>
          </a:bodyPr>
          <a:lstStyle/>
          <a:p>
            <a:pPr algn="ctr"/>
            <a:r>
              <a:rPr lang="it-IT" sz="2800" b="1" dirty="0" smtClean="0">
                <a:solidFill>
                  <a:srgbClr val="646B65"/>
                </a:solidFill>
                <a:latin typeface="Century Gothic" panose="020B0502020202020204" pitchFamily="34" charset="0"/>
              </a:rPr>
              <a:t>RIGHTS AND OBLIGATIONS</a:t>
            </a:r>
          </a:p>
          <a:p>
            <a:pPr algn="ctr">
              <a:lnSpc>
                <a:spcPct val="150000"/>
              </a:lnSpc>
            </a:pPr>
            <a:r>
              <a:rPr lang="en-US" sz="2400" dirty="0" smtClean="0">
                <a:solidFill>
                  <a:srgbClr val="646B65"/>
                </a:solidFill>
                <a:latin typeface="Century Gothic" panose="020B0502020202020204" pitchFamily="34" charset="0"/>
              </a:rPr>
              <a:t>Exclusive </a:t>
            </a:r>
            <a:r>
              <a:rPr lang="en-US" sz="2400" dirty="0">
                <a:solidFill>
                  <a:srgbClr val="646B65"/>
                </a:solidFill>
                <a:latin typeface="Century Gothic" panose="020B0502020202020204" pitchFamily="34" charset="0"/>
              </a:rPr>
              <a:t>competence to manage the </a:t>
            </a:r>
            <a:r>
              <a:rPr lang="en-US" sz="2400" dirty="0" smtClean="0">
                <a:solidFill>
                  <a:srgbClr val="646B65"/>
                </a:solidFill>
                <a:latin typeface="Century Gothic" panose="020B0502020202020204" pitchFamily="34" charset="0"/>
              </a:rPr>
              <a:t>company </a:t>
            </a:r>
          </a:p>
          <a:p>
            <a:pPr algn="ctr">
              <a:lnSpc>
                <a:spcPct val="150000"/>
              </a:lnSpc>
            </a:pPr>
            <a:r>
              <a:rPr lang="en-US" sz="2400" dirty="0" smtClean="0">
                <a:solidFill>
                  <a:srgbClr val="646B65"/>
                </a:solidFill>
                <a:latin typeface="Century Gothic" panose="020B0502020202020204" pitchFamily="34" charset="0"/>
              </a:rPr>
              <a:t>Deliberation </a:t>
            </a:r>
            <a:r>
              <a:rPr lang="en-US" sz="2400" dirty="0">
                <a:solidFill>
                  <a:srgbClr val="646B65"/>
                </a:solidFill>
                <a:latin typeface="Century Gothic" panose="020B0502020202020204" pitchFamily="34" charset="0"/>
              </a:rPr>
              <a:t>on all matters except from those reserved to </a:t>
            </a:r>
            <a:r>
              <a:rPr lang="en-US" sz="2400" dirty="0" smtClean="0">
                <a:solidFill>
                  <a:srgbClr val="646B65"/>
                </a:solidFill>
                <a:latin typeface="Century Gothic" panose="020B0502020202020204" pitchFamily="34" charset="0"/>
              </a:rPr>
              <a:t>the shareholders’ meeting</a:t>
            </a:r>
          </a:p>
          <a:p>
            <a:pPr algn="ctr">
              <a:lnSpc>
                <a:spcPct val="150000"/>
              </a:lnSpc>
            </a:pPr>
            <a:r>
              <a:rPr lang="en-US" sz="2400" dirty="0">
                <a:solidFill>
                  <a:srgbClr val="646B65"/>
                </a:solidFill>
                <a:latin typeface="Century Gothic" panose="020B0502020202020204" pitchFamily="34" charset="0"/>
              </a:rPr>
              <a:t>R</a:t>
            </a:r>
            <a:r>
              <a:rPr lang="en-US" sz="2400" dirty="0" smtClean="0">
                <a:solidFill>
                  <a:srgbClr val="646B65"/>
                </a:solidFill>
                <a:latin typeface="Century Gothic" panose="020B0502020202020204" pitchFamily="34" charset="0"/>
              </a:rPr>
              <a:t>epresentation </a:t>
            </a:r>
            <a:r>
              <a:rPr lang="en-US" sz="2400" dirty="0">
                <a:solidFill>
                  <a:srgbClr val="646B65"/>
                </a:solidFill>
                <a:latin typeface="Century Gothic" panose="020B0502020202020204" pitchFamily="34" charset="0"/>
              </a:rPr>
              <a:t>of the </a:t>
            </a:r>
            <a:r>
              <a:rPr lang="en-US" sz="2400" dirty="0" smtClean="0">
                <a:solidFill>
                  <a:srgbClr val="646B65"/>
                </a:solidFill>
                <a:latin typeface="Century Gothic" panose="020B0502020202020204" pitchFamily="34" charset="0"/>
              </a:rPr>
              <a:t>company</a:t>
            </a:r>
          </a:p>
          <a:p>
            <a:pPr algn="ctr">
              <a:lnSpc>
                <a:spcPct val="150000"/>
              </a:lnSpc>
            </a:pPr>
            <a:r>
              <a:rPr lang="en-US" sz="2400" dirty="0" smtClean="0">
                <a:solidFill>
                  <a:srgbClr val="646B65"/>
                </a:solidFill>
                <a:latin typeface="Century Gothic" panose="020B0502020202020204" pitchFamily="34" charset="0"/>
              </a:rPr>
              <a:t>Financial statements</a:t>
            </a:r>
          </a:p>
          <a:p>
            <a:pPr algn="ctr">
              <a:lnSpc>
                <a:spcPct val="150000"/>
              </a:lnSpc>
            </a:pPr>
            <a:r>
              <a:rPr lang="en-US" sz="2400" dirty="0" smtClean="0">
                <a:solidFill>
                  <a:srgbClr val="646B65"/>
                </a:solidFill>
                <a:latin typeface="Century Gothic" panose="020B0502020202020204" pitchFamily="34" charset="0"/>
              </a:rPr>
              <a:t>Liability </a:t>
            </a:r>
            <a:r>
              <a:rPr lang="en-US" sz="2400" dirty="0">
                <a:solidFill>
                  <a:srgbClr val="646B65"/>
                </a:solidFill>
                <a:latin typeface="Century Gothic" panose="020B0502020202020204" pitchFamily="34" charset="0"/>
              </a:rPr>
              <a:t>towards company and third parties</a:t>
            </a:r>
          </a:p>
        </p:txBody>
      </p:sp>
      <p:sp>
        <p:nvSpPr>
          <p:cNvPr id="11" name="object 15"/>
          <p:cNvSpPr/>
          <p:nvPr/>
        </p:nvSpPr>
        <p:spPr>
          <a:xfrm rot="16200000" flipH="1">
            <a:off x="8946129" y="4446811"/>
            <a:ext cx="1878673" cy="1095167"/>
          </a:xfrm>
          <a:custGeom>
            <a:avLst/>
            <a:gdLst/>
            <a:ahLst/>
            <a:cxnLst/>
            <a:rect l="l" t="t" r="r" b="b"/>
            <a:pathLst>
              <a:path w="3322320" h="2091054">
                <a:moveTo>
                  <a:pt x="2276789" y="0"/>
                </a:moveTo>
                <a:lnTo>
                  <a:pt x="2276789" y="522706"/>
                </a:lnTo>
                <a:lnTo>
                  <a:pt x="0" y="522706"/>
                </a:lnTo>
                <a:lnTo>
                  <a:pt x="0" y="1568119"/>
                </a:lnTo>
                <a:lnTo>
                  <a:pt x="2276789" y="1568119"/>
                </a:lnTo>
                <a:lnTo>
                  <a:pt x="2276789" y="2090826"/>
                </a:lnTo>
                <a:lnTo>
                  <a:pt x="3322202" y="1045413"/>
                </a:lnTo>
                <a:lnTo>
                  <a:pt x="2276789" y="0"/>
                </a:lnTo>
                <a:close/>
              </a:path>
            </a:pathLst>
          </a:custGeom>
          <a:solidFill>
            <a:srgbClr val="002F4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10" name="Virgola blu grigio e bianca-01.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232650" y="741799"/>
            <a:ext cx="512762"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2" name="Shape 149"/>
          <p:cNvSpPr>
            <a:spLocks noChangeShapeType="1"/>
          </p:cNvSpPr>
          <p:nvPr/>
        </p:nvSpPr>
        <p:spPr bwMode="auto">
          <a:xfrm>
            <a:off x="-6350" y="877227"/>
            <a:ext cx="7446267" cy="0"/>
          </a:xfrm>
          <a:prstGeom prst="line">
            <a:avLst/>
          </a:prstGeom>
          <a:noFill/>
          <a:ln w="19050">
            <a:solidFill>
              <a:srgbClr val="123A56"/>
            </a:solidFill>
            <a:miter lim="400000"/>
            <a:headEnd/>
            <a:tailEnd/>
          </a:ln>
          <a:extLst>
            <a:ext uri="{909E8E84-426E-40DD-AFC4-6F175D3DCCD1}">
              <a14:hiddenFill xmlns:a14="http://schemas.microsoft.com/office/drawing/2010/main">
                <a:noFill/>
              </a14:hiddenFill>
            </a:ext>
          </a:extLst>
        </p:spPr>
        <p:txBody>
          <a:bodyPr lIns="50799" tIns="50799" rIns="50799" bIns="50799" anchor="ctr"/>
          <a:lstStyle/>
          <a:p>
            <a:endParaRPr lang="it-IT"/>
          </a:p>
        </p:txBody>
      </p:sp>
      <p:sp>
        <p:nvSpPr>
          <p:cNvPr id="13" name="Shape 150"/>
          <p:cNvSpPr/>
          <p:nvPr/>
        </p:nvSpPr>
        <p:spPr>
          <a:xfrm>
            <a:off x="130262" y="317815"/>
            <a:ext cx="6797588" cy="564255"/>
          </a:xfrm>
          <a:prstGeom prst="rect">
            <a:avLst/>
          </a:prstGeom>
          <a:ln w="12700">
            <a:miter lim="400000"/>
          </a:ln>
          <a:extLst>
            <a:ext uri="{C572A759-6A51-4108-AA02-DFA0A04FC94B}"/>
          </a:extLst>
        </p:spPr>
        <p:txBody>
          <a:bodyPr wrap="square" lIns="50799" tIns="50799" rIns="50799" bIns="50799" anchor="ctr">
            <a:spAutoFit/>
          </a:bodyPr>
          <a:lstStyle>
            <a:lvl1pPr algn="l">
              <a:defRPr sz="3500" cap="all">
                <a:solidFill>
                  <a:srgbClr val="123A56"/>
                </a:solidFill>
                <a:latin typeface="Raleway Light"/>
                <a:ea typeface="Raleway Light"/>
                <a:cs typeface="Raleway Light"/>
                <a:sym typeface="Raleway Light"/>
              </a:defRPr>
            </a:lvl1pPr>
          </a:lstStyle>
          <a:p>
            <a:pPr marL="12700" lvl="0"/>
            <a:r>
              <a:rPr lang="en-US" sz="3000" spc="20" dirty="0">
                <a:solidFill>
                  <a:srgbClr val="003045"/>
                </a:solidFill>
                <a:latin typeface="Century Gothic"/>
                <a:cs typeface="Century Gothic"/>
              </a:rPr>
              <a:t>THE EXECUTIVE BODIES OF THE S.P.A.</a:t>
            </a:r>
          </a:p>
        </p:txBody>
      </p:sp>
      <p:pic>
        <p:nvPicPr>
          <p:cNvPr id="14"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80960" y="10455275"/>
            <a:ext cx="2232090" cy="687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63406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2"/>
          <p:cNvSpPr/>
          <p:nvPr/>
        </p:nvSpPr>
        <p:spPr>
          <a:xfrm>
            <a:off x="-7817" y="1447318"/>
            <a:ext cx="20097115" cy="9004300"/>
          </a:xfrm>
          <a:custGeom>
            <a:avLst/>
            <a:gdLst/>
            <a:ahLst/>
            <a:cxnLst/>
            <a:rect l="l" t="t" r="r" b="b"/>
            <a:pathLst>
              <a:path w="20097115" h="9004300">
                <a:moveTo>
                  <a:pt x="0" y="9004123"/>
                </a:moveTo>
                <a:lnTo>
                  <a:pt x="20096560" y="9004123"/>
                </a:lnTo>
                <a:lnTo>
                  <a:pt x="20096560" y="0"/>
                </a:lnTo>
                <a:lnTo>
                  <a:pt x="0" y="0"/>
                </a:lnTo>
                <a:lnTo>
                  <a:pt x="0" y="9004123"/>
                </a:lnTo>
                <a:close/>
              </a:path>
            </a:pathLst>
          </a:custGeom>
          <a:solidFill>
            <a:srgbClr val="4B4B4A">
              <a:alpha val="7058"/>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7" name="object 11"/>
          <p:cNvSpPr/>
          <p:nvPr/>
        </p:nvSpPr>
        <p:spPr>
          <a:xfrm>
            <a:off x="7577092" y="2620779"/>
            <a:ext cx="5139909" cy="3799762"/>
          </a:xfrm>
          <a:custGeom>
            <a:avLst/>
            <a:gdLst/>
            <a:ahLst/>
            <a:cxnLst/>
            <a:rect l="l" t="t" r="r" b="b"/>
            <a:pathLst>
              <a:path w="3345179" h="688975">
                <a:moveTo>
                  <a:pt x="0" y="688565"/>
                </a:moveTo>
                <a:lnTo>
                  <a:pt x="3344819" y="688565"/>
                </a:lnTo>
                <a:lnTo>
                  <a:pt x="3344819" y="0"/>
                </a:lnTo>
                <a:lnTo>
                  <a:pt x="0" y="0"/>
                </a:lnTo>
                <a:lnTo>
                  <a:pt x="0" y="688565"/>
                </a:lnTo>
                <a:close/>
              </a:path>
            </a:pathLst>
          </a:custGeom>
          <a:solidFill>
            <a:srgbClr val="FFFFFF"/>
          </a:solidFill>
          <a:ln>
            <a:solidFill>
              <a:schemeClr val="tx1"/>
            </a:solidFill>
          </a:ln>
        </p:spPr>
        <p:txBody>
          <a:bodyPr wrap="square" lIns="0" tIns="0" rIns="0" bIns="0" rtlCol="0"/>
          <a:lstStyle/>
          <a:p>
            <a:endParaRPr dirty="0"/>
          </a:p>
        </p:txBody>
      </p:sp>
      <p:sp>
        <p:nvSpPr>
          <p:cNvPr id="16" name="object 14"/>
          <p:cNvSpPr txBox="1">
            <a:spLocks noGrp="1"/>
          </p:cNvSpPr>
          <p:nvPr>
            <p:ph type="sldNum" sz="quarter" idx="7"/>
          </p:nvPr>
        </p:nvSpPr>
        <p:spPr>
          <a:xfrm>
            <a:off x="9962777" y="10848282"/>
            <a:ext cx="284479" cy="253916"/>
          </a:xfrm>
          <a:prstGeom prst="rect">
            <a:avLst/>
          </a:prstGeom>
        </p:spPr>
        <p:txBody>
          <a:bodyPr vert="horz" wrap="square" lIns="0" tIns="0" rIns="0" bIns="0" rtlCol="0">
            <a:spAutoFit/>
          </a:bodyPr>
          <a:lstStyle/>
          <a:p>
            <a:pPr marL="25400" marR="0" lvl="0" indent="0" algn="l" defTabSz="914400" rtl="0" eaLnBrk="1" fontAlgn="auto" latinLnBrk="0" hangingPunct="1">
              <a:lnSpc>
                <a:spcPct val="100000"/>
              </a:lnSpc>
              <a:spcBef>
                <a:spcPts val="145"/>
              </a:spcBef>
              <a:spcAft>
                <a:spcPts val="0"/>
              </a:spcAft>
              <a:buClrTx/>
              <a:buSzTx/>
              <a:buFontTx/>
              <a:buNone/>
              <a:tabLst/>
              <a:defRPr/>
            </a:pPr>
            <a:fld id="{81D60167-4931-47E6-BA6A-407CBD079E47}" type="slidenum">
              <a:rPr kumimoji="0" sz="1650" b="0" i="0" u="none" strike="noStrike" kern="1200" cap="none" spc="-135" normalizeH="0" baseline="0" noProof="0" dirty="0">
                <a:ln>
                  <a:noFill/>
                </a:ln>
                <a:solidFill>
                  <a:srgbClr val="646B65"/>
                </a:solidFill>
                <a:effectLst/>
                <a:uLnTx/>
                <a:uFillTx/>
                <a:latin typeface="Century Gothic" panose="020B0502020202020204" pitchFamily="34" charset="0"/>
                <a:ea typeface="+mn-ea"/>
                <a:cs typeface="Verdana"/>
              </a:rPr>
              <a:pPr marL="25400" marR="0" lvl="0" indent="0" algn="l" defTabSz="914400" rtl="0" eaLnBrk="1" fontAlgn="auto" latinLnBrk="0" hangingPunct="1">
                <a:lnSpc>
                  <a:spcPct val="100000"/>
                </a:lnSpc>
                <a:spcBef>
                  <a:spcPts val="145"/>
                </a:spcBef>
                <a:spcAft>
                  <a:spcPts val="0"/>
                </a:spcAft>
                <a:buClrTx/>
                <a:buSzTx/>
                <a:buFontTx/>
                <a:buNone/>
                <a:tabLst/>
                <a:defRPr/>
              </a:pPr>
              <a:t>12</a:t>
            </a:fld>
            <a:endParaRPr kumimoji="0" sz="1650" b="0" i="0" u="none" strike="noStrike" kern="1200" cap="none" spc="-135" normalizeH="0" baseline="0" noProof="0" dirty="0">
              <a:ln>
                <a:noFill/>
              </a:ln>
              <a:solidFill>
                <a:srgbClr val="646B65"/>
              </a:solidFill>
              <a:effectLst/>
              <a:uLnTx/>
              <a:uFillTx/>
              <a:latin typeface="Century Gothic" panose="020B0502020202020204" pitchFamily="34" charset="0"/>
              <a:ea typeface="+mn-ea"/>
              <a:cs typeface="Verdana"/>
            </a:endParaRPr>
          </a:p>
        </p:txBody>
      </p:sp>
      <p:sp>
        <p:nvSpPr>
          <p:cNvPr id="3" name="CasellaDiTesto 2"/>
          <p:cNvSpPr txBox="1"/>
          <p:nvPr/>
        </p:nvSpPr>
        <p:spPr>
          <a:xfrm>
            <a:off x="7047344" y="1710883"/>
            <a:ext cx="6281306" cy="523220"/>
          </a:xfrm>
          <a:prstGeom prst="rect">
            <a:avLst/>
          </a:prstGeom>
          <a:noFill/>
        </p:spPr>
        <p:txBody>
          <a:bodyPr wrap="square" rtlCol="0">
            <a:spAutoFit/>
          </a:bodyPr>
          <a:lstStyle/>
          <a:p>
            <a:pPr algn="ctr"/>
            <a:r>
              <a:rPr lang="it-IT" sz="2800" b="1" dirty="0" smtClean="0">
                <a:solidFill>
                  <a:srgbClr val="646B65"/>
                </a:solidFill>
                <a:latin typeface="Century Gothic" panose="020B0502020202020204" pitchFamily="34" charset="0"/>
              </a:rPr>
              <a:t>SUPERVISORY BOARD</a:t>
            </a:r>
          </a:p>
        </p:txBody>
      </p:sp>
      <p:sp>
        <p:nvSpPr>
          <p:cNvPr id="12" name="object 11"/>
          <p:cNvSpPr/>
          <p:nvPr/>
        </p:nvSpPr>
        <p:spPr>
          <a:xfrm>
            <a:off x="932263" y="2595378"/>
            <a:ext cx="5139909" cy="3821297"/>
          </a:xfrm>
          <a:custGeom>
            <a:avLst/>
            <a:gdLst/>
            <a:ahLst/>
            <a:cxnLst/>
            <a:rect l="l" t="t" r="r" b="b"/>
            <a:pathLst>
              <a:path w="3345179" h="688975">
                <a:moveTo>
                  <a:pt x="0" y="688565"/>
                </a:moveTo>
                <a:lnTo>
                  <a:pt x="3344819" y="688565"/>
                </a:lnTo>
                <a:lnTo>
                  <a:pt x="3344819" y="0"/>
                </a:lnTo>
                <a:lnTo>
                  <a:pt x="0" y="0"/>
                </a:lnTo>
                <a:lnTo>
                  <a:pt x="0" y="688565"/>
                </a:lnTo>
                <a:close/>
              </a:path>
            </a:pathLst>
          </a:custGeom>
          <a:solidFill>
            <a:srgbClr val="FFFFFF"/>
          </a:solidFill>
          <a:ln>
            <a:solidFill>
              <a:schemeClr val="tx1"/>
            </a:solidFill>
          </a:ln>
        </p:spPr>
        <p:txBody>
          <a:bodyPr wrap="square" lIns="0" tIns="0" rIns="0" bIns="0" rtlCol="0"/>
          <a:lstStyle/>
          <a:p>
            <a:endParaRPr dirty="0"/>
          </a:p>
        </p:txBody>
      </p:sp>
      <p:sp>
        <p:nvSpPr>
          <p:cNvPr id="2" name="CasellaDiTesto 1"/>
          <p:cNvSpPr txBox="1"/>
          <p:nvPr/>
        </p:nvSpPr>
        <p:spPr>
          <a:xfrm>
            <a:off x="1947046" y="2703296"/>
            <a:ext cx="3680774" cy="523220"/>
          </a:xfrm>
          <a:prstGeom prst="rect">
            <a:avLst/>
          </a:prstGeom>
          <a:noFill/>
        </p:spPr>
        <p:txBody>
          <a:bodyPr wrap="square" rtlCol="0">
            <a:spAutoFit/>
          </a:bodyPr>
          <a:lstStyle/>
          <a:p>
            <a:r>
              <a:rPr lang="it-IT" sz="2800" b="1" dirty="0" err="1">
                <a:solidFill>
                  <a:srgbClr val="646B65"/>
                </a:solidFill>
                <a:latin typeface="Century Gothic" panose="020B0502020202020204" pitchFamily="34" charset="0"/>
              </a:rPr>
              <a:t>Traditional</a:t>
            </a:r>
            <a:r>
              <a:rPr lang="it-IT" sz="2800" b="1" dirty="0">
                <a:solidFill>
                  <a:srgbClr val="646B65"/>
                </a:solidFill>
                <a:latin typeface="Century Gothic" panose="020B0502020202020204" pitchFamily="34" charset="0"/>
              </a:rPr>
              <a:t> Model</a:t>
            </a:r>
          </a:p>
        </p:txBody>
      </p:sp>
      <p:sp>
        <p:nvSpPr>
          <p:cNvPr id="15" name="Text Box 14"/>
          <p:cNvSpPr txBox="1">
            <a:spLocks noChangeArrowheads="1"/>
          </p:cNvSpPr>
          <p:nvPr/>
        </p:nvSpPr>
        <p:spPr bwMode="auto">
          <a:xfrm>
            <a:off x="1661829" y="3340581"/>
            <a:ext cx="36807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2400" dirty="0">
                <a:solidFill>
                  <a:srgbClr val="646B65"/>
                </a:solidFill>
                <a:latin typeface="Century Gothic" panose="020B0502020202020204" pitchFamily="34" charset="0"/>
              </a:rPr>
              <a:t>C</a:t>
            </a:r>
            <a:r>
              <a:rPr lang="it-IT" altLang="it-IT" sz="2400" dirty="0" smtClean="0">
                <a:solidFill>
                  <a:srgbClr val="646B65"/>
                </a:solidFill>
                <a:latin typeface="Century Gothic" panose="020B0502020202020204" pitchFamily="34" charset="0"/>
              </a:rPr>
              <a:t>ollegio </a:t>
            </a:r>
            <a:r>
              <a:rPr lang="it-IT" altLang="it-IT" sz="2400" dirty="0">
                <a:solidFill>
                  <a:srgbClr val="646B65"/>
                </a:solidFill>
                <a:latin typeface="Century Gothic" panose="020B0502020202020204" pitchFamily="34" charset="0"/>
              </a:rPr>
              <a:t>sindacale</a:t>
            </a:r>
          </a:p>
        </p:txBody>
      </p:sp>
      <p:sp>
        <p:nvSpPr>
          <p:cNvPr id="18" name="Text Box 21"/>
          <p:cNvSpPr txBox="1">
            <a:spLocks noChangeArrowheads="1"/>
          </p:cNvSpPr>
          <p:nvPr/>
        </p:nvSpPr>
        <p:spPr bwMode="auto">
          <a:xfrm>
            <a:off x="1281096" y="4089182"/>
            <a:ext cx="5113354"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76213" indent="-176213"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pPr>
            <a:r>
              <a:rPr lang="it-IT" altLang="it-IT" sz="2200" dirty="0" smtClean="0">
                <a:solidFill>
                  <a:srgbClr val="646B65"/>
                </a:solidFill>
                <a:latin typeface="Century Gothic" panose="020B0502020202020204" pitchFamily="34" charset="0"/>
              </a:rPr>
              <a:t> </a:t>
            </a:r>
            <a:r>
              <a:rPr lang="it-IT" altLang="it-IT" sz="2200" dirty="0">
                <a:solidFill>
                  <a:srgbClr val="646B65"/>
                </a:solidFill>
                <a:latin typeface="Century Gothic" panose="020B0502020202020204" pitchFamily="34" charset="0"/>
              </a:rPr>
              <a:t>3 or 5 + 2 </a:t>
            </a:r>
            <a:r>
              <a:rPr lang="it-IT" altLang="it-IT" sz="2200" dirty="0" err="1">
                <a:solidFill>
                  <a:srgbClr val="646B65"/>
                </a:solidFill>
                <a:latin typeface="Century Gothic" panose="020B0502020202020204" pitchFamily="34" charset="0"/>
              </a:rPr>
              <a:t>substitutes</a:t>
            </a:r>
            <a:endParaRPr lang="it-IT" altLang="it-IT" sz="2200" dirty="0">
              <a:solidFill>
                <a:srgbClr val="646B65"/>
              </a:solidFill>
              <a:latin typeface="Century Gothic" panose="020B0502020202020204" pitchFamily="34" charset="0"/>
            </a:endParaRPr>
          </a:p>
          <a:p>
            <a:pPr eaLnBrk="1" hangingPunct="1">
              <a:spcBef>
                <a:spcPct val="50000"/>
              </a:spcBef>
            </a:pPr>
            <a:r>
              <a:rPr lang="it-IT" altLang="it-IT" sz="2200" dirty="0">
                <a:solidFill>
                  <a:srgbClr val="646B65"/>
                </a:solidFill>
                <a:latin typeface="Century Gothic" panose="020B0502020202020204" pitchFamily="34" charset="0"/>
              </a:rPr>
              <a:t> </a:t>
            </a:r>
            <a:r>
              <a:rPr lang="it-IT" altLang="it-IT" sz="2200" dirty="0" err="1">
                <a:solidFill>
                  <a:srgbClr val="646B65"/>
                </a:solidFill>
                <a:latin typeface="Century Gothic" panose="020B0502020202020204" pitchFamily="34" charset="0"/>
              </a:rPr>
              <a:t>at</a:t>
            </a:r>
            <a:r>
              <a:rPr lang="it-IT" altLang="it-IT" sz="2200" dirty="0">
                <a:solidFill>
                  <a:srgbClr val="646B65"/>
                </a:solidFill>
                <a:latin typeface="Century Gothic" panose="020B0502020202020204" pitchFamily="34" charset="0"/>
              </a:rPr>
              <a:t> </a:t>
            </a:r>
            <a:r>
              <a:rPr lang="it-IT" altLang="it-IT" sz="2200" dirty="0" err="1">
                <a:solidFill>
                  <a:srgbClr val="646B65"/>
                </a:solidFill>
                <a:latin typeface="Century Gothic" panose="020B0502020202020204" pitchFamily="34" charset="0"/>
              </a:rPr>
              <a:t>least</a:t>
            </a:r>
            <a:r>
              <a:rPr lang="it-IT" altLang="it-IT" sz="2200" dirty="0">
                <a:solidFill>
                  <a:srgbClr val="646B65"/>
                </a:solidFill>
                <a:latin typeface="Century Gothic" panose="020B0502020202020204" pitchFamily="34" charset="0"/>
              </a:rPr>
              <a:t> </a:t>
            </a:r>
            <a:r>
              <a:rPr lang="it-IT" altLang="it-IT" sz="2200" dirty="0" err="1">
                <a:solidFill>
                  <a:srgbClr val="646B65"/>
                </a:solidFill>
                <a:latin typeface="Century Gothic" panose="020B0502020202020204" pitchFamily="34" charset="0"/>
              </a:rPr>
              <a:t>one</a:t>
            </a:r>
            <a:r>
              <a:rPr lang="it-IT" altLang="it-IT" sz="2200" dirty="0">
                <a:solidFill>
                  <a:srgbClr val="646B65"/>
                </a:solidFill>
                <a:latin typeface="Century Gothic" panose="020B0502020202020204" pitchFamily="34" charset="0"/>
              </a:rPr>
              <a:t> </a:t>
            </a:r>
            <a:r>
              <a:rPr lang="it-IT" altLang="it-IT" sz="2200" dirty="0" err="1">
                <a:solidFill>
                  <a:srgbClr val="646B65"/>
                </a:solidFill>
                <a:latin typeface="Century Gothic" panose="020B0502020202020204" pitchFamily="34" charset="0"/>
              </a:rPr>
              <a:t>shall</a:t>
            </a:r>
            <a:r>
              <a:rPr lang="it-IT" altLang="it-IT" sz="2200" dirty="0">
                <a:solidFill>
                  <a:srgbClr val="646B65"/>
                </a:solidFill>
                <a:latin typeface="Century Gothic" panose="020B0502020202020204" pitchFamily="34" charset="0"/>
              </a:rPr>
              <a:t> be  </a:t>
            </a:r>
            <a:r>
              <a:rPr lang="it-IT" altLang="it-IT" sz="2200" dirty="0" err="1">
                <a:solidFill>
                  <a:srgbClr val="646B65"/>
                </a:solidFill>
                <a:latin typeface="Century Gothic" panose="020B0502020202020204" pitchFamily="34" charset="0"/>
              </a:rPr>
              <a:t>registered</a:t>
            </a:r>
            <a:r>
              <a:rPr lang="it-IT" altLang="it-IT" sz="2200" dirty="0">
                <a:solidFill>
                  <a:srgbClr val="646B65"/>
                </a:solidFill>
                <a:latin typeface="Century Gothic" panose="020B0502020202020204" pitchFamily="34" charset="0"/>
              </a:rPr>
              <a:t> </a:t>
            </a:r>
            <a:r>
              <a:rPr lang="it-IT" altLang="it-IT" sz="2200" dirty="0" err="1">
                <a:solidFill>
                  <a:srgbClr val="646B65"/>
                </a:solidFill>
                <a:latin typeface="Century Gothic" panose="020B0502020202020204" pitchFamily="34" charset="0"/>
              </a:rPr>
              <a:t>accountant</a:t>
            </a:r>
            <a:endParaRPr lang="it-IT" altLang="it-IT" sz="2200" dirty="0">
              <a:solidFill>
                <a:srgbClr val="646B65"/>
              </a:solidFill>
              <a:latin typeface="Century Gothic" panose="020B0502020202020204" pitchFamily="34" charset="0"/>
            </a:endParaRPr>
          </a:p>
          <a:p>
            <a:pPr eaLnBrk="1" hangingPunct="1">
              <a:spcBef>
                <a:spcPct val="50000"/>
              </a:spcBef>
            </a:pPr>
            <a:r>
              <a:rPr lang="it-IT" altLang="it-IT" sz="2200" dirty="0" smtClean="0">
                <a:solidFill>
                  <a:srgbClr val="646B65"/>
                </a:solidFill>
                <a:latin typeface="Century Gothic" panose="020B0502020202020204" pitchFamily="34" charset="0"/>
              </a:rPr>
              <a:t> </a:t>
            </a:r>
            <a:r>
              <a:rPr lang="it-IT" altLang="it-IT" sz="2200" dirty="0" err="1" smtClean="0">
                <a:solidFill>
                  <a:srgbClr val="646B65"/>
                </a:solidFill>
                <a:latin typeface="Century Gothic" panose="020B0502020202020204" pitchFamily="34" charset="0"/>
              </a:rPr>
              <a:t>others</a:t>
            </a:r>
            <a:r>
              <a:rPr lang="it-IT" altLang="it-IT" sz="2200" dirty="0" smtClean="0">
                <a:solidFill>
                  <a:srgbClr val="646B65"/>
                </a:solidFill>
                <a:latin typeface="Century Gothic" panose="020B0502020202020204" pitchFamily="34" charset="0"/>
              </a:rPr>
              <a:t> </a:t>
            </a:r>
            <a:r>
              <a:rPr lang="it-IT" altLang="it-IT" sz="2200" dirty="0" err="1">
                <a:solidFill>
                  <a:srgbClr val="646B65"/>
                </a:solidFill>
                <a:latin typeface="Century Gothic" panose="020B0502020202020204" pitchFamily="34" charset="0"/>
              </a:rPr>
              <a:t>shall</a:t>
            </a:r>
            <a:r>
              <a:rPr lang="it-IT" altLang="it-IT" sz="2200" dirty="0">
                <a:solidFill>
                  <a:srgbClr val="646B65"/>
                </a:solidFill>
                <a:latin typeface="Century Gothic" panose="020B0502020202020204" pitchFamily="34" charset="0"/>
              </a:rPr>
              <a:t> be </a:t>
            </a:r>
            <a:r>
              <a:rPr lang="it-IT" altLang="it-IT" sz="2200" dirty="0" err="1">
                <a:solidFill>
                  <a:srgbClr val="646B65"/>
                </a:solidFill>
                <a:latin typeface="Century Gothic" panose="020B0502020202020204" pitchFamily="34" charset="0"/>
              </a:rPr>
              <a:t>registered</a:t>
            </a:r>
            <a:r>
              <a:rPr lang="it-IT" altLang="it-IT" sz="2200" dirty="0">
                <a:solidFill>
                  <a:srgbClr val="646B65"/>
                </a:solidFill>
                <a:latin typeface="Century Gothic" panose="020B0502020202020204" pitchFamily="34" charset="0"/>
              </a:rPr>
              <a:t> </a:t>
            </a:r>
            <a:br>
              <a:rPr lang="it-IT" altLang="it-IT" sz="2200" dirty="0">
                <a:solidFill>
                  <a:srgbClr val="646B65"/>
                </a:solidFill>
                <a:latin typeface="Century Gothic" panose="020B0502020202020204" pitchFamily="34" charset="0"/>
              </a:rPr>
            </a:br>
            <a:r>
              <a:rPr lang="it-IT" altLang="it-IT" sz="2200" dirty="0" err="1" smtClean="0">
                <a:solidFill>
                  <a:srgbClr val="646B65"/>
                </a:solidFill>
                <a:latin typeface="Century Gothic" panose="020B0502020202020204" pitchFamily="34" charset="0"/>
              </a:rPr>
              <a:t>professionals</a:t>
            </a:r>
            <a:endParaRPr lang="it-IT" altLang="it-IT" sz="2200" dirty="0">
              <a:solidFill>
                <a:srgbClr val="646B65"/>
              </a:solidFill>
              <a:latin typeface="Century Gothic" panose="020B0502020202020204" pitchFamily="34" charset="0"/>
            </a:endParaRPr>
          </a:p>
        </p:txBody>
      </p:sp>
      <p:sp>
        <p:nvSpPr>
          <p:cNvPr id="22" name="CasellaDiTesto 21"/>
          <p:cNvSpPr txBox="1"/>
          <p:nvPr/>
        </p:nvSpPr>
        <p:spPr>
          <a:xfrm>
            <a:off x="8652138" y="2703296"/>
            <a:ext cx="3680774" cy="523220"/>
          </a:xfrm>
          <a:prstGeom prst="rect">
            <a:avLst/>
          </a:prstGeom>
          <a:noFill/>
        </p:spPr>
        <p:txBody>
          <a:bodyPr wrap="square" rtlCol="0">
            <a:spAutoFit/>
          </a:bodyPr>
          <a:lstStyle/>
          <a:p>
            <a:r>
              <a:rPr lang="it-IT" sz="2800" b="1" dirty="0" err="1">
                <a:solidFill>
                  <a:srgbClr val="646B65"/>
                </a:solidFill>
                <a:latin typeface="Century Gothic" panose="020B0502020202020204" pitchFamily="34" charset="0"/>
              </a:rPr>
              <a:t>Dualistic</a:t>
            </a:r>
            <a:r>
              <a:rPr lang="it-IT" sz="2800" b="1" dirty="0">
                <a:solidFill>
                  <a:srgbClr val="646B65"/>
                </a:solidFill>
                <a:latin typeface="Century Gothic" panose="020B0502020202020204" pitchFamily="34" charset="0"/>
              </a:rPr>
              <a:t> Model</a:t>
            </a:r>
          </a:p>
        </p:txBody>
      </p:sp>
      <p:sp>
        <p:nvSpPr>
          <p:cNvPr id="24" name="Text Box 14"/>
          <p:cNvSpPr txBox="1">
            <a:spLocks noChangeArrowheads="1"/>
          </p:cNvSpPr>
          <p:nvPr/>
        </p:nvSpPr>
        <p:spPr bwMode="auto">
          <a:xfrm>
            <a:off x="7744920" y="3339931"/>
            <a:ext cx="480425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2400" dirty="0" smtClean="0">
                <a:solidFill>
                  <a:srgbClr val="646B65"/>
                </a:solidFill>
                <a:latin typeface="Century Gothic" panose="020B0502020202020204" pitchFamily="34" charset="0"/>
              </a:rPr>
              <a:t>Consiglio di sorveglianza</a:t>
            </a:r>
            <a:endParaRPr lang="it-IT" altLang="it-IT" sz="2400" dirty="0">
              <a:solidFill>
                <a:srgbClr val="646B65"/>
              </a:solidFill>
              <a:latin typeface="Century Gothic" panose="020B0502020202020204" pitchFamily="34" charset="0"/>
            </a:endParaRPr>
          </a:p>
        </p:txBody>
      </p:sp>
      <p:sp>
        <p:nvSpPr>
          <p:cNvPr id="4" name="CasellaDiTesto 3"/>
          <p:cNvSpPr txBox="1"/>
          <p:nvPr/>
        </p:nvSpPr>
        <p:spPr>
          <a:xfrm>
            <a:off x="8067268" y="4052669"/>
            <a:ext cx="4804182" cy="1785104"/>
          </a:xfrm>
          <a:prstGeom prst="rect">
            <a:avLst/>
          </a:prstGeom>
          <a:noFill/>
        </p:spPr>
        <p:txBody>
          <a:bodyPr wrap="square" rtlCol="0">
            <a:spAutoFit/>
          </a:bodyPr>
          <a:lstStyle/>
          <a:p>
            <a:pPr marL="342900" indent="-342900">
              <a:buFont typeface="Arial" panose="020B0604020202020204" pitchFamily="34" charset="0"/>
              <a:buChar char="•"/>
            </a:pPr>
            <a:r>
              <a:rPr lang="en-US" sz="2200" dirty="0">
                <a:solidFill>
                  <a:srgbClr val="646B65"/>
                </a:solidFill>
                <a:latin typeface="Century Gothic" panose="020B0502020202020204" pitchFamily="34" charset="0"/>
              </a:rPr>
              <a:t>at least </a:t>
            </a:r>
            <a:r>
              <a:rPr lang="en-US" sz="2200" dirty="0" smtClean="0">
                <a:solidFill>
                  <a:srgbClr val="646B65"/>
                </a:solidFill>
                <a:latin typeface="Century Gothic" panose="020B0502020202020204" pitchFamily="34" charset="0"/>
              </a:rPr>
              <a:t>3</a:t>
            </a:r>
          </a:p>
          <a:p>
            <a:pPr marL="342900" indent="-342900">
              <a:buFont typeface="Arial" panose="020B0604020202020204" pitchFamily="34" charset="0"/>
              <a:buChar char="•"/>
            </a:pPr>
            <a:r>
              <a:rPr lang="en-US" sz="2200" dirty="0" smtClean="0">
                <a:solidFill>
                  <a:srgbClr val="646B65"/>
                </a:solidFill>
                <a:latin typeface="Century Gothic" panose="020B0502020202020204" pitchFamily="34" charset="0"/>
              </a:rPr>
              <a:t>at </a:t>
            </a:r>
            <a:r>
              <a:rPr lang="en-US" sz="2200" dirty="0">
                <a:solidFill>
                  <a:srgbClr val="646B65"/>
                </a:solidFill>
                <a:latin typeface="Century Gothic" panose="020B0502020202020204" pitchFamily="34" charset="0"/>
              </a:rPr>
              <a:t>least one shall be registered accountant</a:t>
            </a:r>
          </a:p>
          <a:p>
            <a:pPr marL="342900" indent="-342900">
              <a:buFont typeface="Arial" panose="020B0604020202020204" pitchFamily="34" charset="0"/>
              <a:buChar char="•"/>
            </a:pPr>
            <a:r>
              <a:rPr lang="en-US" sz="2200" dirty="0">
                <a:solidFill>
                  <a:srgbClr val="646B65"/>
                </a:solidFill>
                <a:latin typeface="Century Gothic" panose="020B0502020202020204" pitchFamily="34" charset="0"/>
              </a:rPr>
              <a:t>others do not mandatorily need to be professionals</a:t>
            </a:r>
          </a:p>
        </p:txBody>
      </p:sp>
      <p:sp>
        <p:nvSpPr>
          <p:cNvPr id="28" name="object 11"/>
          <p:cNvSpPr/>
          <p:nvPr/>
        </p:nvSpPr>
        <p:spPr>
          <a:xfrm>
            <a:off x="14055571" y="2620778"/>
            <a:ext cx="5139909" cy="3799763"/>
          </a:xfrm>
          <a:custGeom>
            <a:avLst/>
            <a:gdLst/>
            <a:ahLst/>
            <a:cxnLst/>
            <a:rect l="l" t="t" r="r" b="b"/>
            <a:pathLst>
              <a:path w="3345179" h="688975">
                <a:moveTo>
                  <a:pt x="0" y="688565"/>
                </a:moveTo>
                <a:lnTo>
                  <a:pt x="3344819" y="688565"/>
                </a:lnTo>
                <a:lnTo>
                  <a:pt x="3344819" y="0"/>
                </a:lnTo>
                <a:lnTo>
                  <a:pt x="0" y="0"/>
                </a:lnTo>
                <a:lnTo>
                  <a:pt x="0" y="688565"/>
                </a:lnTo>
                <a:close/>
              </a:path>
            </a:pathLst>
          </a:custGeom>
          <a:solidFill>
            <a:srgbClr val="FFFFFF"/>
          </a:solidFill>
          <a:ln>
            <a:solidFill>
              <a:schemeClr val="tx1"/>
            </a:solidFill>
          </a:ln>
        </p:spPr>
        <p:txBody>
          <a:bodyPr wrap="square" lIns="0" tIns="0" rIns="0" bIns="0" rtlCol="0"/>
          <a:lstStyle/>
          <a:p>
            <a:endParaRPr dirty="0"/>
          </a:p>
        </p:txBody>
      </p:sp>
      <p:sp>
        <p:nvSpPr>
          <p:cNvPr id="23" name="CasellaDiTesto 22"/>
          <p:cNvSpPr txBox="1"/>
          <p:nvPr/>
        </p:nvSpPr>
        <p:spPr>
          <a:xfrm>
            <a:off x="15157450" y="2685485"/>
            <a:ext cx="3680774" cy="523220"/>
          </a:xfrm>
          <a:prstGeom prst="rect">
            <a:avLst/>
          </a:prstGeom>
          <a:noFill/>
        </p:spPr>
        <p:txBody>
          <a:bodyPr wrap="square" rtlCol="0">
            <a:spAutoFit/>
          </a:bodyPr>
          <a:lstStyle/>
          <a:p>
            <a:r>
              <a:rPr lang="it-IT" sz="2800" b="1" dirty="0" err="1">
                <a:solidFill>
                  <a:srgbClr val="646B65"/>
                </a:solidFill>
                <a:latin typeface="Century Gothic" panose="020B0502020202020204" pitchFamily="34" charset="0"/>
              </a:rPr>
              <a:t>Monistic</a:t>
            </a:r>
            <a:r>
              <a:rPr lang="it-IT" sz="2800" b="1" dirty="0">
                <a:solidFill>
                  <a:srgbClr val="646B65"/>
                </a:solidFill>
                <a:latin typeface="Century Gothic" panose="020B0502020202020204" pitchFamily="34" charset="0"/>
              </a:rPr>
              <a:t> Model</a:t>
            </a:r>
          </a:p>
        </p:txBody>
      </p:sp>
      <p:sp>
        <p:nvSpPr>
          <p:cNvPr id="25" name="Text Box 14"/>
          <p:cNvSpPr txBox="1">
            <a:spLocks noChangeArrowheads="1"/>
          </p:cNvSpPr>
          <p:nvPr/>
        </p:nvSpPr>
        <p:spPr bwMode="auto">
          <a:xfrm>
            <a:off x="14785137" y="3339931"/>
            <a:ext cx="36807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2400" dirty="0" smtClean="0">
                <a:solidFill>
                  <a:srgbClr val="646B65"/>
                </a:solidFill>
                <a:latin typeface="Century Gothic" panose="020B0502020202020204" pitchFamily="34" charset="0"/>
              </a:rPr>
              <a:t>Comitato interno</a:t>
            </a:r>
            <a:endParaRPr lang="it-IT" altLang="it-IT" sz="2400" dirty="0">
              <a:solidFill>
                <a:srgbClr val="646B65"/>
              </a:solidFill>
              <a:latin typeface="Century Gothic" panose="020B0502020202020204" pitchFamily="34" charset="0"/>
            </a:endParaRPr>
          </a:p>
        </p:txBody>
      </p:sp>
      <p:sp>
        <p:nvSpPr>
          <p:cNvPr id="26" name="Text Box 23"/>
          <p:cNvSpPr txBox="1">
            <a:spLocks noChangeArrowheads="1"/>
          </p:cNvSpPr>
          <p:nvPr/>
        </p:nvSpPr>
        <p:spPr bwMode="auto">
          <a:xfrm>
            <a:off x="14377849" y="3878939"/>
            <a:ext cx="5504001" cy="3147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76213" indent="-176213"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pPr>
            <a:r>
              <a:rPr lang="it-IT" altLang="it-IT" sz="2200" dirty="0" smtClean="0">
                <a:solidFill>
                  <a:srgbClr val="646B65"/>
                </a:solidFill>
                <a:latin typeface="Century Gothic" panose="020B0502020202020204" pitchFamily="34" charset="0"/>
              </a:rPr>
              <a:t> for </a:t>
            </a:r>
            <a:r>
              <a:rPr lang="it-IT" altLang="it-IT" sz="2200" dirty="0">
                <a:solidFill>
                  <a:srgbClr val="646B65"/>
                </a:solidFill>
                <a:latin typeface="Century Gothic" panose="020B0502020202020204" pitchFamily="34" charset="0"/>
              </a:rPr>
              <a:t>open companies </a:t>
            </a:r>
            <a:r>
              <a:rPr lang="it-IT" altLang="it-IT" sz="2200" dirty="0" err="1">
                <a:solidFill>
                  <a:srgbClr val="646B65"/>
                </a:solidFill>
                <a:latin typeface="Century Gothic" panose="020B0502020202020204" pitchFamily="34" charset="0"/>
              </a:rPr>
              <a:t>at</a:t>
            </a:r>
            <a:r>
              <a:rPr lang="it-IT" altLang="it-IT" sz="2200" dirty="0">
                <a:solidFill>
                  <a:srgbClr val="646B65"/>
                </a:solidFill>
                <a:latin typeface="Century Gothic" panose="020B0502020202020204" pitchFamily="34" charset="0"/>
              </a:rPr>
              <a:t> </a:t>
            </a:r>
            <a:r>
              <a:rPr lang="it-IT" altLang="it-IT" sz="2200" dirty="0" err="1">
                <a:solidFill>
                  <a:srgbClr val="646B65"/>
                </a:solidFill>
                <a:latin typeface="Century Gothic" panose="020B0502020202020204" pitchFamily="34" charset="0"/>
              </a:rPr>
              <a:t>least</a:t>
            </a:r>
            <a:r>
              <a:rPr lang="it-IT" altLang="it-IT" sz="2200" dirty="0">
                <a:solidFill>
                  <a:srgbClr val="646B65"/>
                </a:solidFill>
                <a:latin typeface="Century Gothic" panose="020B0502020202020204" pitchFamily="34" charset="0"/>
              </a:rPr>
              <a:t> 3</a:t>
            </a:r>
          </a:p>
          <a:p>
            <a:pPr eaLnBrk="1" hangingPunct="1">
              <a:spcBef>
                <a:spcPct val="50000"/>
              </a:spcBef>
            </a:pPr>
            <a:r>
              <a:rPr lang="it-IT" altLang="it-IT" sz="2200" dirty="0" smtClean="0">
                <a:solidFill>
                  <a:srgbClr val="646B65"/>
                </a:solidFill>
                <a:latin typeface="Century Gothic" panose="020B0502020202020204" pitchFamily="34" charset="0"/>
              </a:rPr>
              <a:t> </a:t>
            </a:r>
            <a:r>
              <a:rPr lang="it-IT" altLang="it-IT" sz="2200" dirty="0" err="1" smtClean="0">
                <a:solidFill>
                  <a:srgbClr val="646B65"/>
                </a:solidFill>
                <a:latin typeface="Century Gothic" panose="020B0502020202020204" pitchFamily="34" charset="0"/>
              </a:rPr>
              <a:t>at</a:t>
            </a:r>
            <a:r>
              <a:rPr lang="it-IT" altLang="it-IT" sz="2200" dirty="0" smtClean="0">
                <a:solidFill>
                  <a:srgbClr val="646B65"/>
                </a:solidFill>
                <a:latin typeface="Century Gothic" panose="020B0502020202020204" pitchFamily="34" charset="0"/>
              </a:rPr>
              <a:t> </a:t>
            </a:r>
            <a:r>
              <a:rPr lang="it-IT" altLang="it-IT" sz="2200" dirty="0" err="1">
                <a:solidFill>
                  <a:srgbClr val="646B65"/>
                </a:solidFill>
                <a:latin typeface="Century Gothic" panose="020B0502020202020204" pitchFamily="34" charset="0"/>
              </a:rPr>
              <a:t>least</a:t>
            </a:r>
            <a:r>
              <a:rPr lang="it-IT" altLang="it-IT" sz="2200" dirty="0">
                <a:solidFill>
                  <a:srgbClr val="646B65"/>
                </a:solidFill>
                <a:latin typeface="Century Gothic" panose="020B0502020202020204" pitchFamily="34" charset="0"/>
              </a:rPr>
              <a:t> </a:t>
            </a:r>
            <a:r>
              <a:rPr lang="it-IT" altLang="it-IT" sz="2200" dirty="0" err="1">
                <a:solidFill>
                  <a:srgbClr val="646B65"/>
                </a:solidFill>
                <a:latin typeface="Century Gothic" panose="020B0502020202020204" pitchFamily="34" charset="0"/>
              </a:rPr>
              <a:t>one</a:t>
            </a:r>
            <a:r>
              <a:rPr lang="it-IT" altLang="it-IT" sz="2200" dirty="0">
                <a:solidFill>
                  <a:srgbClr val="646B65"/>
                </a:solidFill>
                <a:latin typeface="Century Gothic" panose="020B0502020202020204" pitchFamily="34" charset="0"/>
              </a:rPr>
              <a:t> </a:t>
            </a:r>
            <a:r>
              <a:rPr lang="it-IT" altLang="it-IT" sz="2200" dirty="0" err="1">
                <a:solidFill>
                  <a:srgbClr val="646B65"/>
                </a:solidFill>
                <a:latin typeface="Century Gothic" panose="020B0502020202020204" pitchFamily="34" charset="0"/>
              </a:rPr>
              <a:t>shall</a:t>
            </a:r>
            <a:r>
              <a:rPr lang="it-IT" altLang="it-IT" sz="2200" dirty="0">
                <a:solidFill>
                  <a:srgbClr val="646B65"/>
                </a:solidFill>
                <a:latin typeface="Century Gothic" panose="020B0502020202020204" pitchFamily="34" charset="0"/>
              </a:rPr>
              <a:t> be </a:t>
            </a:r>
            <a:r>
              <a:rPr lang="it-IT" altLang="it-IT" sz="2200" dirty="0" err="1">
                <a:solidFill>
                  <a:srgbClr val="646B65"/>
                </a:solidFill>
                <a:latin typeface="Century Gothic" panose="020B0502020202020204" pitchFamily="34" charset="0"/>
              </a:rPr>
              <a:t>registered</a:t>
            </a:r>
            <a:r>
              <a:rPr lang="it-IT" altLang="it-IT" sz="2200" dirty="0">
                <a:solidFill>
                  <a:srgbClr val="646B65"/>
                </a:solidFill>
                <a:latin typeface="Century Gothic" panose="020B0502020202020204" pitchFamily="34" charset="0"/>
              </a:rPr>
              <a:t> </a:t>
            </a:r>
            <a:r>
              <a:rPr lang="it-IT" altLang="it-IT" sz="2200" dirty="0" err="1" smtClean="0">
                <a:solidFill>
                  <a:srgbClr val="646B65"/>
                </a:solidFill>
                <a:latin typeface="Century Gothic" panose="020B0502020202020204" pitchFamily="34" charset="0"/>
              </a:rPr>
              <a:t>accountant</a:t>
            </a:r>
            <a:endParaRPr lang="it-IT" altLang="it-IT" sz="2200" dirty="0">
              <a:solidFill>
                <a:srgbClr val="646B65"/>
              </a:solidFill>
              <a:latin typeface="Century Gothic" panose="020B0502020202020204" pitchFamily="34" charset="0"/>
            </a:endParaRPr>
          </a:p>
          <a:p>
            <a:pPr eaLnBrk="1" hangingPunct="1">
              <a:spcBef>
                <a:spcPct val="50000"/>
              </a:spcBef>
            </a:pPr>
            <a:r>
              <a:rPr lang="it-IT" altLang="it-IT" sz="2200" dirty="0" smtClean="0">
                <a:solidFill>
                  <a:srgbClr val="646B65"/>
                </a:solidFill>
                <a:latin typeface="Century Gothic" panose="020B0502020202020204" pitchFamily="34" charset="0"/>
              </a:rPr>
              <a:t> </a:t>
            </a:r>
            <a:r>
              <a:rPr lang="it-IT" altLang="it-IT" sz="2200" dirty="0" err="1" smtClean="0">
                <a:solidFill>
                  <a:srgbClr val="646B65"/>
                </a:solidFill>
                <a:latin typeface="Century Gothic" panose="020B0502020202020204" pitchFamily="34" charset="0"/>
              </a:rPr>
              <a:t>honorability</a:t>
            </a:r>
            <a:r>
              <a:rPr lang="it-IT" altLang="it-IT" sz="2200" dirty="0" smtClean="0">
                <a:solidFill>
                  <a:srgbClr val="646B65"/>
                </a:solidFill>
                <a:latin typeface="Century Gothic" panose="020B0502020202020204" pitchFamily="34" charset="0"/>
              </a:rPr>
              <a:t> </a:t>
            </a:r>
            <a:r>
              <a:rPr lang="it-IT" altLang="it-IT" sz="2200" dirty="0">
                <a:solidFill>
                  <a:srgbClr val="646B65"/>
                </a:solidFill>
                <a:latin typeface="Century Gothic" panose="020B0502020202020204" pitchFamily="34" charset="0"/>
              </a:rPr>
              <a:t>and </a:t>
            </a:r>
            <a:r>
              <a:rPr lang="it-IT" altLang="it-IT" sz="2200" dirty="0" err="1">
                <a:solidFill>
                  <a:srgbClr val="646B65"/>
                </a:solidFill>
                <a:latin typeface="Century Gothic" panose="020B0502020202020204" pitchFamily="34" charset="0"/>
              </a:rPr>
              <a:t>competence</a:t>
            </a:r>
            <a:r>
              <a:rPr lang="it-IT" altLang="it-IT" sz="2200" dirty="0">
                <a:solidFill>
                  <a:srgbClr val="646B65"/>
                </a:solidFill>
                <a:latin typeface="Century Gothic" panose="020B0502020202020204" pitchFamily="34" charset="0"/>
              </a:rPr>
              <a:t> </a:t>
            </a:r>
            <a:r>
              <a:rPr lang="it-IT" altLang="it-IT" sz="2200" dirty="0" err="1">
                <a:solidFill>
                  <a:srgbClr val="646B65"/>
                </a:solidFill>
                <a:latin typeface="Century Gothic" panose="020B0502020202020204" pitchFamily="34" charset="0"/>
              </a:rPr>
              <a:t>provided</a:t>
            </a:r>
            <a:r>
              <a:rPr lang="it-IT" altLang="it-IT" sz="2200" dirty="0">
                <a:solidFill>
                  <a:srgbClr val="646B65"/>
                </a:solidFill>
                <a:latin typeface="Century Gothic" panose="020B0502020202020204" pitchFamily="34" charset="0"/>
              </a:rPr>
              <a:t> under </a:t>
            </a:r>
            <a:r>
              <a:rPr lang="it-IT" altLang="it-IT" sz="2200" dirty="0" err="1">
                <a:solidFill>
                  <a:srgbClr val="646B65"/>
                </a:solidFill>
                <a:latin typeface="Century Gothic" panose="020B0502020202020204" pitchFamily="34" charset="0"/>
              </a:rPr>
              <a:t>articles</a:t>
            </a:r>
            <a:r>
              <a:rPr lang="it-IT" altLang="it-IT" sz="2200" dirty="0">
                <a:solidFill>
                  <a:srgbClr val="646B65"/>
                </a:solidFill>
                <a:latin typeface="Century Gothic" panose="020B0502020202020204" pitchFamily="34" charset="0"/>
              </a:rPr>
              <a:t> of corporation</a:t>
            </a:r>
          </a:p>
          <a:p>
            <a:pPr eaLnBrk="1" hangingPunct="1">
              <a:spcBef>
                <a:spcPct val="50000"/>
              </a:spcBef>
              <a:buFontTx/>
              <a:buNone/>
            </a:pPr>
            <a:endParaRPr lang="it-IT" altLang="it-IT" sz="2968" dirty="0">
              <a:solidFill>
                <a:schemeClr val="accent2"/>
              </a:solidFill>
              <a:latin typeface="Georgia" panose="02040502050405020303" pitchFamily="18" charset="0"/>
            </a:endParaRPr>
          </a:p>
        </p:txBody>
      </p:sp>
      <p:sp>
        <p:nvSpPr>
          <p:cNvPr id="29" name="CasellaDiTesto 28"/>
          <p:cNvSpPr txBox="1"/>
          <p:nvPr/>
        </p:nvSpPr>
        <p:spPr>
          <a:xfrm>
            <a:off x="841805" y="7233951"/>
            <a:ext cx="17624107" cy="2554545"/>
          </a:xfrm>
          <a:prstGeom prst="rect">
            <a:avLst/>
          </a:prstGeom>
          <a:noFill/>
        </p:spPr>
        <p:txBody>
          <a:bodyPr wrap="square" rtlCol="0">
            <a:spAutoFit/>
          </a:bodyPr>
          <a:lstStyle/>
          <a:p>
            <a:pPr algn="ctr"/>
            <a:r>
              <a:rPr lang="it-IT" sz="2800" b="1" dirty="0" smtClean="0">
                <a:solidFill>
                  <a:srgbClr val="646B65"/>
                </a:solidFill>
                <a:latin typeface="Century Gothic" panose="020B0502020202020204" pitchFamily="34" charset="0"/>
              </a:rPr>
              <a:t>RIGHTS AND OBLIGATIONS: </a:t>
            </a:r>
          </a:p>
          <a:p>
            <a:pPr algn="ctr">
              <a:lnSpc>
                <a:spcPct val="150000"/>
              </a:lnSpc>
            </a:pPr>
            <a:r>
              <a:rPr lang="en-US" sz="2400" dirty="0" smtClean="0">
                <a:solidFill>
                  <a:srgbClr val="646B65"/>
                </a:solidFill>
                <a:latin typeface="Century Gothic" panose="020B0502020202020204" pitchFamily="34" charset="0"/>
              </a:rPr>
              <a:t>control </a:t>
            </a:r>
            <a:r>
              <a:rPr lang="en-US" sz="2400" dirty="0">
                <a:solidFill>
                  <a:srgbClr val="646B65"/>
                </a:solidFill>
                <a:latin typeface="Century Gothic" panose="020B0502020202020204" pitchFamily="34" charset="0"/>
              </a:rPr>
              <a:t>of the management</a:t>
            </a:r>
          </a:p>
          <a:p>
            <a:pPr algn="ctr">
              <a:lnSpc>
                <a:spcPct val="150000"/>
              </a:lnSpc>
            </a:pPr>
            <a:r>
              <a:rPr lang="en-US" sz="2400" dirty="0">
                <a:solidFill>
                  <a:srgbClr val="646B65"/>
                </a:solidFill>
                <a:latin typeface="Century Gothic" panose="020B0502020202020204" pitchFamily="34" charset="0"/>
              </a:rPr>
              <a:t>right to intervene in board and </a:t>
            </a:r>
            <a:r>
              <a:rPr lang="en-US" sz="2400" dirty="0" smtClean="0">
                <a:solidFill>
                  <a:srgbClr val="646B65"/>
                </a:solidFill>
                <a:latin typeface="Century Gothic" panose="020B0502020202020204" pitchFamily="34" charset="0"/>
              </a:rPr>
              <a:t>shareholders’ meeting</a:t>
            </a:r>
            <a:endParaRPr lang="en-US" sz="2400" dirty="0">
              <a:solidFill>
                <a:srgbClr val="646B65"/>
              </a:solidFill>
              <a:latin typeface="Century Gothic" panose="020B0502020202020204" pitchFamily="34" charset="0"/>
            </a:endParaRPr>
          </a:p>
          <a:p>
            <a:pPr algn="ctr">
              <a:lnSpc>
                <a:spcPct val="150000"/>
              </a:lnSpc>
            </a:pPr>
            <a:r>
              <a:rPr lang="en-US" sz="2400" dirty="0">
                <a:solidFill>
                  <a:srgbClr val="646B65"/>
                </a:solidFill>
                <a:latin typeface="Century Gothic" panose="020B0502020202020204" pitchFamily="34" charset="0"/>
              </a:rPr>
              <a:t>right to information </a:t>
            </a:r>
          </a:p>
          <a:p>
            <a:endParaRPr lang="it-IT" sz="2400" b="1" dirty="0">
              <a:solidFill>
                <a:srgbClr val="646B65"/>
              </a:solidFill>
              <a:latin typeface="Century Gothic" panose="020B0502020202020204" pitchFamily="34" charset="0"/>
            </a:endParaRPr>
          </a:p>
        </p:txBody>
      </p:sp>
      <p:pic>
        <p:nvPicPr>
          <p:cNvPr id="32"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80960" y="10455275"/>
            <a:ext cx="2232090" cy="687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Virgola blu grigio e bianca-01.pn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232650" y="741799"/>
            <a:ext cx="512762"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34" name="Shape 149"/>
          <p:cNvSpPr>
            <a:spLocks noChangeShapeType="1"/>
          </p:cNvSpPr>
          <p:nvPr/>
        </p:nvSpPr>
        <p:spPr bwMode="auto">
          <a:xfrm>
            <a:off x="-6350" y="877227"/>
            <a:ext cx="7446267" cy="0"/>
          </a:xfrm>
          <a:prstGeom prst="line">
            <a:avLst/>
          </a:prstGeom>
          <a:noFill/>
          <a:ln w="19050">
            <a:solidFill>
              <a:srgbClr val="123A56"/>
            </a:solidFill>
            <a:miter lim="400000"/>
            <a:headEnd/>
            <a:tailEnd/>
          </a:ln>
          <a:extLst>
            <a:ext uri="{909E8E84-426E-40DD-AFC4-6F175D3DCCD1}">
              <a14:hiddenFill xmlns:a14="http://schemas.microsoft.com/office/drawing/2010/main">
                <a:noFill/>
              </a14:hiddenFill>
            </a:ext>
          </a:extLst>
        </p:spPr>
        <p:txBody>
          <a:bodyPr lIns="50799" tIns="50799" rIns="50799" bIns="50799" anchor="ctr"/>
          <a:lstStyle/>
          <a:p>
            <a:endParaRPr lang="it-IT"/>
          </a:p>
        </p:txBody>
      </p:sp>
      <p:sp>
        <p:nvSpPr>
          <p:cNvPr id="35" name="Shape 150"/>
          <p:cNvSpPr/>
          <p:nvPr/>
        </p:nvSpPr>
        <p:spPr>
          <a:xfrm>
            <a:off x="130262" y="317815"/>
            <a:ext cx="6797588" cy="564255"/>
          </a:xfrm>
          <a:prstGeom prst="rect">
            <a:avLst/>
          </a:prstGeom>
          <a:ln w="12700">
            <a:miter lim="400000"/>
          </a:ln>
          <a:extLst>
            <a:ext uri="{C572A759-6A51-4108-AA02-DFA0A04FC94B}"/>
          </a:extLst>
        </p:spPr>
        <p:txBody>
          <a:bodyPr wrap="square" lIns="50799" tIns="50799" rIns="50799" bIns="50799" anchor="ctr">
            <a:spAutoFit/>
          </a:bodyPr>
          <a:lstStyle>
            <a:lvl1pPr algn="l">
              <a:defRPr sz="3500" cap="all">
                <a:solidFill>
                  <a:srgbClr val="123A56"/>
                </a:solidFill>
                <a:latin typeface="Raleway Light"/>
                <a:ea typeface="Raleway Light"/>
                <a:cs typeface="Raleway Light"/>
                <a:sym typeface="Raleway Light"/>
              </a:defRPr>
            </a:lvl1pPr>
          </a:lstStyle>
          <a:p>
            <a:pPr marL="12700" lvl="0"/>
            <a:r>
              <a:rPr lang="en-US" sz="3000" spc="20" dirty="0">
                <a:solidFill>
                  <a:srgbClr val="003045"/>
                </a:solidFill>
                <a:latin typeface="Century Gothic"/>
                <a:cs typeface="Century Gothic"/>
              </a:rPr>
              <a:t>THE EXECUTIVE BODIES OF THE S.P.A.</a:t>
            </a:r>
          </a:p>
        </p:txBody>
      </p:sp>
    </p:spTree>
    <p:extLst>
      <p:ext uri="{BB962C8B-B14F-4D97-AF65-F5344CB8AC3E}">
        <p14:creationId xmlns:p14="http://schemas.microsoft.com/office/powerpoint/2010/main" val="25996857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2"/>
          <p:cNvSpPr/>
          <p:nvPr/>
        </p:nvSpPr>
        <p:spPr>
          <a:xfrm>
            <a:off x="-7817" y="1439130"/>
            <a:ext cx="10136067" cy="9004300"/>
          </a:xfrm>
          <a:custGeom>
            <a:avLst/>
            <a:gdLst/>
            <a:ahLst/>
            <a:cxnLst/>
            <a:rect l="l" t="t" r="r" b="b"/>
            <a:pathLst>
              <a:path w="20097115" h="9004300">
                <a:moveTo>
                  <a:pt x="0" y="9004123"/>
                </a:moveTo>
                <a:lnTo>
                  <a:pt x="20096560" y="9004123"/>
                </a:lnTo>
                <a:lnTo>
                  <a:pt x="20096560" y="0"/>
                </a:lnTo>
                <a:lnTo>
                  <a:pt x="0" y="0"/>
                </a:lnTo>
                <a:lnTo>
                  <a:pt x="0" y="9004123"/>
                </a:lnTo>
                <a:close/>
              </a:path>
            </a:pathLst>
          </a:custGeom>
          <a:solidFill>
            <a:srgbClr val="4B4B4A">
              <a:alpha val="7058"/>
            </a:srgbClr>
          </a:solidFill>
        </p:spPr>
        <p:txBody>
          <a:bodyPr wrap="square" lIns="0" tIns="0" rIns="0" bIns="0" rtlCol="0"/>
          <a:lstStyle/>
          <a:p>
            <a:endParaRPr>
              <a:latin typeface="Century Gothic" panose="020B0502020202020204" pitchFamily="34" charset="0"/>
            </a:endParaRPr>
          </a:p>
        </p:txBody>
      </p:sp>
      <p:sp>
        <p:nvSpPr>
          <p:cNvPr id="31" name="object 9"/>
          <p:cNvSpPr/>
          <p:nvPr/>
        </p:nvSpPr>
        <p:spPr>
          <a:xfrm>
            <a:off x="11347450" y="2768886"/>
            <a:ext cx="8266554" cy="5277326"/>
          </a:xfrm>
          <a:prstGeom prst="rect">
            <a:avLst/>
          </a:prstGeom>
          <a:blipFill>
            <a:blip r:embed="rId3" cstate="print"/>
            <a:stretch>
              <a:fillRect/>
            </a:stretch>
          </a:blipFill>
        </p:spPr>
        <p:txBody>
          <a:bodyPr wrap="square" lIns="0" tIns="0" rIns="0" bIns="0" rtlCol="0"/>
          <a:lstStyle/>
          <a:p>
            <a:endParaRPr/>
          </a:p>
        </p:txBody>
      </p:sp>
      <p:sp>
        <p:nvSpPr>
          <p:cNvPr id="16" name="object 14"/>
          <p:cNvSpPr txBox="1">
            <a:spLocks noGrp="1"/>
          </p:cNvSpPr>
          <p:nvPr>
            <p:ph type="sldNum" sz="quarter" idx="7"/>
          </p:nvPr>
        </p:nvSpPr>
        <p:spPr>
          <a:xfrm>
            <a:off x="9962777" y="10848282"/>
            <a:ext cx="284479" cy="253916"/>
          </a:xfrm>
          <a:prstGeom prst="rect">
            <a:avLst/>
          </a:prstGeom>
        </p:spPr>
        <p:txBody>
          <a:bodyPr vert="horz" wrap="square" lIns="0" tIns="0" rIns="0" bIns="0" rtlCol="0">
            <a:spAutoFit/>
          </a:bodyPr>
          <a:lstStyle/>
          <a:p>
            <a:pPr marL="25400" marR="0" lvl="0" indent="0" algn="l" defTabSz="914400" rtl="0" eaLnBrk="1" fontAlgn="auto" latinLnBrk="0" hangingPunct="1">
              <a:lnSpc>
                <a:spcPct val="100000"/>
              </a:lnSpc>
              <a:spcBef>
                <a:spcPts val="145"/>
              </a:spcBef>
              <a:spcAft>
                <a:spcPts val="0"/>
              </a:spcAft>
              <a:buClrTx/>
              <a:buSzTx/>
              <a:buFontTx/>
              <a:buNone/>
              <a:tabLst/>
              <a:defRPr/>
            </a:pPr>
            <a:fld id="{81D60167-4931-47E6-BA6A-407CBD079E47}" type="slidenum">
              <a:rPr kumimoji="0" sz="1650" b="0" i="0" u="none" strike="noStrike" kern="1200" cap="none" spc="-135" normalizeH="0" baseline="0" noProof="0" dirty="0">
                <a:ln>
                  <a:noFill/>
                </a:ln>
                <a:solidFill>
                  <a:srgbClr val="646B65"/>
                </a:solidFill>
                <a:effectLst/>
                <a:uLnTx/>
                <a:uFillTx/>
                <a:latin typeface="Century Gothic" panose="020B0502020202020204" pitchFamily="34" charset="0"/>
                <a:ea typeface="+mn-ea"/>
                <a:cs typeface="Verdana"/>
              </a:rPr>
              <a:pPr marL="25400" marR="0" lvl="0" indent="0" algn="l" defTabSz="914400" rtl="0" eaLnBrk="1" fontAlgn="auto" latinLnBrk="0" hangingPunct="1">
                <a:lnSpc>
                  <a:spcPct val="100000"/>
                </a:lnSpc>
                <a:spcBef>
                  <a:spcPts val="145"/>
                </a:spcBef>
                <a:spcAft>
                  <a:spcPts val="0"/>
                </a:spcAft>
                <a:buClrTx/>
                <a:buSzTx/>
                <a:buFontTx/>
                <a:buNone/>
                <a:tabLst/>
                <a:defRPr/>
              </a:pPr>
              <a:t>13</a:t>
            </a:fld>
            <a:endParaRPr kumimoji="0" sz="1650" b="0" i="0" u="none" strike="noStrike" kern="1200" cap="none" spc="-135" normalizeH="0" baseline="0" noProof="0" dirty="0">
              <a:ln>
                <a:noFill/>
              </a:ln>
              <a:solidFill>
                <a:srgbClr val="646B65"/>
              </a:solidFill>
              <a:effectLst/>
              <a:uLnTx/>
              <a:uFillTx/>
              <a:latin typeface="Century Gothic" panose="020B0502020202020204" pitchFamily="34" charset="0"/>
              <a:ea typeface="+mn-ea"/>
              <a:cs typeface="Verdana"/>
            </a:endParaRPr>
          </a:p>
        </p:txBody>
      </p:sp>
      <p:sp>
        <p:nvSpPr>
          <p:cNvPr id="3" name="CasellaDiTesto 2"/>
          <p:cNvSpPr txBox="1"/>
          <p:nvPr/>
        </p:nvSpPr>
        <p:spPr>
          <a:xfrm>
            <a:off x="1525660" y="1677280"/>
            <a:ext cx="7166452" cy="523220"/>
          </a:xfrm>
          <a:prstGeom prst="rect">
            <a:avLst/>
          </a:prstGeom>
          <a:noFill/>
        </p:spPr>
        <p:txBody>
          <a:bodyPr wrap="square" rtlCol="0">
            <a:spAutoFit/>
          </a:bodyPr>
          <a:lstStyle/>
          <a:p>
            <a:pPr algn="ctr"/>
            <a:r>
              <a:rPr lang="it-IT" sz="2800" b="1" dirty="0" smtClean="0">
                <a:solidFill>
                  <a:srgbClr val="646B65"/>
                </a:solidFill>
                <a:latin typeface="Century Gothic" panose="020B0502020202020204" pitchFamily="34" charset="0"/>
              </a:rPr>
              <a:t>THE SHAREHOLDERS MEETING</a:t>
            </a:r>
          </a:p>
        </p:txBody>
      </p:sp>
      <p:sp>
        <p:nvSpPr>
          <p:cNvPr id="29" name="CasellaDiTesto 28"/>
          <p:cNvSpPr txBox="1"/>
          <p:nvPr/>
        </p:nvSpPr>
        <p:spPr>
          <a:xfrm>
            <a:off x="603249" y="3038365"/>
            <a:ext cx="9014049" cy="3900107"/>
          </a:xfrm>
          <a:prstGeom prst="rect">
            <a:avLst/>
          </a:prstGeom>
          <a:noFill/>
        </p:spPr>
        <p:txBody>
          <a:bodyPr wrap="square" rtlCol="0">
            <a:spAutoFit/>
          </a:bodyPr>
          <a:lstStyle/>
          <a:p>
            <a:pPr marL="457200" indent="-457200">
              <a:lnSpc>
                <a:spcPct val="150000"/>
              </a:lnSpc>
              <a:buBlip>
                <a:blip r:embed="rId4"/>
              </a:buBlip>
            </a:pPr>
            <a:r>
              <a:rPr lang="en-US" sz="2400" dirty="0" smtClean="0">
                <a:solidFill>
                  <a:srgbClr val="646B65"/>
                </a:solidFill>
                <a:latin typeface="Century Gothic" panose="020B0502020202020204" pitchFamily="34" charset="0"/>
              </a:rPr>
              <a:t>All shareholders</a:t>
            </a:r>
          </a:p>
          <a:p>
            <a:pPr>
              <a:lnSpc>
                <a:spcPct val="150000"/>
              </a:lnSpc>
            </a:pPr>
            <a:endParaRPr lang="en-US" sz="2400" dirty="0">
              <a:solidFill>
                <a:srgbClr val="646B65"/>
              </a:solidFill>
              <a:latin typeface="Century Gothic" panose="020B0502020202020204" pitchFamily="34" charset="0"/>
            </a:endParaRPr>
          </a:p>
          <a:p>
            <a:pPr marL="457200" indent="-457200">
              <a:lnSpc>
                <a:spcPct val="150000"/>
              </a:lnSpc>
              <a:buBlip>
                <a:blip r:embed="rId4"/>
              </a:buBlip>
            </a:pPr>
            <a:r>
              <a:rPr lang="en-US" sz="2400" dirty="0" smtClean="0">
                <a:solidFill>
                  <a:srgbClr val="646B65"/>
                </a:solidFill>
                <a:latin typeface="Century Gothic" panose="020B0502020202020204" pitchFamily="34" charset="0"/>
              </a:rPr>
              <a:t>Forming </a:t>
            </a:r>
            <a:r>
              <a:rPr lang="en-US" sz="2400" dirty="0">
                <a:solidFill>
                  <a:srgbClr val="646B65"/>
                </a:solidFill>
                <a:latin typeface="Century Gothic" panose="020B0502020202020204" pitchFamily="34" charset="0"/>
              </a:rPr>
              <a:t>the common will of the company in the matters reserved for the shareholders’ </a:t>
            </a:r>
            <a:r>
              <a:rPr lang="en-US" sz="2400" dirty="0" smtClean="0">
                <a:solidFill>
                  <a:srgbClr val="646B65"/>
                </a:solidFill>
                <a:latin typeface="Century Gothic" panose="020B0502020202020204" pitchFamily="34" charset="0"/>
              </a:rPr>
              <a:t>meeting</a:t>
            </a:r>
          </a:p>
          <a:p>
            <a:pPr>
              <a:lnSpc>
                <a:spcPct val="150000"/>
              </a:lnSpc>
            </a:pPr>
            <a:endParaRPr lang="en-US" sz="2400" dirty="0">
              <a:solidFill>
                <a:srgbClr val="646B65"/>
              </a:solidFill>
              <a:latin typeface="Century Gothic" panose="020B0502020202020204" pitchFamily="34" charset="0"/>
            </a:endParaRPr>
          </a:p>
          <a:p>
            <a:pPr marL="457200" indent="-457200">
              <a:lnSpc>
                <a:spcPct val="150000"/>
              </a:lnSpc>
              <a:buBlip>
                <a:blip r:embed="rId4"/>
              </a:buBlip>
            </a:pPr>
            <a:r>
              <a:rPr lang="en-US" sz="2400" dirty="0" smtClean="0">
                <a:solidFill>
                  <a:srgbClr val="646B65"/>
                </a:solidFill>
                <a:latin typeface="Century Gothic" panose="020B0502020202020204" pitchFamily="34" charset="0"/>
              </a:rPr>
              <a:t>Nomination </a:t>
            </a:r>
            <a:r>
              <a:rPr lang="en-US" sz="2400" dirty="0">
                <a:solidFill>
                  <a:srgbClr val="646B65"/>
                </a:solidFill>
                <a:latin typeface="Century Gothic" panose="020B0502020202020204" pitchFamily="34" charset="0"/>
              </a:rPr>
              <a:t>of the managing board/ supervisory board (depends on regime, see above)</a:t>
            </a:r>
          </a:p>
        </p:txBody>
      </p:sp>
      <p:pic>
        <p:nvPicPr>
          <p:cNvPr id="14"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80960" y="10455275"/>
            <a:ext cx="2232090" cy="687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Virgola blu grigio e bianca-01.png"/>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232650" y="741799"/>
            <a:ext cx="512762"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7" name="Shape 149"/>
          <p:cNvSpPr>
            <a:spLocks noChangeShapeType="1"/>
          </p:cNvSpPr>
          <p:nvPr/>
        </p:nvSpPr>
        <p:spPr bwMode="auto">
          <a:xfrm>
            <a:off x="-6350" y="877227"/>
            <a:ext cx="7446267" cy="0"/>
          </a:xfrm>
          <a:prstGeom prst="line">
            <a:avLst/>
          </a:prstGeom>
          <a:noFill/>
          <a:ln w="19050">
            <a:solidFill>
              <a:srgbClr val="123A56"/>
            </a:solidFill>
            <a:miter lim="400000"/>
            <a:headEnd/>
            <a:tailEnd/>
          </a:ln>
          <a:extLst>
            <a:ext uri="{909E8E84-426E-40DD-AFC4-6F175D3DCCD1}">
              <a14:hiddenFill xmlns:a14="http://schemas.microsoft.com/office/drawing/2010/main">
                <a:noFill/>
              </a14:hiddenFill>
            </a:ext>
          </a:extLst>
        </p:spPr>
        <p:txBody>
          <a:bodyPr lIns="50799" tIns="50799" rIns="50799" bIns="50799" anchor="ctr"/>
          <a:lstStyle/>
          <a:p>
            <a:endParaRPr lang="it-IT"/>
          </a:p>
        </p:txBody>
      </p:sp>
      <p:sp>
        <p:nvSpPr>
          <p:cNvPr id="18" name="Shape 150"/>
          <p:cNvSpPr/>
          <p:nvPr/>
        </p:nvSpPr>
        <p:spPr>
          <a:xfrm>
            <a:off x="130262" y="317815"/>
            <a:ext cx="6797588" cy="564255"/>
          </a:xfrm>
          <a:prstGeom prst="rect">
            <a:avLst/>
          </a:prstGeom>
          <a:ln w="12700">
            <a:miter lim="400000"/>
          </a:ln>
          <a:extLst>
            <a:ext uri="{C572A759-6A51-4108-AA02-DFA0A04FC94B}"/>
          </a:extLst>
        </p:spPr>
        <p:txBody>
          <a:bodyPr wrap="square" lIns="50799" tIns="50799" rIns="50799" bIns="50799" anchor="ctr">
            <a:spAutoFit/>
          </a:bodyPr>
          <a:lstStyle>
            <a:lvl1pPr algn="l">
              <a:defRPr sz="3500" cap="all">
                <a:solidFill>
                  <a:srgbClr val="123A56"/>
                </a:solidFill>
                <a:latin typeface="Raleway Light"/>
                <a:ea typeface="Raleway Light"/>
                <a:cs typeface="Raleway Light"/>
                <a:sym typeface="Raleway Light"/>
              </a:defRPr>
            </a:lvl1pPr>
          </a:lstStyle>
          <a:p>
            <a:pPr marL="12700" lvl="0"/>
            <a:r>
              <a:rPr lang="en-US" sz="3000" spc="20" dirty="0">
                <a:solidFill>
                  <a:srgbClr val="003045"/>
                </a:solidFill>
                <a:latin typeface="Century Gothic"/>
                <a:cs typeface="Century Gothic"/>
              </a:rPr>
              <a:t>THE EXECUTIVE BODIES OF THE S.P.A.</a:t>
            </a:r>
          </a:p>
        </p:txBody>
      </p:sp>
    </p:spTree>
    <p:extLst>
      <p:ext uri="{BB962C8B-B14F-4D97-AF65-F5344CB8AC3E}">
        <p14:creationId xmlns:p14="http://schemas.microsoft.com/office/powerpoint/2010/main" val="16085877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hape 149"/>
          <p:cNvSpPr>
            <a:spLocks noChangeShapeType="1"/>
          </p:cNvSpPr>
          <p:nvPr/>
        </p:nvSpPr>
        <p:spPr bwMode="auto">
          <a:xfrm>
            <a:off x="-6350" y="877227"/>
            <a:ext cx="8190894" cy="0"/>
          </a:xfrm>
          <a:prstGeom prst="line">
            <a:avLst/>
          </a:prstGeom>
          <a:noFill/>
          <a:ln w="19050">
            <a:solidFill>
              <a:srgbClr val="123A56"/>
            </a:solidFill>
            <a:miter lim="400000"/>
            <a:headEnd/>
            <a:tailEnd/>
          </a:ln>
          <a:extLst>
            <a:ext uri="{909E8E84-426E-40DD-AFC4-6F175D3DCCD1}">
              <a14:hiddenFill xmlns:a14="http://schemas.microsoft.com/office/drawing/2010/main">
                <a:noFill/>
              </a14:hiddenFill>
            </a:ext>
          </a:extLst>
        </p:spPr>
        <p:txBody>
          <a:bodyPr lIns="50799" tIns="50799" rIns="50799" bIns="50799" anchor="ctr"/>
          <a:lstStyle/>
          <a:p>
            <a:endParaRPr lang="it-IT"/>
          </a:p>
        </p:txBody>
      </p:sp>
      <p:sp>
        <p:nvSpPr>
          <p:cNvPr id="17" name="object 2"/>
          <p:cNvSpPr/>
          <p:nvPr/>
        </p:nvSpPr>
        <p:spPr>
          <a:xfrm>
            <a:off x="-7817" y="1447318"/>
            <a:ext cx="20097115" cy="9004300"/>
          </a:xfrm>
          <a:custGeom>
            <a:avLst/>
            <a:gdLst/>
            <a:ahLst/>
            <a:cxnLst/>
            <a:rect l="l" t="t" r="r" b="b"/>
            <a:pathLst>
              <a:path w="20097115" h="9004300">
                <a:moveTo>
                  <a:pt x="0" y="9004123"/>
                </a:moveTo>
                <a:lnTo>
                  <a:pt x="20096560" y="9004123"/>
                </a:lnTo>
                <a:lnTo>
                  <a:pt x="20096560" y="0"/>
                </a:lnTo>
                <a:lnTo>
                  <a:pt x="0" y="0"/>
                </a:lnTo>
                <a:lnTo>
                  <a:pt x="0" y="9004123"/>
                </a:lnTo>
                <a:close/>
              </a:path>
            </a:pathLst>
          </a:custGeom>
          <a:solidFill>
            <a:srgbClr val="4B4B4A">
              <a:alpha val="7058"/>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33" name="object 11"/>
          <p:cNvSpPr/>
          <p:nvPr/>
        </p:nvSpPr>
        <p:spPr>
          <a:xfrm>
            <a:off x="6094220" y="5608840"/>
            <a:ext cx="12984561" cy="1240016"/>
          </a:xfrm>
          <a:custGeom>
            <a:avLst/>
            <a:gdLst/>
            <a:ahLst/>
            <a:cxnLst/>
            <a:rect l="l" t="t" r="r" b="b"/>
            <a:pathLst>
              <a:path w="3345179" h="688975">
                <a:moveTo>
                  <a:pt x="0" y="688565"/>
                </a:moveTo>
                <a:lnTo>
                  <a:pt x="3344819" y="688565"/>
                </a:lnTo>
                <a:lnTo>
                  <a:pt x="3344819" y="0"/>
                </a:lnTo>
                <a:lnTo>
                  <a:pt x="0" y="0"/>
                </a:lnTo>
                <a:lnTo>
                  <a:pt x="0" y="688565"/>
                </a:lnTo>
                <a:close/>
              </a:path>
            </a:pathLst>
          </a:custGeom>
          <a:solidFill>
            <a:srgbClr val="FFFFFF"/>
          </a:solidFill>
          <a:ln>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4"/>
          <p:cNvSpPr txBox="1">
            <a:spLocks noGrp="1"/>
          </p:cNvSpPr>
          <p:nvPr>
            <p:ph type="sldNum" sz="quarter" idx="7"/>
          </p:nvPr>
        </p:nvSpPr>
        <p:spPr>
          <a:xfrm>
            <a:off x="9962777" y="10848282"/>
            <a:ext cx="284479" cy="253916"/>
          </a:xfrm>
          <a:prstGeom prst="rect">
            <a:avLst/>
          </a:prstGeom>
        </p:spPr>
        <p:txBody>
          <a:bodyPr vert="horz" wrap="square" lIns="0" tIns="0" rIns="0" bIns="0" rtlCol="0">
            <a:spAutoFit/>
          </a:bodyPr>
          <a:lstStyle/>
          <a:p>
            <a:pPr marL="25400" marR="0" lvl="0" indent="0" algn="l" defTabSz="914400" rtl="0" eaLnBrk="1" fontAlgn="auto" latinLnBrk="0" hangingPunct="1">
              <a:lnSpc>
                <a:spcPct val="100000"/>
              </a:lnSpc>
              <a:spcBef>
                <a:spcPts val="145"/>
              </a:spcBef>
              <a:spcAft>
                <a:spcPts val="0"/>
              </a:spcAft>
              <a:buClrTx/>
              <a:buSzTx/>
              <a:buFontTx/>
              <a:buNone/>
              <a:tabLst/>
              <a:defRPr/>
            </a:pPr>
            <a:fld id="{81D60167-4931-47E6-BA6A-407CBD079E47}" type="slidenum">
              <a:rPr kumimoji="0" sz="1650" b="0" i="0" u="none" strike="noStrike" kern="1200" cap="none" spc="-135" normalizeH="0" baseline="0" noProof="0" dirty="0">
                <a:ln>
                  <a:noFill/>
                </a:ln>
                <a:solidFill>
                  <a:srgbClr val="646B65"/>
                </a:solidFill>
                <a:effectLst/>
                <a:uLnTx/>
                <a:uFillTx/>
                <a:latin typeface="Century Gothic" panose="020B0502020202020204" pitchFamily="34" charset="0"/>
                <a:ea typeface="+mn-ea"/>
                <a:cs typeface="Verdana"/>
              </a:rPr>
              <a:pPr marL="25400" marR="0" lvl="0" indent="0" algn="l" defTabSz="914400" rtl="0" eaLnBrk="1" fontAlgn="auto" latinLnBrk="0" hangingPunct="1">
                <a:lnSpc>
                  <a:spcPct val="100000"/>
                </a:lnSpc>
                <a:spcBef>
                  <a:spcPts val="145"/>
                </a:spcBef>
                <a:spcAft>
                  <a:spcPts val="0"/>
                </a:spcAft>
                <a:buClrTx/>
                <a:buSzTx/>
                <a:buFontTx/>
                <a:buNone/>
                <a:tabLst/>
                <a:defRPr/>
              </a:pPr>
              <a:t>14</a:t>
            </a:fld>
            <a:endParaRPr kumimoji="0" sz="1650" b="0" i="0" u="none" strike="noStrike" kern="1200" cap="none" spc="-135" normalizeH="0" baseline="0" noProof="0" dirty="0">
              <a:ln>
                <a:noFill/>
              </a:ln>
              <a:solidFill>
                <a:srgbClr val="646B65"/>
              </a:solidFill>
              <a:effectLst/>
              <a:uLnTx/>
              <a:uFillTx/>
              <a:latin typeface="Century Gothic" panose="020B0502020202020204" pitchFamily="34" charset="0"/>
              <a:ea typeface="+mn-ea"/>
              <a:cs typeface="Verdana"/>
            </a:endParaRPr>
          </a:p>
        </p:txBody>
      </p:sp>
      <p:sp>
        <p:nvSpPr>
          <p:cNvPr id="13" name="Titolo 1"/>
          <p:cNvSpPr txBox="1">
            <a:spLocks/>
          </p:cNvSpPr>
          <p:nvPr/>
        </p:nvSpPr>
        <p:spPr bwMode="auto">
          <a:xfrm>
            <a:off x="5925940" y="154838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it-IT" altLang="it-IT" sz="2800" b="1" dirty="0" smtClean="0">
                <a:solidFill>
                  <a:srgbClr val="646B65"/>
                </a:solidFill>
                <a:latin typeface="Century Gothic" panose="020B0502020202020204" pitchFamily="34" charset="0"/>
                <a:ea typeface="+mn-ea"/>
                <a:cs typeface="+mn-cs"/>
              </a:rPr>
              <a:t>APPLICABLE LAW</a:t>
            </a:r>
            <a:endParaRPr lang="it-IT" altLang="it-IT" sz="2800" b="1" dirty="0">
              <a:solidFill>
                <a:srgbClr val="646B65"/>
              </a:solidFill>
              <a:latin typeface="Century Gothic" panose="020B0502020202020204" pitchFamily="34" charset="0"/>
              <a:ea typeface="+mn-ea"/>
              <a:cs typeface="+mn-cs"/>
            </a:endParaRPr>
          </a:p>
        </p:txBody>
      </p:sp>
      <p:sp>
        <p:nvSpPr>
          <p:cNvPr id="18" name="object 11"/>
          <p:cNvSpPr/>
          <p:nvPr/>
        </p:nvSpPr>
        <p:spPr>
          <a:xfrm>
            <a:off x="5297088" y="3549664"/>
            <a:ext cx="13213162" cy="1240016"/>
          </a:xfrm>
          <a:custGeom>
            <a:avLst/>
            <a:gdLst/>
            <a:ahLst/>
            <a:cxnLst/>
            <a:rect l="l" t="t" r="r" b="b"/>
            <a:pathLst>
              <a:path w="3345179" h="688975">
                <a:moveTo>
                  <a:pt x="0" y="688565"/>
                </a:moveTo>
                <a:lnTo>
                  <a:pt x="3344819" y="688565"/>
                </a:lnTo>
                <a:lnTo>
                  <a:pt x="3344819" y="0"/>
                </a:lnTo>
                <a:lnTo>
                  <a:pt x="0" y="0"/>
                </a:lnTo>
                <a:lnTo>
                  <a:pt x="0" y="688565"/>
                </a:lnTo>
                <a:close/>
              </a:path>
            </a:pathLst>
          </a:custGeom>
          <a:solidFill>
            <a:srgbClr val="FFFFFF"/>
          </a:solidFill>
          <a:ln>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CasellaDiTesto 10"/>
          <p:cNvSpPr txBox="1"/>
          <p:nvPr/>
        </p:nvSpPr>
        <p:spPr>
          <a:xfrm>
            <a:off x="5842821" y="3661840"/>
            <a:ext cx="12661079" cy="1015663"/>
          </a:xfrm>
          <a:prstGeom prst="rect">
            <a:avLst/>
          </a:prstGeom>
          <a:noFill/>
        </p:spPr>
        <p:txBody>
          <a:bodyPr wrap="square" rtlCol="0">
            <a:spAutoFit/>
          </a:bodyPr>
          <a:lstStyle/>
          <a:p>
            <a:r>
              <a:rPr lang="en-US" sz="2000" dirty="0">
                <a:solidFill>
                  <a:srgbClr val="646B65"/>
                </a:solidFill>
                <a:latin typeface="Century Gothic" panose="020B0502020202020204" pitchFamily="34" charset="0"/>
              </a:rPr>
              <a:t>Introduction of special powers in favor of the Government in order to protect the ownership structure of companies operating in strategic sectors and in sectors of national interest (i.e. Defense, Security, Energy, Transportation, Communication sectors)</a:t>
            </a:r>
          </a:p>
        </p:txBody>
      </p:sp>
      <p:sp>
        <p:nvSpPr>
          <p:cNvPr id="12" name="CasellaDiTesto 11"/>
          <p:cNvSpPr txBox="1"/>
          <p:nvPr/>
        </p:nvSpPr>
        <p:spPr>
          <a:xfrm>
            <a:off x="6485021" y="5990896"/>
            <a:ext cx="12108996" cy="400110"/>
          </a:xfrm>
          <a:prstGeom prst="rect">
            <a:avLst/>
          </a:prstGeom>
          <a:noFill/>
        </p:spPr>
        <p:txBody>
          <a:bodyPr wrap="square" rtlCol="0">
            <a:spAutoFit/>
          </a:bodyPr>
          <a:lstStyle/>
          <a:p>
            <a:pPr lvl="0" algn="just"/>
            <a:r>
              <a:rPr lang="it-IT" sz="2000" dirty="0">
                <a:solidFill>
                  <a:srgbClr val="646B65"/>
                </a:solidFill>
                <a:latin typeface="Century Gothic" panose="020B0502020202020204" pitchFamily="34" charset="0"/>
              </a:rPr>
              <a:t>Extension of the scope of the Law </a:t>
            </a:r>
            <a:r>
              <a:rPr lang="it-IT" sz="2000" dirty="0" err="1">
                <a:solidFill>
                  <a:srgbClr val="646B65"/>
                </a:solidFill>
                <a:latin typeface="Century Gothic" panose="020B0502020202020204" pitchFamily="34" charset="0"/>
              </a:rPr>
              <a:t>Decree</a:t>
            </a:r>
            <a:r>
              <a:rPr lang="it-IT" sz="2000" dirty="0">
                <a:solidFill>
                  <a:srgbClr val="646B65"/>
                </a:solidFill>
                <a:latin typeface="Century Gothic" panose="020B0502020202020204" pitchFamily="34" charset="0"/>
              </a:rPr>
              <a:t> 21/2012, </a:t>
            </a:r>
            <a:r>
              <a:rPr lang="it-IT" sz="2000" dirty="0" err="1">
                <a:solidFill>
                  <a:srgbClr val="646B65"/>
                </a:solidFill>
                <a:latin typeface="Century Gothic" panose="020B0502020202020204" pitchFamily="34" charset="0"/>
              </a:rPr>
              <a:t>including</a:t>
            </a:r>
            <a:r>
              <a:rPr lang="it-IT" sz="2000" dirty="0">
                <a:solidFill>
                  <a:srgbClr val="646B65"/>
                </a:solidFill>
                <a:latin typeface="Century Gothic" panose="020B0502020202020204" pitchFamily="34" charset="0"/>
              </a:rPr>
              <a:t> High-Tech </a:t>
            </a:r>
            <a:r>
              <a:rPr lang="it-IT" sz="2000" dirty="0" err="1">
                <a:solidFill>
                  <a:srgbClr val="646B65"/>
                </a:solidFill>
                <a:latin typeface="Century Gothic" panose="020B0502020202020204" pitchFamily="34" charset="0"/>
              </a:rPr>
              <a:t>sectors</a:t>
            </a:r>
            <a:endParaRPr lang="it-IT" sz="2000" dirty="0">
              <a:solidFill>
                <a:srgbClr val="646B65"/>
              </a:solidFill>
              <a:latin typeface="Century Gothic" panose="020B0502020202020204" pitchFamily="34" charset="0"/>
            </a:endParaRPr>
          </a:p>
        </p:txBody>
      </p:sp>
      <p:sp>
        <p:nvSpPr>
          <p:cNvPr id="32" name="object 11"/>
          <p:cNvSpPr/>
          <p:nvPr/>
        </p:nvSpPr>
        <p:spPr>
          <a:xfrm>
            <a:off x="5480050" y="7996059"/>
            <a:ext cx="13060761" cy="1240016"/>
          </a:xfrm>
          <a:custGeom>
            <a:avLst/>
            <a:gdLst/>
            <a:ahLst/>
            <a:cxnLst/>
            <a:rect l="l" t="t" r="r" b="b"/>
            <a:pathLst>
              <a:path w="3345179" h="688975">
                <a:moveTo>
                  <a:pt x="0" y="688565"/>
                </a:moveTo>
                <a:lnTo>
                  <a:pt x="3344819" y="688565"/>
                </a:lnTo>
                <a:lnTo>
                  <a:pt x="3344819" y="0"/>
                </a:lnTo>
                <a:lnTo>
                  <a:pt x="0" y="0"/>
                </a:lnTo>
                <a:lnTo>
                  <a:pt x="0" y="688565"/>
                </a:lnTo>
                <a:close/>
              </a:path>
            </a:pathLst>
          </a:custGeom>
          <a:solidFill>
            <a:srgbClr val="FFFFFF"/>
          </a:solidFill>
          <a:ln>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CasellaDiTesto 13"/>
          <p:cNvSpPr txBox="1"/>
          <p:nvPr/>
        </p:nvSpPr>
        <p:spPr>
          <a:xfrm>
            <a:off x="6094220" y="8397875"/>
            <a:ext cx="12337596" cy="400110"/>
          </a:xfrm>
          <a:prstGeom prst="rect">
            <a:avLst/>
          </a:prstGeom>
          <a:noFill/>
        </p:spPr>
        <p:txBody>
          <a:bodyPr wrap="square" rtlCol="0">
            <a:spAutoFit/>
          </a:bodyPr>
          <a:lstStyle/>
          <a:p>
            <a:r>
              <a:rPr lang="en-US" sz="2000" dirty="0">
                <a:solidFill>
                  <a:srgbClr val="646B65"/>
                </a:solidFill>
                <a:latin typeface="Century Gothic" panose="020B0502020202020204" pitchFamily="34" charset="0"/>
              </a:rPr>
              <a:t>Implementing regulations, to be updated every three years, in order to identify the relevant asset</a:t>
            </a:r>
          </a:p>
        </p:txBody>
      </p:sp>
      <p:sp>
        <p:nvSpPr>
          <p:cNvPr id="28" name="object 12"/>
          <p:cNvSpPr/>
          <p:nvPr/>
        </p:nvSpPr>
        <p:spPr>
          <a:xfrm>
            <a:off x="3486160" y="2920717"/>
            <a:ext cx="2236047" cy="2236047"/>
          </a:xfrm>
          <a:custGeom>
            <a:avLst/>
            <a:gdLst/>
            <a:ahLst/>
            <a:cxnLst/>
            <a:rect l="l" t="t" r="r" b="b"/>
            <a:pathLst>
              <a:path w="1147445" h="1147445">
                <a:moveTo>
                  <a:pt x="573595" y="0"/>
                </a:moveTo>
                <a:lnTo>
                  <a:pt x="526557" y="1901"/>
                </a:lnTo>
                <a:lnTo>
                  <a:pt x="480565" y="7508"/>
                </a:lnTo>
                <a:lnTo>
                  <a:pt x="435767" y="16672"/>
                </a:lnTo>
                <a:lnTo>
                  <a:pt x="392311" y="29246"/>
                </a:lnTo>
                <a:lnTo>
                  <a:pt x="350344" y="45082"/>
                </a:lnTo>
                <a:lnTo>
                  <a:pt x="310014" y="64031"/>
                </a:lnTo>
                <a:lnTo>
                  <a:pt x="271468" y="85948"/>
                </a:lnTo>
                <a:lnTo>
                  <a:pt x="234856" y="110683"/>
                </a:lnTo>
                <a:lnTo>
                  <a:pt x="200323" y="138089"/>
                </a:lnTo>
                <a:lnTo>
                  <a:pt x="168018" y="168018"/>
                </a:lnTo>
                <a:lnTo>
                  <a:pt x="138089" y="200323"/>
                </a:lnTo>
                <a:lnTo>
                  <a:pt x="110683" y="234856"/>
                </a:lnTo>
                <a:lnTo>
                  <a:pt x="85948" y="271468"/>
                </a:lnTo>
                <a:lnTo>
                  <a:pt x="64031" y="310014"/>
                </a:lnTo>
                <a:lnTo>
                  <a:pt x="45082" y="350344"/>
                </a:lnTo>
                <a:lnTo>
                  <a:pt x="29246" y="392311"/>
                </a:lnTo>
                <a:lnTo>
                  <a:pt x="16672" y="435767"/>
                </a:lnTo>
                <a:lnTo>
                  <a:pt x="7508" y="480565"/>
                </a:lnTo>
                <a:lnTo>
                  <a:pt x="1901" y="526557"/>
                </a:lnTo>
                <a:lnTo>
                  <a:pt x="0" y="573595"/>
                </a:lnTo>
                <a:lnTo>
                  <a:pt x="1901" y="620632"/>
                </a:lnTo>
                <a:lnTo>
                  <a:pt x="7508" y="666624"/>
                </a:lnTo>
                <a:lnTo>
                  <a:pt x="16672" y="711422"/>
                </a:lnTo>
                <a:lnTo>
                  <a:pt x="29246" y="754878"/>
                </a:lnTo>
                <a:lnTo>
                  <a:pt x="45082" y="796845"/>
                </a:lnTo>
                <a:lnTo>
                  <a:pt x="64031" y="837175"/>
                </a:lnTo>
                <a:lnTo>
                  <a:pt x="85948" y="875721"/>
                </a:lnTo>
                <a:lnTo>
                  <a:pt x="110683" y="912334"/>
                </a:lnTo>
                <a:lnTo>
                  <a:pt x="138089" y="946866"/>
                </a:lnTo>
                <a:lnTo>
                  <a:pt x="168018" y="979171"/>
                </a:lnTo>
                <a:lnTo>
                  <a:pt x="200323" y="1009101"/>
                </a:lnTo>
                <a:lnTo>
                  <a:pt x="234856" y="1036507"/>
                </a:lnTo>
                <a:lnTo>
                  <a:pt x="271468" y="1061242"/>
                </a:lnTo>
                <a:lnTo>
                  <a:pt x="310014" y="1083158"/>
                </a:lnTo>
                <a:lnTo>
                  <a:pt x="350344" y="1102108"/>
                </a:lnTo>
                <a:lnTo>
                  <a:pt x="392311" y="1117943"/>
                </a:lnTo>
                <a:lnTo>
                  <a:pt x="435767" y="1130517"/>
                </a:lnTo>
                <a:lnTo>
                  <a:pt x="480565" y="1139681"/>
                </a:lnTo>
                <a:lnTo>
                  <a:pt x="526557" y="1145288"/>
                </a:lnTo>
                <a:lnTo>
                  <a:pt x="573595" y="1147190"/>
                </a:lnTo>
                <a:lnTo>
                  <a:pt x="620632" y="1145288"/>
                </a:lnTo>
                <a:lnTo>
                  <a:pt x="666624" y="1139681"/>
                </a:lnTo>
                <a:lnTo>
                  <a:pt x="711422" y="1130517"/>
                </a:lnTo>
                <a:lnTo>
                  <a:pt x="754878" y="1117943"/>
                </a:lnTo>
                <a:lnTo>
                  <a:pt x="796845" y="1102108"/>
                </a:lnTo>
                <a:lnTo>
                  <a:pt x="837175" y="1083158"/>
                </a:lnTo>
                <a:lnTo>
                  <a:pt x="875721" y="1061242"/>
                </a:lnTo>
                <a:lnTo>
                  <a:pt x="912334" y="1036507"/>
                </a:lnTo>
                <a:lnTo>
                  <a:pt x="946866" y="1009101"/>
                </a:lnTo>
                <a:lnTo>
                  <a:pt x="979171" y="979171"/>
                </a:lnTo>
                <a:lnTo>
                  <a:pt x="1009101" y="946866"/>
                </a:lnTo>
                <a:lnTo>
                  <a:pt x="1036507" y="912334"/>
                </a:lnTo>
                <a:lnTo>
                  <a:pt x="1061242" y="875721"/>
                </a:lnTo>
                <a:lnTo>
                  <a:pt x="1083158" y="837175"/>
                </a:lnTo>
                <a:lnTo>
                  <a:pt x="1102108" y="796845"/>
                </a:lnTo>
                <a:lnTo>
                  <a:pt x="1117943" y="754878"/>
                </a:lnTo>
                <a:lnTo>
                  <a:pt x="1130517" y="711422"/>
                </a:lnTo>
                <a:lnTo>
                  <a:pt x="1139681" y="666624"/>
                </a:lnTo>
                <a:lnTo>
                  <a:pt x="1145288" y="620632"/>
                </a:lnTo>
                <a:lnTo>
                  <a:pt x="1147190" y="573595"/>
                </a:lnTo>
                <a:lnTo>
                  <a:pt x="1145288" y="526557"/>
                </a:lnTo>
                <a:lnTo>
                  <a:pt x="1139681" y="480565"/>
                </a:lnTo>
                <a:lnTo>
                  <a:pt x="1130517" y="435767"/>
                </a:lnTo>
                <a:lnTo>
                  <a:pt x="1117943" y="392311"/>
                </a:lnTo>
                <a:lnTo>
                  <a:pt x="1102108" y="350344"/>
                </a:lnTo>
                <a:lnTo>
                  <a:pt x="1083158" y="310014"/>
                </a:lnTo>
                <a:lnTo>
                  <a:pt x="1061242" y="271468"/>
                </a:lnTo>
                <a:lnTo>
                  <a:pt x="1036507" y="234856"/>
                </a:lnTo>
                <a:lnTo>
                  <a:pt x="1009101" y="200323"/>
                </a:lnTo>
                <a:lnTo>
                  <a:pt x="979171" y="168018"/>
                </a:lnTo>
                <a:lnTo>
                  <a:pt x="946866" y="138089"/>
                </a:lnTo>
                <a:lnTo>
                  <a:pt x="912334" y="110683"/>
                </a:lnTo>
                <a:lnTo>
                  <a:pt x="875721" y="85948"/>
                </a:lnTo>
                <a:lnTo>
                  <a:pt x="837175" y="64031"/>
                </a:lnTo>
                <a:lnTo>
                  <a:pt x="796845" y="45082"/>
                </a:lnTo>
                <a:lnTo>
                  <a:pt x="754878" y="29246"/>
                </a:lnTo>
                <a:lnTo>
                  <a:pt x="711422" y="16672"/>
                </a:lnTo>
                <a:lnTo>
                  <a:pt x="666624" y="7508"/>
                </a:lnTo>
                <a:lnTo>
                  <a:pt x="620632" y="1901"/>
                </a:lnTo>
                <a:lnTo>
                  <a:pt x="573595" y="0"/>
                </a:lnTo>
                <a:close/>
              </a:path>
            </a:pathLst>
          </a:custGeom>
          <a:solidFill>
            <a:srgbClr val="003045"/>
          </a:solidFill>
          <a:ln>
            <a:solidFill>
              <a:srgbClr val="646B65"/>
            </a:solidFill>
          </a:ln>
        </p:spPr>
        <p:txBody>
          <a:bodyPr wrap="square" lIns="0" tIns="0" rIns="0" bIns="0" rtlCol="0"/>
          <a:lstStyle/>
          <a:p>
            <a:endParaRPr/>
          </a:p>
        </p:txBody>
      </p:sp>
      <p:sp>
        <p:nvSpPr>
          <p:cNvPr id="35" name="CasellaDiTesto 7"/>
          <p:cNvSpPr txBox="1">
            <a:spLocks noChangeArrowheads="1"/>
          </p:cNvSpPr>
          <p:nvPr/>
        </p:nvSpPr>
        <p:spPr bwMode="auto">
          <a:xfrm>
            <a:off x="3285512" y="3407338"/>
            <a:ext cx="262837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000" dirty="0">
                <a:solidFill>
                  <a:schemeClr val="bg1"/>
                </a:solidFill>
                <a:latin typeface="Century Gothic" panose="020B0502020202020204" pitchFamily="34" charset="0"/>
              </a:rPr>
              <a:t>Law </a:t>
            </a:r>
            <a:r>
              <a:rPr lang="it-IT" altLang="it-IT" sz="2000" dirty="0" err="1">
                <a:solidFill>
                  <a:schemeClr val="bg1"/>
                </a:solidFill>
                <a:latin typeface="Century Gothic" panose="020B0502020202020204" pitchFamily="34" charset="0"/>
              </a:rPr>
              <a:t>Decree</a:t>
            </a:r>
            <a:r>
              <a:rPr lang="it-IT" altLang="it-IT" sz="2000" dirty="0">
                <a:solidFill>
                  <a:schemeClr val="bg1"/>
                </a:solidFill>
                <a:latin typeface="Century Gothic" panose="020B0502020202020204" pitchFamily="34" charset="0"/>
              </a:rPr>
              <a:t> 21/2012</a:t>
            </a:r>
          </a:p>
          <a:p>
            <a:pPr algn="ctr" eaLnBrk="1" hangingPunct="1">
              <a:spcBef>
                <a:spcPct val="0"/>
              </a:spcBef>
              <a:buFontTx/>
              <a:buNone/>
            </a:pPr>
            <a:r>
              <a:rPr lang="it-IT" altLang="it-IT" sz="2000" dirty="0" err="1">
                <a:solidFill>
                  <a:schemeClr val="bg1"/>
                </a:solidFill>
                <a:latin typeface="Century Gothic" panose="020B0502020202020204" pitchFamily="34" charset="0"/>
              </a:rPr>
              <a:t>converted</a:t>
            </a:r>
            <a:r>
              <a:rPr lang="it-IT" altLang="it-IT" sz="2000" dirty="0">
                <a:solidFill>
                  <a:schemeClr val="bg1"/>
                </a:solidFill>
                <a:latin typeface="Century Gothic" panose="020B0502020202020204" pitchFamily="34" charset="0"/>
              </a:rPr>
              <a:t> </a:t>
            </a:r>
            <a:r>
              <a:rPr lang="it-IT" altLang="it-IT" sz="2000" dirty="0" err="1">
                <a:solidFill>
                  <a:schemeClr val="bg1"/>
                </a:solidFill>
                <a:latin typeface="Century Gothic" panose="020B0502020202020204" pitchFamily="34" charset="0"/>
              </a:rPr>
              <a:t>into</a:t>
            </a:r>
            <a:r>
              <a:rPr lang="it-IT" altLang="it-IT" sz="2000" dirty="0">
                <a:solidFill>
                  <a:schemeClr val="bg1"/>
                </a:solidFill>
                <a:latin typeface="Century Gothic" panose="020B0502020202020204" pitchFamily="34" charset="0"/>
              </a:rPr>
              <a:t> </a:t>
            </a:r>
            <a:endParaRPr lang="it-IT" altLang="it-IT" sz="2000" dirty="0" smtClean="0">
              <a:solidFill>
                <a:schemeClr val="bg1"/>
              </a:solidFill>
              <a:latin typeface="Century Gothic" panose="020B0502020202020204" pitchFamily="34" charset="0"/>
            </a:endParaRPr>
          </a:p>
          <a:p>
            <a:pPr algn="ctr" eaLnBrk="1" hangingPunct="1">
              <a:spcBef>
                <a:spcPct val="0"/>
              </a:spcBef>
              <a:buFontTx/>
              <a:buNone/>
            </a:pPr>
            <a:r>
              <a:rPr lang="it-IT" altLang="it-IT" sz="2000" dirty="0" smtClean="0">
                <a:solidFill>
                  <a:schemeClr val="bg1"/>
                </a:solidFill>
                <a:latin typeface="Century Gothic" panose="020B0502020202020204" pitchFamily="34" charset="0"/>
              </a:rPr>
              <a:t>Law </a:t>
            </a:r>
            <a:r>
              <a:rPr lang="it-IT" altLang="it-IT" sz="2000" dirty="0">
                <a:solidFill>
                  <a:schemeClr val="bg1"/>
                </a:solidFill>
                <a:latin typeface="Century Gothic" panose="020B0502020202020204" pitchFamily="34" charset="0"/>
              </a:rPr>
              <a:t>56/2012</a:t>
            </a:r>
          </a:p>
        </p:txBody>
      </p:sp>
      <p:sp>
        <p:nvSpPr>
          <p:cNvPr id="36" name="object 12"/>
          <p:cNvSpPr/>
          <p:nvPr/>
        </p:nvSpPr>
        <p:spPr>
          <a:xfrm>
            <a:off x="3486160" y="7457228"/>
            <a:ext cx="2236047" cy="2236047"/>
          </a:xfrm>
          <a:custGeom>
            <a:avLst/>
            <a:gdLst/>
            <a:ahLst/>
            <a:cxnLst/>
            <a:rect l="l" t="t" r="r" b="b"/>
            <a:pathLst>
              <a:path w="1147445" h="1147445">
                <a:moveTo>
                  <a:pt x="573595" y="0"/>
                </a:moveTo>
                <a:lnTo>
                  <a:pt x="526557" y="1901"/>
                </a:lnTo>
                <a:lnTo>
                  <a:pt x="480565" y="7508"/>
                </a:lnTo>
                <a:lnTo>
                  <a:pt x="435767" y="16672"/>
                </a:lnTo>
                <a:lnTo>
                  <a:pt x="392311" y="29246"/>
                </a:lnTo>
                <a:lnTo>
                  <a:pt x="350344" y="45082"/>
                </a:lnTo>
                <a:lnTo>
                  <a:pt x="310014" y="64031"/>
                </a:lnTo>
                <a:lnTo>
                  <a:pt x="271468" y="85948"/>
                </a:lnTo>
                <a:lnTo>
                  <a:pt x="234856" y="110683"/>
                </a:lnTo>
                <a:lnTo>
                  <a:pt x="200323" y="138089"/>
                </a:lnTo>
                <a:lnTo>
                  <a:pt x="168018" y="168018"/>
                </a:lnTo>
                <a:lnTo>
                  <a:pt x="138089" y="200323"/>
                </a:lnTo>
                <a:lnTo>
                  <a:pt x="110683" y="234856"/>
                </a:lnTo>
                <a:lnTo>
                  <a:pt x="85948" y="271468"/>
                </a:lnTo>
                <a:lnTo>
                  <a:pt x="64031" y="310014"/>
                </a:lnTo>
                <a:lnTo>
                  <a:pt x="45082" y="350344"/>
                </a:lnTo>
                <a:lnTo>
                  <a:pt x="29246" y="392311"/>
                </a:lnTo>
                <a:lnTo>
                  <a:pt x="16672" y="435767"/>
                </a:lnTo>
                <a:lnTo>
                  <a:pt x="7508" y="480565"/>
                </a:lnTo>
                <a:lnTo>
                  <a:pt x="1901" y="526557"/>
                </a:lnTo>
                <a:lnTo>
                  <a:pt x="0" y="573595"/>
                </a:lnTo>
                <a:lnTo>
                  <a:pt x="1901" y="620632"/>
                </a:lnTo>
                <a:lnTo>
                  <a:pt x="7508" y="666624"/>
                </a:lnTo>
                <a:lnTo>
                  <a:pt x="16672" y="711422"/>
                </a:lnTo>
                <a:lnTo>
                  <a:pt x="29246" y="754878"/>
                </a:lnTo>
                <a:lnTo>
                  <a:pt x="45082" y="796845"/>
                </a:lnTo>
                <a:lnTo>
                  <a:pt x="64031" y="837175"/>
                </a:lnTo>
                <a:lnTo>
                  <a:pt x="85948" y="875721"/>
                </a:lnTo>
                <a:lnTo>
                  <a:pt x="110683" y="912334"/>
                </a:lnTo>
                <a:lnTo>
                  <a:pt x="138089" y="946866"/>
                </a:lnTo>
                <a:lnTo>
                  <a:pt x="168018" y="979171"/>
                </a:lnTo>
                <a:lnTo>
                  <a:pt x="200323" y="1009101"/>
                </a:lnTo>
                <a:lnTo>
                  <a:pt x="234856" y="1036507"/>
                </a:lnTo>
                <a:lnTo>
                  <a:pt x="271468" y="1061242"/>
                </a:lnTo>
                <a:lnTo>
                  <a:pt x="310014" y="1083158"/>
                </a:lnTo>
                <a:lnTo>
                  <a:pt x="350344" y="1102108"/>
                </a:lnTo>
                <a:lnTo>
                  <a:pt x="392311" y="1117943"/>
                </a:lnTo>
                <a:lnTo>
                  <a:pt x="435767" y="1130517"/>
                </a:lnTo>
                <a:lnTo>
                  <a:pt x="480565" y="1139681"/>
                </a:lnTo>
                <a:lnTo>
                  <a:pt x="526557" y="1145288"/>
                </a:lnTo>
                <a:lnTo>
                  <a:pt x="573595" y="1147190"/>
                </a:lnTo>
                <a:lnTo>
                  <a:pt x="620632" y="1145288"/>
                </a:lnTo>
                <a:lnTo>
                  <a:pt x="666624" y="1139681"/>
                </a:lnTo>
                <a:lnTo>
                  <a:pt x="711422" y="1130517"/>
                </a:lnTo>
                <a:lnTo>
                  <a:pt x="754878" y="1117943"/>
                </a:lnTo>
                <a:lnTo>
                  <a:pt x="796845" y="1102108"/>
                </a:lnTo>
                <a:lnTo>
                  <a:pt x="837175" y="1083158"/>
                </a:lnTo>
                <a:lnTo>
                  <a:pt x="875721" y="1061242"/>
                </a:lnTo>
                <a:lnTo>
                  <a:pt x="912334" y="1036507"/>
                </a:lnTo>
                <a:lnTo>
                  <a:pt x="946866" y="1009101"/>
                </a:lnTo>
                <a:lnTo>
                  <a:pt x="979171" y="979171"/>
                </a:lnTo>
                <a:lnTo>
                  <a:pt x="1009101" y="946866"/>
                </a:lnTo>
                <a:lnTo>
                  <a:pt x="1036507" y="912334"/>
                </a:lnTo>
                <a:lnTo>
                  <a:pt x="1061242" y="875721"/>
                </a:lnTo>
                <a:lnTo>
                  <a:pt x="1083158" y="837175"/>
                </a:lnTo>
                <a:lnTo>
                  <a:pt x="1102108" y="796845"/>
                </a:lnTo>
                <a:lnTo>
                  <a:pt x="1117943" y="754878"/>
                </a:lnTo>
                <a:lnTo>
                  <a:pt x="1130517" y="711422"/>
                </a:lnTo>
                <a:lnTo>
                  <a:pt x="1139681" y="666624"/>
                </a:lnTo>
                <a:lnTo>
                  <a:pt x="1145288" y="620632"/>
                </a:lnTo>
                <a:lnTo>
                  <a:pt x="1147190" y="573595"/>
                </a:lnTo>
                <a:lnTo>
                  <a:pt x="1145288" y="526557"/>
                </a:lnTo>
                <a:lnTo>
                  <a:pt x="1139681" y="480565"/>
                </a:lnTo>
                <a:lnTo>
                  <a:pt x="1130517" y="435767"/>
                </a:lnTo>
                <a:lnTo>
                  <a:pt x="1117943" y="392311"/>
                </a:lnTo>
                <a:lnTo>
                  <a:pt x="1102108" y="350344"/>
                </a:lnTo>
                <a:lnTo>
                  <a:pt x="1083158" y="310014"/>
                </a:lnTo>
                <a:lnTo>
                  <a:pt x="1061242" y="271468"/>
                </a:lnTo>
                <a:lnTo>
                  <a:pt x="1036507" y="234856"/>
                </a:lnTo>
                <a:lnTo>
                  <a:pt x="1009101" y="200323"/>
                </a:lnTo>
                <a:lnTo>
                  <a:pt x="979171" y="168018"/>
                </a:lnTo>
                <a:lnTo>
                  <a:pt x="946866" y="138089"/>
                </a:lnTo>
                <a:lnTo>
                  <a:pt x="912334" y="110683"/>
                </a:lnTo>
                <a:lnTo>
                  <a:pt x="875721" y="85948"/>
                </a:lnTo>
                <a:lnTo>
                  <a:pt x="837175" y="64031"/>
                </a:lnTo>
                <a:lnTo>
                  <a:pt x="796845" y="45082"/>
                </a:lnTo>
                <a:lnTo>
                  <a:pt x="754878" y="29246"/>
                </a:lnTo>
                <a:lnTo>
                  <a:pt x="711422" y="16672"/>
                </a:lnTo>
                <a:lnTo>
                  <a:pt x="666624" y="7508"/>
                </a:lnTo>
                <a:lnTo>
                  <a:pt x="620632" y="1901"/>
                </a:lnTo>
                <a:lnTo>
                  <a:pt x="573595" y="0"/>
                </a:lnTo>
                <a:close/>
              </a:path>
            </a:pathLst>
          </a:custGeom>
          <a:solidFill>
            <a:srgbClr val="003045"/>
          </a:solidFill>
          <a:ln>
            <a:solidFill>
              <a:srgbClr val="646B65"/>
            </a:solidFill>
          </a:ln>
        </p:spPr>
        <p:txBody>
          <a:bodyPr wrap="square" lIns="0" tIns="0" rIns="0" bIns="0" rtlCol="0"/>
          <a:lstStyle/>
          <a:p>
            <a:endParaRPr/>
          </a:p>
        </p:txBody>
      </p:sp>
      <p:sp>
        <p:nvSpPr>
          <p:cNvPr id="37" name="object 12"/>
          <p:cNvSpPr/>
          <p:nvPr/>
        </p:nvSpPr>
        <p:spPr>
          <a:xfrm>
            <a:off x="4179064" y="5177644"/>
            <a:ext cx="2236047" cy="2236047"/>
          </a:xfrm>
          <a:custGeom>
            <a:avLst/>
            <a:gdLst/>
            <a:ahLst/>
            <a:cxnLst/>
            <a:rect l="l" t="t" r="r" b="b"/>
            <a:pathLst>
              <a:path w="1147445" h="1147445">
                <a:moveTo>
                  <a:pt x="573595" y="0"/>
                </a:moveTo>
                <a:lnTo>
                  <a:pt x="526557" y="1901"/>
                </a:lnTo>
                <a:lnTo>
                  <a:pt x="480565" y="7508"/>
                </a:lnTo>
                <a:lnTo>
                  <a:pt x="435767" y="16672"/>
                </a:lnTo>
                <a:lnTo>
                  <a:pt x="392311" y="29246"/>
                </a:lnTo>
                <a:lnTo>
                  <a:pt x="350344" y="45082"/>
                </a:lnTo>
                <a:lnTo>
                  <a:pt x="310014" y="64031"/>
                </a:lnTo>
                <a:lnTo>
                  <a:pt x="271468" y="85948"/>
                </a:lnTo>
                <a:lnTo>
                  <a:pt x="234856" y="110683"/>
                </a:lnTo>
                <a:lnTo>
                  <a:pt x="200323" y="138089"/>
                </a:lnTo>
                <a:lnTo>
                  <a:pt x="168018" y="168018"/>
                </a:lnTo>
                <a:lnTo>
                  <a:pt x="138089" y="200323"/>
                </a:lnTo>
                <a:lnTo>
                  <a:pt x="110683" y="234856"/>
                </a:lnTo>
                <a:lnTo>
                  <a:pt x="85948" y="271468"/>
                </a:lnTo>
                <a:lnTo>
                  <a:pt x="64031" y="310014"/>
                </a:lnTo>
                <a:lnTo>
                  <a:pt x="45082" y="350344"/>
                </a:lnTo>
                <a:lnTo>
                  <a:pt x="29246" y="392311"/>
                </a:lnTo>
                <a:lnTo>
                  <a:pt x="16672" y="435767"/>
                </a:lnTo>
                <a:lnTo>
                  <a:pt x="7508" y="480565"/>
                </a:lnTo>
                <a:lnTo>
                  <a:pt x="1901" y="526557"/>
                </a:lnTo>
                <a:lnTo>
                  <a:pt x="0" y="573595"/>
                </a:lnTo>
                <a:lnTo>
                  <a:pt x="1901" y="620632"/>
                </a:lnTo>
                <a:lnTo>
                  <a:pt x="7508" y="666624"/>
                </a:lnTo>
                <a:lnTo>
                  <a:pt x="16672" y="711422"/>
                </a:lnTo>
                <a:lnTo>
                  <a:pt x="29246" y="754878"/>
                </a:lnTo>
                <a:lnTo>
                  <a:pt x="45082" y="796845"/>
                </a:lnTo>
                <a:lnTo>
                  <a:pt x="64031" y="837175"/>
                </a:lnTo>
                <a:lnTo>
                  <a:pt x="85948" y="875721"/>
                </a:lnTo>
                <a:lnTo>
                  <a:pt x="110683" y="912334"/>
                </a:lnTo>
                <a:lnTo>
                  <a:pt x="138089" y="946866"/>
                </a:lnTo>
                <a:lnTo>
                  <a:pt x="168018" y="979171"/>
                </a:lnTo>
                <a:lnTo>
                  <a:pt x="200323" y="1009101"/>
                </a:lnTo>
                <a:lnTo>
                  <a:pt x="234856" y="1036507"/>
                </a:lnTo>
                <a:lnTo>
                  <a:pt x="271468" y="1061242"/>
                </a:lnTo>
                <a:lnTo>
                  <a:pt x="310014" y="1083158"/>
                </a:lnTo>
                <a:lnTo>
                  <a:pt x="350344" y="1102108"/>
                </a:lnTo>
                <a:lnTo>
                  <a:pt x="392311" y="1117943"/>
                </a:lnTo>
                <a:lnTo>
                  <a:pt x="435767" y="1130517"/>
                </a:lnTo>
                <a:lnTo>
                  <a:pt x="480565" y="1139681"/>
                </a:lnTo>
                <a:lnTo>
                  <a:pt x="526557" y="1145288"/>
                </a:lnTo>
                <a:lnTo>
                  <a:pt x="573595" y="1147190"/>
                </a:lnTo>
                <a:lnTo>
                  <a:pt x="620632" y="1145288"/>
                </a:lnTo>
                <a:lnTo>
                  <a:pt x="666624" y="1139681"/>
                </a:lnTo>
                <a:lnTo>
                  <a:pt x="711422" y="1130517"/>
                </a:lnTo>
                <a:lnTo>
                  <a:pt x="754878" y="1117943"/>
                </a:lnTo>
                <a:lnTo>
                  <a:pt x="796845" y="1102108"/>
                </a:lnTo>
                <a:lnTo>
                  <a:pt x="837175" y="1083158"/>
                </a:lnTo>
                <a:lnTo>
                  <a:pt x="875721" y="1061242"/>
                </a:lnTo>
                <a:lnTo>
                  <a:pt x="912334" y="1036507"/>
                </a:lnTo>
                <a:lnTo>
                  <a:pt x="946866" y="1009101"/>
                </a:lnTo>
                <a:lnTo>
                  <a:pt x="979171" y="979171"/>
                </a:lnTo>
                <a:lnTo>
                  <a:pt x="1009101" y="946866"/>
                </a:lnTo>
                <a:lnTo>
                  <a:pt x="1036507" y="912334"/>
                </a:lnTo>
                <a:lnTo>
                  <a:pt x="1061242" y="875721"/>
                </a:lnTo>
                <a:lnTo>
                  <a:pt x="1083158" y="837175"/>
                </a:lnTo>
                <a:lnTo>
                  <a:pt x="1102108" y="796845"/>
                </a:lnTo>
                <a:lnTo>
                  <a:pt x="1117943" y="754878"/>
                </a:lnTo>
                <a:lnTo>
                  <a:pt x="1130517" y="711422"/>
                </a:lnTo>
                <a:lnTo>
                  <a:pt x="1139681" y="666624"/>
                </a:lnTo>
                <a:lnTo>
                  <a:pt x="1145288" y="620632"/>
                </a:lnTo>
                <a:lnTo>
                  <a:pt x="1147190" y="573595"/>
                </a:lnTo>
                <a:lnTo>
                  <a:pt x="1145288" y="526557"/>
                </a:lnTo>
                <a:lnTo>
                  <a:pt x="1139681" y="480565"/>
                </a:lnTo>
                <a:lnTo>
                  <a:pt x="1130517" y="435767"/>
                </a:lnTo>
                <a:lnTo>
                  <a:pt x="1117943" y="392311"/>
                </a:lnTo>
                <a:lnTo>
                  <a:pt x="1102108" y="350344"/>
                </a:lnTo>
                <a:lnTo>
                  <a:pt x="1083158" y="310014"/>
                </a:lnTo>
                <a:lnTo>
                  <a:pt x="1061242" y="271468"/>
                </a:lnTo>
                <a:lnTo>
                  <a:pt x="1036507" y="234856"/>
                </a:lnTo>
                <a:lnTo>
                  <a:pt x="1009101" y="200323"/>
                </a:lnTo>
                <a:lnTo>
                  <a:pt x="979171" y="168018"/>
                </a:lnTo>
                <a:lnTo>
                  <a:pt x="946866" y="138089"/>
                </a:lnTo>
                <a:lnTo>
                  <a:pt x="912334" y="110683"/>
                </a:lnTo>
                <a:lnTo>
                  <a:pt x="875721" y="85948"/>
                </a:lnTo>
                <a:lnTo>
                  <a:pt x="837175" y="64031"/>
                </a:lnTo>
                <a:lnTo>
                  <a:pt x="796845" y="45082"/>
                </a:lnTo>
                <a:lnTo>
                  <a:pt x="754878" y="29246"/>
                </a:lnTo>
                <a:lnTo>
                  <a:pt x="711422" y="16672"/>
                </a:lnTo>
                <a:lnTo>
                  <a:pt x="666624" y="7508"/>
                </a:lnTo>
                <a:lnTo>
                  <a:pt x="620632" y="1901"/>
                </a:lnTo>
                <a:lnTo>
                  <a:pt x="573595" y="0"/>
                </a:lnTo>
                <a:close/>
              </a:path>
            </a:pathLst>
          </a:custGeom>
          <a:solidFill>
            <a:srgbClr val="003045"/>
          </a:solidFill>
          <a:ln>
            <a:solidFill>
              <a:srgbClr val="646B65"/>
            </a:solidFill>
          </a:ln>
        </p:spPr>
        <p:txBody>
          <a:bodyPr wrap="square" lIns="0" tIns="0" rIns="0" bIns="0" rtlCol="0"/>
          <a:lstStyle/>
          <a:p>
            <a:endParaRPr/>
          </a:p>
        </p:txBody>
      </p:sp>
      <p:sp>
        <p:nvSpPr>
          <p:cNvPr id="38" name="CasellaDiTesto 8"/>
          <p:cNvSpPr txBox="1">
            <a:spLocks noChangeArrowheads="1"/>
          </p:cNvSpPr>
          <p:nvPr/>
        </p:nvSpPr>
        <p:spPr bwMode="auto">
          <a:xfrm>
            <a:off x="4132120" y="5522846"/>
            <a:ext cx="2329936"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000" dirty="0">
                <a:solidFill>
                  <a:schemeClr val="bg1"/>
                </a:solidFill>
                <a:latin typeface="Century Gothic" panose="020B0502020202020204" pitchFamily="34" charset="0"/>
              </a:rPr>
              <a:t>Law </a:t>
            </a:r>
            <a:r>
              <a:rPr lang="it-IT" altLang="it-IT" sz="2000" dirty="0" err="1">
                <a:solidFill>
                  <a:schemeClr val="bg1"/>
                </a:solidFill>
                <a:latin typeface="Century Gothic" panose="020B0502020202020204" pitchFamily="34" charset="0"/>
              </a:rPr>
              <a:t>Decree</a:t>
            </a:r>
            <a:r>
              <a:rPr lang="it-IT" altLang="it-IT" sz="2000" dirty="0">
                <a:solidFill>
                  <a:schemeClr val="bg1"/>
                </a:solidFill>
                <a:latin typeface="Century Gothic" panose="020B0502020202020204" pitchFamily="34" charset="0"/>
              </a:rPr>
              <a:t> 148/2017</a:t>
            </a:r>
          </a:p>
          <a:p>
            <a:pPr algn="ctr" eaLnBrk="1" hangingPunct="1">
              <a:spcBef>
                <a:spcPct val="0"/>
              </a:spcBef>
              <a:buFontTx/>
              <a:buNone/>
            </a:pPr>
            <a:r>
              <a:rPr lang="it-IT" altLang="it-IT" sz="2000" dirty="0" err="1">
                <a:solidFill>
                  <a:schemeClr val="bg1"/>
                </a:solidFill>
                <a:latin typeface="Century Gothic" panose="020B0502020202020204" pitchFamily="34" charset="0"/>
              </a:rPr>
              <a:t>c</a:t>
            </a:r>
            <a:r>
              <a:rPr lang="it-IT" altLang="it-IT" sz="2000" dirty="0" err="1" smtClean="0">
                <a:solidFill>
                  <a:schemeClr val="bg1"/>
                </a:solidFill>
                <a:latin typeface="Century Gothic" panose="020B0502020202020204" pitchFamily="34" charset="0"/>
              </a:rPr>
              <a:t>onverted</a:t>
            </a:r>
            <a:r>
              <a:rPr lang="it-IT" altLang="it-IT" sz="2000" dirty="0" smtClean="0">
                <a:solidFill>
                  <a:schemeClr val="bg1"/>
                </a:solidFill>
                <a:latin typeface="Century Gothic" panose="020B0502020202020204" pitchFamily="34" charset="0"/>
              </a:rPr>
              <a:t> </a:t>
            </a:r>
            <a:r>
              <a:rPr lang="it-IT" altLang="it-IT" sz="2000" dirty="0" err="1">
                <a:solidFill>
                  <a:schemeClr val="bg1"/>
                </a:solidFill>
                <a:latin typeface="Century Gothic" panose="020B0502020202020204" pitchFamily="34" charset="0"/>
              </a:rPr>
              <a:t>into</a:t>
            </a:r>
            <a:r>
              <a:rPr lang="it-IT" altLang="it-IT" sz="2000" dirty="0">
                <a:solidFill>
                  <a:schemeClr val="bg1"/>
                </a:solidFill>
                <a:latin typeface="Century Gothic" panose="020B0502020202020204" pitchFamily="34" charset="0"/>
              </a:rPr>
              <a:t> Law 172/2017 </a:t>
            </a:r>
          </a:p>
        </p:txBody>
      </p:sp>
      <p:sp>
        <p:nvSpPr>
          <p:cNvPr id="39" name="CasellaDiTesto 1"/>
          <p:cNvSpPr txBox="1">
            <a:spLocks noChangeArrowheads="1"/>
          </p:cNvSpPr>
          <p:nvPr/>
        </p:nvSpPr>
        <p:spPr bwMode="auto">
          <a:xfrm>
            <a:off x="3587798" y="7996054"/>
            <a:ext cx="198437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000" dirty="0">
                <a:solidFill>
                  <a:schemeClr val="bg1"/>
                </a:solidFill>
                <a:latin typeface="Century Gothic" panose="020B0502020202020204" pitchFamily="34" charset="0"/>
              </a:rPr>
              <a:t>DPCM 108/2014</a:t>
            </a:r>
          </a:p>
          <a:p>
            <a:pPr algn="ctr" eaLnBrk="1" hangingPunct="1">
              <a:spcBef>
                <a:spcPct val="0"/>
              </a:spcBef>
              <a:buFontTx/>
              <a:buNone/>
            </a:pPr>
            <a:r>
              <a:rPr lang="it-IT" altLang="it-IT" sz="2000" dirty="0">
                <a:solidFill>
                  <a:schemeClr val="bg1"/>
                </a:solidFill>
                <a:latin typeface="Century Gothic" panose="020B0502020202020204" pitchFamily="34" charset="0"/>
              </a:rPr>
              <a:t>DPR 85/2014</a:t>
            </a:r>
          </a:p>
        </p:txBody>
      </p:sp>
      <p:pic>
        <p:nvPicPr>
          <p:cNvPr id="20" name="Virgola blu grigio e bianca-01.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918450" y="741799"/>
            <a:ext cx="512762"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22" name="Shape 150"/>
          <p:cNvSpPr/>
          <p:nvPr/>
        </p:nvSpPr>
        <p:spPr>
          <a:xfrm>
            <a:off x="130262" y="317815"/>
            <a:ext cx="7407188" cy="564255"/>
          </a:xfrm>
          <a:prstGeom prst="rect">
            <a:avLst/>
          </a:prstGeom>
          <a:ln w="12700">
            <a:miter lim="400000"/>
          </a:ln>
          <a:extLst>
            <a:ext uri="{C572A759-6A51-4108-AA02-DFA0A04FC94B}"/>
          </a:extLst>
        </p:spPr>
        <p:txBody>
          <a:bodyPr wrap="square" lIns="50799" tIns="50799" rIns="50799" bIns="50799" anchor="ctr">
            <a:spAutoFit/>
          </a:bodyPr>
          <a:lstStyle>
            <a:lvl1pPr algn="l">
              <a:defRPr sz="3500" cap="all">
                <a:solidFill>
                  <a:srgbClr val="123A56"/>
                </a:solidFill>
                <a:latin typeface="Raleway Light"/>
                <a:ea typeface="Raleway Light"/>
                <a:cs typeface="Raleway Light"/>
                <a:sym typeface="Raleway Light"/>
              </a:defRPr>
            </a:lvl1pPr>
          </a:lstStyle>
          <a:p>
            <a:pPr marL="12700" lvl="0"/>
            <a:r>
              <a:rPr lang="en-US" sz="3000" spc="20" dirty="0">
                <a:solidFill>
                  <a:srgbClr val="003045"/>
                </a:solidFill>
                <a:latin typeface="Century Gothic"/>
                <a:cs typeface="Century Gothic"/>
              </a:rPr>
              <a:t>THE </a:t>
            </a:r>
            <a:r>
              <a:rPr lang="en-US" sz="3000" spc="20" dirty="0" smtClean="0">
                <a:solidFill>
                  <a:srgbClr val="003045"/>
                </a:solidFill>
                <a:latin typeface="Century Gothic"/>
                <a:cs typeface="Century Gothic"/>
              </a:rPr>
              <a:t>«GOLDEN </a:t>
            </a:r>
            <a:r>
              <a:rPr lang="en-US" sz="3000" spc="20" dirty="0">
                <a:solidFill>
                  <a:srgbClr val="003045"/>
                </a:solidFill>
                <a:latin typeface="Century Gothic"/>
                <a:cs typeface="Century Gothic"/>
              </a:rPr>
              <a:t>POWER» DISCIPLINE </a:t>
            </a:r>
          </a:p>
        </p:txBody>
      </p:sp>
      <p:pic>
        <p:nvPicPr>
          <p:cNvPr id="23"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80960" y="10455275"/>
            <a:ext cx="2232090" cy="687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29948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bject 2"/>
          <p:cNvSpPr/>
          <p:nvPr/>
        </p:nvSpPr>
        <p:spPr>
          <a:xfrm>
            <a:off x="-7817" y="1447318"/>
            <a:ext cx="20097115" cy="9004300"/>
          </a:xfrm>
          <a:custGeom>
            <a:avLst/>
            <a:gdLst/>
            <a:ahLst/>
            <a:cxnLst/>
            <a:rect l="l" t="t" r="r" b="b"/>
            <a:pathLst>
              <a:path w="20097115" h="9004300">
                <a:moveTo>
                  <a:pt x="0" y="9004123"/>
                </a:moveTo>
                <a:lnTo>
                  <a:pt x="20096560" y="9004123"/>
                </a:lnTo>
                <a:lnTo>
                  <a:pt x="20096560" y="0"/>
                </a:lnTo>
                <a:lnTo>
                  <a:pt x="0" y="0"/>
                </a:lnTo>
                <a:lnTo>
                  <a:pt x="0" y="9004123"/>
                </a:lnTo>
                <a:close/>
              </a:path>
            </a:pathLst>
          </a:custGeom>
          <a:solidFill>
            <a:srgbClr val="4B4B4A">
              <a:alpha val="7058"/>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6" name="object 14"/>
          <p:cNvSpPr txBox="1">
            <a:spLocks noGrp="1"/>
          </p:cNvSpPr>
          <p:nvPr>
            <p:ph type="sldNum" sz="quarter" idx="7"/>
          </p:nvPr>
        </p:nvSpPr>
        <p:spPr>
          <a:xfrm>
            <a:off x="9962777" y="10848282"/>
            <a:ext cx="284479" cy="253916"/>
          </a:xfrm>
          <a:prstGeom prst="rect">
            <a:avLst/>
          </a:prstGeom>
        </p:spPr>
        <p:txBody>
          <a:bodyPr vert="horz" wrap="square" lIns="0" tIns="0" rIns="0" bIns="0" rtlCol="0">
            <a:spAutoFit/>
          </a:bodyPr>
          <a:lstStyle/>
          <a:p>
            <a:pPr marL="25400" marR="0" lvl="0" indent="0" algn="l" defTabSz="914400" rtl="0" eaLnBrk="1" fontAlgn="auto" latinLnBrk="0" hangingPunct="1">
              <a:lnSpc>
                <a:spcPct val="100000"/>
              </a:lnSpc>
              <a:spcBef>
                <a:spcPts val="145"/>
              </a:spcBef>
              <a:spcAft>
                <a:spcPts val="0"/>
              </a:spcAft>
              <a:buClrTx/>
              <a:buSzTx/>
              <a:buFontTx/>
              <a:buNone/>
              <a:tabLst/>
              <a:defRPr/>
            </a:pPr>
            <a:fld id="{81D60167-4931-47E6-BA6A-407CBD079E47}" type="slidenum">
              <a:rPr kumimoji="0" sz="1650" b="0" i="0" u="none" strike="noStrike" kern="1200" cap="none" spc="-135" normalizeH="0" baseline="0" noProof="0" dirty="0">
                <a:ln>
                  <a:noFill/>
                </a:ln>
                <a:solidFill>
                  <a:srgbClr val="646B65"/>
                </a:solidFill>
                <a:effectLst/>
                <a:uLnTx/>
                <a:uFillTx/>
                <a:latin typeface="Century Gothic" panose="020B0502020202020204" pitchFamily="34" charset="0"/>
                <a:ea typeface="+mn-ea"/>
                <a:cs typeface="Verdana"/>
              </a:rPr>
              <a:pPr marL="25400" marR="0" lvl="0" indent="0" algn="l" defTabSz="914400" rtl="0" eaLnBrk="1" fontAlgn="auto" latinLnBrk="0" hangingPunct="1">
                <a:lnSpc>
                  <a:spcPct val="100000"/>
                </a:lnSpc>
                <a:spcBef>
                  <a:spcPts val="145"/>
                </a:spcBef>
                <a:spcAft>
                  <a:spcPts val="0"/>
                </a:spcAft>
                <a:buClrTx/>
                <a:buSzTx/>
                <a:buFontTx/>
                <a:buNone/>
                <a:tabLst/>
                <a:defRPr/>
              </a:pPr>
              <a:t>15</a:t>
            </a:fld>
            <a:endParaRPr kumimoji="0" sz="1650" b="0" i="0" u="none" strike="noStrike" kern="1200" cap="none" spc="-135" normalizeH="0" baseline="0" noProof="0" dirty="0">
              <a:ln>
                <a:noFill/>
              </a:ln>
              <a:solidFill>
                <a:srgbClr val="646B65"/>
              </a:solidFill>
              <a:effectLst/>
              <a:uLnTx/>
              <a:uFillTx/>
              <a:latin typeface="Century Gothic" panose="020B0502020202020204" pitchFamily="34" charset="0"/>
              <a:ea typeface="+mn-ea"/>
              <a:cs typeface="Verdana"/>
            </a:endParaRPr>
          </a:p>
        </p:txBody>
      </p:sp>
      <p:sp>
        <p:nvSpPr>
          <p:cNvPr id="22" name="Titolo 1"/>
          <p:cNvSpPr>
            <a:spLocks noGrp="1"/>
          </p:cNvSpPr>
          <p:nvPr>
            <p:ph type="title"/>
          </p:nvPr>
        </p:nvSpPr>
        <p:spPr>
          <a:xfrm>
            <a:off x="3651250" y="1820297"/>
            <a:ext cx="13571220" cy="430887"/>
          </a:xfrm>
        </p:spPr>
        <p:txBody>
          <a:bodyPr/>
          <a:lstStyle/>
          <a:p>
            <a:pPr algn="ctr"/>
            <a:r>
              <a:rPr lang="it-IT" altLang="it-IT" sz="2800" b="1" kern="1200" dirty="0" smtClean="0">
                <a:solidFill>
                  <a:srgbClr val="646B65"/>
                </a:solidFill>
                <a:latin typeface="Century Gothic" panose="020B0502020202020204" pitchFamily="34" charset="0"/>
                <a:ea typeface="+mn-ea"/>
                <a:cs typeface="+mn-cs"/>
              </a:rPr>
              <a:t>FROM THE «GOLDEN SHARE» TO THE «GOLDEN POWER»</a:t>
            </a:r>
            <a:endParaRPr lang="it-IT" altLang="it-IT" sz="2800" b="1" kern="1200" dirty="0">
              <a:solidFill>
                <a:srgbClr val="646B65"/>
              </a:solidFill>
              <a:latin typeface="Century Gothic" panose="020B0502020202020204" pitchFamily="34" charset="0"/>
              <a:ea typeface="+mn-ea"/>
              <a:cs typeface="+mn-cs"/>
            </a:endParaRPr>
          </a:p>
        </p:txBody>
      </p:sp>
      <p:sp>
        <p:nvSpPr>
          <p:cNvPr id="23" name="object 11"/>
          <p:cNvSpPr/>
          <p:nvPr/>
        </p:nvSpPr>
        <p:spPr>
          <a:xfrm>
            <a:off x="1898650" y="2882831"/>
            <a:ext cx="7010400" cy="904435"/>
          </a:xfrm>
          <a:custGeom>
            <a:avLst/>
            <a:gdLst/>
            <a:ahLst/>
            <a:cxnLst/>
            <a:rect l="l" t="t" r="r" b="b"/>
            <a:pathLst>
              <a:path w="3345179" h="688975">
                <a:moveTo>
                  <a:pt x="0" y="688565"/>
                </a:moveTo>
                <a:lnTo>
                  <a:pt x="3344819" y="688565"/>
                </a:lnTo>
                <a:lnTo>
                  <a:pt x="3344819" y="0"/>
                </a:lnTo>
                <a:lnTo>
                  <a:pt x="0" y="0"/>
                </a:lnTo>
                <a:lnTo>
                  <a:pt x="0" y="688565"/>
                </a:lnTo>
                <a:close/>
              </a:path>
            </a:pathLst>
          </a:custGeom>
          <a:solidFill>
            <a:srgbClr val="FFFFFF"/>
          </a:solidFill>
          <a:ln>
            <a:solidFill>
              <a:schemeClr val="tx1"/>
            </a:solidFill>
          </a:ln>
        </p:spPr>
        <p:txBody>
          <a:bodyPr wrap="square" lIns="0" tIns="0" rIns="0" bIns="0" rtlCol="0"/>
          <a:lstStyle/>
          <a:p>
            <a:endParaRPr dirty="0"/>
          </a:p>
        </p:txBody>
      </p:sp>
      <p:sp>
        <p:nvSpPr>
          <p:cNvPr id="2" name="CasellaDiTesto 1"/>
          <p:cNvSpPr txBox="1"/>
          <p:nvPr/>
        </p:nvSpPr>
        <p:spPr>
          <a:xfrm>
            <a:off x="4260850" y="3076012"/>
            <a:ext cx="2743200" cy="461665"/>
          </a:xfrm>
          <a:prstGeom prst="rect">
            <a:avLst/>
          </a:prstGeom>
          <a:noFill/>
        </p:spPr>
        <p:txBody>
          <a:bodyPr wrap="square" rtlCol="0">
            <a:spAutoFit/>
          </a:bodyPr>
          <a:lstStyle/>
          <a:p>
            <a:r>
              <a:rPr lang="it-IT" sz="2400" dirty="0">
                <a:solidFill>
                  <a:srgbClr val="646B65"/>
                </a:solidFill>
                <a:latin typeface="Century Gothic" panose="020B0502020202020204" pitchFamily="34" charset="0"/>
              </a:rPr>
              <a:t>Golden Share</a:t>
            </a:r>
          </a:p>
        </p:txBody>
      </p:sp>
      <p:sp>
        <p:nvSpPr>
          <p:cNvPr id="3" name="CasellaDiTesto 2"/>
          <p:cNvSpPr txBox="1"/>
          <p:nvPr/>
        </p:nvSpPr>
        <p:spPr>
          <a:xfrm>
            <a:off x="1745286" y="3981588"/>
            <a:ext cx="7352885" cy="4401205"/>
          </a:xfrm>
          <a:prstGeom prst="rect">
            <a:avLst/>
          </a:prstGeom>
          <a:noFill/>
        </p:spPr>
        <p:txBody>
          <a:bodyPr wrap="square" rtlCol="0">
            <a:spAutoFit/>
          </a:bodyPr>
          <a:lstStyle/>
          <a:p>
            <a:pPr marL="342900" indent="-342900" algn="just">
              <a:buBlip>
                <a:blip r:embed="rId3"/>
              </a:buBlip>
            </a:pPr>
            <a:r>
              <a:rPr lang="en-US" sz="2000" dirty="0" smtClean="0">
                <a:solidFill>
                  <a:srgbClr val="646B65"/>
                </a:solidFill>
                <a:latin typeface="Century Gothic" panose="020B0502020202020204" pitchFamily="34" charset="0"/>
              </a:rPr>
              <a:t>The </a:t>
            </a:r>
            <a:r>
              <a:rPr lang="en-US" sz="2000" dirty="0">
                <a:solidFill>
                  <a:srgbClr val="646B65"/>
                </a:solidFill>
                <a:latin typeface="Century Gothic" panose="020B0502020202020204" pitchFamily="34" charset="0"/>
              </a:rPr>
              <a:t>State holds special rights in privatized companies operating in strategic sectors or in the case of «national champions» in order to retain some control in these </a:t>
            </a:r>
            <a:r>
              <a:rPr lang="en-US" sz="2000" dirty="0" smtClean="0">
                <a:solidFill>
                  <a:srgbClr val="646B65"/>
                </a:solidFill>
                <a:latin typeface="Century Gothic" panose="020B0502020202020204" pitchFamily="34" charset="0"/>
              </a:rPr>
              <a:t>companies;</a:t>
            </a:r>
          </a:p>
          <a:p>
            <a:pPr algn="just"/>
            <a:endParaRPr lang="en-US" sz="2000" dirty="0" smtClean="0">
              <a:solidFill>
                <a:srgbClr val="646B65"/>
              </a:solidFill>
              <a:latin typeface="Century Gothic" panose="020B0502020202020204" pitchFamily="34" charset="0"/>
            </a:endParaRPr>
          </a:p>
          <a:p>
            <a:pPr marL="342900" indent="-342900" algn="just">
              <a:buBlip>
                <a:blip r:embed="rId3"/>
              </a:buBlip>
            </a:pPr>
            <a:r>
              <a:rPr lang="en-US" sz="2000" dirty="0" smtClean="0">
                <a:solidFill>
                  <a:srgbClr val="646B65"/>
                </a:solidFill>
                <a:latin typeface="Century Gothic" panose="020B0502020202020204" pitchFamily="34" charset="0"/>
              </a:rPr>
              <a:t>Application </a:t>
            </a:r>
            <a:r>
              <a:rPr lang="en-US" sz="2000" dirty="0">
                <a:solidFill>
                  <a:srgbClr val="646B65"/>
                </a:solidFill>
                <a:latin typeface="Century Gothic" panose="020B0502020202020204" pitchFamily="34" charset="0"/>
              </a:rPr>
              <a:t>just to companies subject directly or indirectly to the State’s </a:t>
            </a:r>
            <a:r>
              <a:rPr lang="en-US" sz="2000" dirty="0" smtClean="0">
                <a:solidFill>
                  <a:srgbClr val="646B65"/>
                </a:solidFill>
                <a:latin typeface="Century Gothic" panose="020B0502020202020204" pitchFamily="34" charset="0"/>
              </a:rPr>
              <a:t>control;</a:t>
            </a:r>
          </a:p>
          <a:p>
            <a:pPr algn="just"/>
            <a:endParaRPr lang="en-US" sz="2000" dirty="0" smtClean="0">
              <a:solidFill>
                <a:srgbClr val="646B65"/>
              </a:solidFill>
              <a:latin typeface="Century Gothic" panose="020B0502020202020204" pitchFamily="34" charset="0"/>
            </a:endParaRPr>
          </a:p>
          <a:p>
            <a:pPr marL="342900" indent="-342900" algn="just">
              <a:buBlip>
                <a:blip r:embed="rId3"/>
              </a:buBlip>
            </a:pPr>
            <a:r>
              <a:rPr lang="en-US" sz="2000" dirty="0" smtClean="0">
                <a:solidFill>
                  <a:srgbClr val="646B65"/>
                </a:solidFill>
                <a:latin typeface="Century Gothic" panose="020B0502020202020204" pitchFamily="34" charset="0"/>
              </a:rPr>
              <a:t>Exercise </a:t>
            </a:r>
            <a:r>
              <a:rPr lang="en-US" sz="2000" dirty="0">
                <a:solidFill>
                  <a:srgbClr val="646B65"/>
                </a:solidFill>
                <a:latin typeface="Century Gothic" panose="020B0502020202020204" pitchFamily="34" charset="0"/>
              </a:rPr>
              <a:t>of the special rights through special clauses in the companies’ </a:t>
            </a:r>
            <a:r>
              <a:rPr lang="en-US" sz="2000" dirty="0" smtClean="0">
                <a:solidFill>
                  <a:srgbClr val="646B65"/>
                </a:solidFill>
                <a:latin typeface="Century Gothic" panose="020B0502020202020204" pitchFamily="34" charset="0"/>
              </a:rPr>
              <a:t>Bylaws;</a:t>
            </a:r>
          </a:p>
          <a:p>
            <a:pPr algn="just"/>
            <a:endParaRPr lang="en-US" sz="2000" dirty="0" smtClean="0">
              <a:solidFill>
                <a:srgbClr val="646B65"/>
              </a:solidFill>
              <a:latin typeface="Century Gothic" panose="020B0502020202020204" pitchFamily="34" charset="0"/>
            </a:endParaRPr>
          </a:p>
          <a:p>
            <a:pPr marL="342900" indent="-342900" algn="just">
              <a:buBlip>
                <a:blip r:embed="rId3"/>
              </a:buBlip>
            </a:pPr>
            <a:r>
              <a:rPr lang="en-US" sz="2000" dirty="0" smtClean="0">
                <a:solidFill>
                  <a:srgbClr val="646B65"/>
                </a:solidFill>
                <a:latin typeface="Century Gothic" panose="020B0502020202020204" pitchFamily="34" charset="0"/>
              </a:rPr>
              <a:t>Broad </a:t>
            </a:r>
            <a:r>
              <a:rPr lang="en-US" sz="2000" dirty="0">
                <a:solidFill>
                  <a:srgbClr val="646B65"/>
                </a:solidFill>
                <a:latin typeface="Century Gothic" panose="020B0502020202020204" pitchFamily="34" charset="0"/>
              </a:rPr>
              <a:t>discretion of the Government to determine the procedures for the exercise of such special rights and their extent</a:t>
            </a:r>
            <a:r>
              <a:rPr lang="en-US" sz="2000" dirty="0" smtClean="0">
                <a:solidFill>
                  <a:srgbClr val="646B65"/>
                </a:solidFill>
                <a:latin typeface="Century Gothic" panose="020B0502020202020204" pitchFamily="34" charset="0"/>
              </a:rPr>
              <a:t>.</a:t>
            </a:r>
            <a:endParaRPr lang="en-US" dirty="0"/>
          </a:p>
        </p:txBody>
      </p:sp>
      <p:sp>
        <p:nvSpPr>
          <p:cNvPr id="9" name="CasellaDiTesto 8"/>
          <p:cNvSpPr txBox="1"/>
          <p:nvPr/>
        </p:nvSpPr>
        <p:spPr>
          <a:xfrm>
            <a:off x="11005184" y="3977327"/>
            <a:ext cx="7276465" cy="4401205"/>
          </a:xfrm>
          <a:prstGeom prst="rect">
            <a:avLst/>
          </a:prstGeom>
          <a:noFill/>
        </p:spPr>
        <p:txBody>
          <a:bodyPr wrap="square" rtlCol="0">
            <a:spAutoFit/>
          </a:bodyPr>
          <a:lstStyle/>
          <a:p>
            <a:pPr marL="342900" indent="-342900" algn="just">
              <a:buBlip>
                <a:blip r:embed="rId3"/>
              </a:buBlip>
            </a:pPr>
            <a:r>
              <a:rPr lang="en-US" sz="2000" dirty="0" smtClean="0">
                <a:solidFill>
                  <a:srgbClr val="646B65"/>
                </a:solidFill>
                <a:latin typeface="Century Gothic" panose="020B0502020202020204" pitchFamily="34" charset="0"/>
              </a:rPr>
              <a:t>Special </a:t>
            </a:r>
            <a:r>
              <a:rPr lang="en-US" sz="2000" dirty="0">
                <a:solidFill>
                  <a:srgbClr val="646B65"/>
                </a:solidFill>
                <a:latin typeface="Century Gothic" panose="020B0502020202020204" pitchFamily="34" charset="0"/>
              </a:rPr>
              <a:t>powers in favor of the Government in order to protect the ownership structure of companies operating in strategic </a:t>
            </a:r>
            <a:r>
              <a:rPr lang="en-US" sz="2000" dirty="0" smtClean="0">
                <a:solidFill>
                  <a:srgbClr val="646B65"/>
                </a:solidFill>
                <a:latin typeface="Century Gothic" panose="020B0502020202020204" pitchFamily="34" charset="0"/>
              </a:rPr>
              <a:t>sectors;</a:t>
            </a:r>
          </a:p>
          <a:p>
            <a:pPr marL="342900" indent="-342900" algn="just">
              <a:buBlip>
                <a:blip r:embed="rId3"/>
              </a:buBlip>
            </a:pPr>
            <a:endParaRPr lang="en-US" sz="2000" dirty="0" smtClean="0">
              <a:solidFill>
                <a:srgbClr val="646B65"/>
              </a:solidFill>
              <a:latin typeface="Century Gothic" panose="020B0502020202020204" pitchFamily="34" charset="0"/>
            </a:endParaRPr>
          </a:p>
          <a:p>
            <a:pPr marL="342900" indent="-342900" algn="just">
              <a:buBlip>
                <a:blip r:embed="rId3"/>
              </a:buBlip>
            </a:pPr>
            <a:r>
              <a:rPr lang="en-US" sz="2000" dirty="0" smtClean="0">
                <a:solidFill>
                  <a:srgbClr val="646B65"/>
                </a:solidFill>
                <a:latin typeface="Century Gothic" panose="020B0502020202020204" pitchFamily="34" charset="0"/>
              </a:rPr>
              <a:t>Application </a:t>
            </a:r>
            <a:r>
              <a:rPr lang="en-US" sz="2000" dirty="0">
                <a:solidFill>
                  <a:srgbClr val="646B65"/>
                </a:solidFill>
                <a:latin typeface="Century Gothic" panose="020B0502020202020204" pitchFamily="34" charset="0"/>
              </a:rPr>
              <a:t>to all public or private companies, operating in </a:t>
            </a:r>
            <a:r>
              <a:rPr lang="en-US" sz="2000" b="1" dirty="0">
                <a:solidFill>
                  <a:srgbClr val="646B65"/>
                </a:solidFill>
                <a:latin typeface="Century Gothic" panose="020B0502020202020204" pitchFamily="34" charset="0"/>
              </a:rPr>
              <a:t>strategic </a:t>
            </a:r>
            <a:r>
              <a:rPr lang="en-US" sz="2000" b="1" dirty="0" smtClean="0">
                <a:solidFill>
                  <a:srgbClr val="646B65"/>
                </a:solidFill>
                <a:latin typeface="Century Gothic" panose="020B0502020202020204" pitchFamily="34" charset="0"/>
              </a:rPr>
              <a:t>sectors</a:t>
            </a:r>
            <a:r>
              <a:rPr lang="en-US" sz="2000" dirty="0" smtClean="0">
                <a:solidFill>
                  <a:srgbClr val="646B65"/>
                </a:solidFill>
                <a:latin typeface="Century Gothic" panose="020B0502020202020204" pitchFamily="34" charset="0"/>
              </a:rPr>
              <a:t>;</a:t>
            </a:r>
          </a:p>
          <a:p>
            <a:pPr marL="342900" indent="-342900" algn="just">
              <a:buBlip>
                <a:blip r:embed="rId3"/>
              </a:buBlip>
            </a:pPr>
            <a:endParaRPr lang="en-US" sz="2000" dirty="0" smtClean="0">
              <a:solidFill>
                <a:srgbClr val="646B65"/>
              </a:solidFill>
              <a:latin typeface="Century Gothic" panose="020B0502020202020204" pitchFamily="34" charset="0"/>
            </a:endParaRPr>
          </a:p>
          <a:p>
            <a:pPr marL="342900" indent="-342900" algn="just">
              <a:buBlip>
                <a:blip r:embed="rId3"/>
              </a:buBlip>
            </a:pPr>
            <a:r>
              <a:rPr lang="en-US" sz="2000" dirty="0" smtClean="0">
                <a:solidFill>
                  <a:srgbClr val="646B65"/>
                </a:solidFill>
                <a:latin typeface="Century Gothic" panose="020B0502020202020204" pitchFamily="34" charset="0"/>
              </a:rPr>
              <a:t>Exercise </a:t>
            </a:r>
            <a:r>
              <a:rPr lang="en-US" sz="2000" dirty="0">
                <a:solidFill>
                  <a:srgbClr val="646B65"/>
                </a:solidFill>
                <a:latin typeface="Century Gothic" panose="020B0502020202020204" pitchFamily="34" charset="0"/>
              </a:rPr>
              <a:t>of the special powers through imposition of requirements or bans of executing </a:t>
            </a:r>
            <a:r>
              <a:rPr lang="en-US" sz="2000" b="1" dirty="0">
                <a:solidFill>
                  <a:srgbClr val="646B65"/>
                </a:solidFill>
                <a:latin typeface="Century Gothic" panose="020B0502020202020204" pitchFamily="34" charset="0"/>
              </a:rPr>
              <a:t>material </a:t>
            </a:r>
            <a:r>
              <a:rPr lang="en-US" sz="2000" b="1" dirty="0" smtClean="0">
                <a:solidFill>
                  <a:srgbClr val="646B65"/>
                </a:solidFill>
                <a:latin typeface="Century Gothic" panose="020B0502020202020204" pitchFamily="34" charset="0"/>
              </a:rPr>
              <a:t>transactions</a:t>
            </a:r>
            <a:r>
              <a:rPr lang="en-US" sz="2000" dirty="0" smtClean="0">
                <a:solidFill>
                  <a:srgbClr val="646B65"/>
                </a:solidFill>
                <a:latin typeface="Century Gothic" panose="020B0502020202020204" pitchFamily="34" charset="0"/>
              </a:rPr>
              <a:t>;</a:t>
            </a:r>
          </a:p>
          <a:p>
            <a:pPr algn="just"/>
            <a:endParaRPr lang="en-US" sz="2000" dirty="0" smtClean="0">
              <a:solidFill>
                <a:srgbClr val="646B65"/>
              </a:solidFill>
              <a:latin typeface="Century Gothic" panose="020B0502020202020204" pitchFamily="34" charset="0"/>
            </a:endParaRPr>
          </a:p>
          <a:p>
            <a:pPr marL="342900" indent="-342900" algn="just">
              <a:buBlip>
                <a:blip r:embed="rId3"/>
              </a:buBlip>
            </a:pPr>
            <a:r>
              <a:rPr lang="en-US" sz="2000" dirty="0" smtClean="0">
                <a:solidFill>
                  <a:srgbClr val="646B65"/>
                </a:solidFill>
                <a:latin typeface="Century Gothic" panose="020B0502020202020204" pitchFamily="34" charset="0"/>
              </a:rPr>
              <a:t>Conditions</a:t>
            </a:r>
            <a:r>
              <a:rPr lang="en-US" sz="2000" dirty="0">
                <a:solidFill>
                  <a:srgbClr val="646B65"/>
                </a:solidFill>
                <a:latin typeface="Century Gothic" panose="020B0502020202020204" pitchFamily="34" charset="0"/>
              </a:rPr>
              <a:t>, procedures, modalities for the exercise of such special powers are provided by the Law Decree 21/2012 in order to limit the Government’s discretion.</a:t>
            </a:r>
          </a:p>
        </p:txBody>
      </p:sp>
      <p:sp>
        <p:nvSpPr>
          <p:cNvPr id="41" name="object 11"/>
          <p:cNvSpPr/>
          <p:nvPr/>
        </p:nvSpPr>
        <p:spPr>
          <a:xfrm>
            <a:off x="1898650" y="8678395"/>
            <a:ext cx="7010401" cy="1222763"/>
          </a:xfrm>
          <a:custGeom>
            <a:avLst/>
            <a:gdLst/>
            <a:ahLst/>
            <a:cxnLst/>
            <a:rect l="l" t="t" r="r" b="b"/>
            <a:pathLst>
              <a:path w="3345179" h="688975">
                <a:moveTo>
                  <a:pt x="0" y="688565"/>
                </a:moveTo>
                <a:lnTo>
                  <a:pt x="3344819" y="688565"/>
                </a:lnTo>
                <a:lnTo>
                  <a:pt x="3344819" y="0"/>
                </a:lnTo>
                <a:lnTo>
                  <a:pt x="0" y="0"/>
                </a:lnTo>
                <a:lnTo>
                  <a:pt x="0" y="688565"/>
                </a:lnTo>
                <a:close/>
              </a:path>
            </a:pathLst>
          </a:custGeom>
          <a:solidFill>
            <a:srgbClr val="003045"/>
          </a:solidFill>
          <a:ln>
            <a:solidFill>
              <a:srgbClr val="003045"/>
            </a:solidFill>
          </a:ln>
        </p:spPr>
        <p:txBody>
          <a:bodyPr wrap="square" lIns="0" tIns="0" rIns="0" bIns="0" rtlCol="0"/>
          <a:lstStyle/>
          <a:p>
            <a:endParaRPr dirty="0"/>
          </a:p>
        </p:txBody>
      </p:sp>
      <p:sp>
        <p:nvSpPr>
          <p:cNvPr id="42" name="CasellaDiTesto 5"/>
          <p:cNvSpPr txBox="1">
            <a:spLocks noChangeArrowheads="1"/>
          </p:cNvSpPr>
          <p:nvPr/>
        </p:nvSpPr>
        <p:spPr bwMode="auto">
          <a:xfrm>
            <a:off x="1935162" y="8754764"/>
            <a:ext cx="6734035" cy="101566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eaLnBrk="1" fontAlgn="base" latinLnBrk="0" hangingPunct="1">
              <a:lnSpc>
                <a:spcPct val="100000"/>
              </a:lnSpc>
              <a:spcBef>
                <a:spcPct val="0"/>
              </a:spcBef>
              <a:spcAft>
                <a:spcPct val="0"/>
              </a:spcAft>
              <a:buClrTx/>
              <a:buSzTx/>
              <a:buFontTx/>
              <a:buNone/>
              <a:tabLst/>
              <a:defRPr/>
            </a:pPr>
            <a:r>
              <a:rPr lang="en-US" altLang="it-IT" sz="2000" dirty="0">
                <a:solidFill>
                  <a:schemeClr val="bg1"/>
                </a:solidFill>
                <a:latin typeface="Century Gothic" panose="020B0502020202020204" pitchFamily="34" charset="0"/>
              </a:rPr>
              <a:t>The ECJ and the European Commission found the Golden Share discipline restrictive of the free movement of capital</a:t>
            </a:r>
          </a:p>
        </p:txBody>
      </p:sp>
      <p:sp>
        <p:nvSpPr>
          <p:cNvPr id="43" name="object 11"/>
          <p:cNvSpPr/>
          <p:nvPr/>
        </p:nvSpPr>
        <p:spPr>
          <a:xfrm>
            <a:off x="11093450" y="2882830"/>
            <a:ext cx="7010400" cy="904435"/>
          </a:xfrm>
          <a:custGeom>
            <a:avLst/>
            <a:gdLst/>
            <a:ahLst/>
            <a:cxnLst/>
            <a:rect l="l" t="t" r="r" b="b"/>
            <a:pathLst>
              <a:path w="3345179" h="688975">
                <a:moveTo>
                  <a:pt x="0" y="688565"/>
                </a:moveTo>
                <a:lnTo>
                  <a:pt x="3344819" y="688565"/>
                </a:lnTo>
                <a:lnTo>
                  <a:pt x="3344819" y="0"/>
                </a:lnTo>
                <a:lnTo>
                  <a:pt x="0" y="0"/>
                </a:lnTo>
                <a:lnTo>
                  <a:pt x="0" y="688565"/>
                </a:lnTo>
                <a:close/>
              </a:path>
            </a:pathLst>
          </a:custGeom>
          <a:solidFill>
            <a:srgbClr val="FFFFFF"/>
          </a:solidFill>
          <a:ln>
            <a:solidFill>
              <a:schemeClr val="tx1"/>
            </a:solidFill>
          </a:ln>
        </p:spPr>
        <p:txBody>
          <a:bodyPr wrap="square" lIns="0" tIns="0" rIns="0" bIns="0" rtlCol="0"/>
          <a:lstStyle/>
          <a:p>
            <a:endParaRPr dirty="0"/>
          </a:p>
        </p:txBody>
      </p:sp>
      <p:sp>
        <p:nvSpPr>
          <p:cNvPr id="26" name="CasellaDiTesto 25"/>
          <p:cNvSpPr txBox="1"/>
          <p:nvPr/>
        </p:nvSpPr>
        <p:spPr>
          <a:xfrm>
            <a:off x="13557250" y="3074871"/>
            <a:ext cx="2743200" cy="461665"/>
          </a:xfrm>
          <a:prstGeom prst="rect">
            <a:avLst/>
          </a:prstGeom>
          <a:noFill/>
        </p:spPr>
        <p:txBody>
          <a:bodyPr wrap="square" rtlCol="0">
            <a:spAutoFit/>
          </a:bodyPr>
          <a:lstStyle/>
          <a:p>
            <a:r>
              <a:rPr lang="it-IT" sz="2400" dirty="0">
                <a:solidFill>
                  <a:srgbClr val="646B65"/>
                </a:solidFill>
                <a:latin typeface="Century Gothic" panose="020B0502020202020204" pitchFamily="34" charset="0"/>
              </a:rPr>
              <a:t>Golden </a:t>
            </a:r>
            <a:r>
              <a:rPr lang="it-IT" sz="2400" dirty="0" err="1">
                <a:solidFill>
                  <a:srgbClr val="646B65"/>
                </a:solidFill>
                <a:latin typeface="Century Gothic" panose="020B0502020202020204" pitchFamily="34" charset="0"/>
              </a:rPr>
              <a:t>Power</a:t>
            </a:r>
            <a:endParaRPr lang="it-IT" sz="2400" dirty="0">
              <a:solidFill>
                <a:srgbClr val="646B65"/>
              </a:solidFill>
              <a:latin typeface="Century Gothic" panose="020B0502020202020204" pitchFamily="34" charset="0"/>
            </a:endParaRPr>
          </a:p>
        </p:txBody>
      </p:sp>
      <p:sp>
        <p:nvSpPr>
          <p:cNvPr id="44" name="object 15"/>
          <p:cNvSpPr/>
          <p:nvPr/>
        </p:nvSpPr>
        <p:spPr>
          <a:xfrm rot="10800000" flipH="1">
            <a:off x="9197535" y="6797674"/>
            <a:ext cx="1760138" cy="598847"/>
          </a:xfrm>
          <a:custGeom>
            <a:avLst/>
            <a:gdLst/>
            <a:ahLst/>
            <a:cxnLst/>
            <a:rect l="l" t="t" r="r" b="b"/>
            <a:pathLst>
              <a:path w="3322320" h="2091054">
                <a:moveTo>
                  <a:pt x="2276789" y="0"/>
                </a:moveTo>
                <a:lnTo>
                  <a:pt x="2276789" y="522706"/>
                </a:lnTo>
                <a:lnTo>
                  <a:pt x="0" y="522706"/>
                </a:lnTo>
                <a:lnTo>
                  <a:pt x="0" y="1568119"/>
                </a:lnTo>
                <a:lnTo>
                  <a:pt x="2276789" y="1568119"/>
                </a:lnTo>
                <a:lnTo>
                  <a:pt x="2276789" y="2090826"/>
                </a:lnTo>
                <a:lnTo>
                  <a:pt x="3322202" y="1045413"/>
                </a:lnTo>
                <a:lnTo>
                  <a:pt x="2276789" y="0"/>
                </a:lnTo>
                <a:close/>
              </a:path>
            </a:pathLst>
          </a:custGeom>
          <a:solidFill>
            <a:srgbClr val="002F4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20"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80960" y="10455275"/>
            <a:ext cx="2232090" cy="687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Shape 149"/>
          <p:cNvSpPr>
            <a:spLocks noChangeShapeType="1"/>
          </p:cNvSpPr>
          <p:nvPr/>
        </p:nvSpPr>
        <p:spPr bwMode="auto">
          <a:xfrm>
            <a:off x="-6350" y="877227"/>
            <a:ext cx="8190894" cy="0"/>
          </a:xfrm>
          <a:prstGeom prst="line">
            <a:avLst/>
          </a:prstGeom>
          <a:noFill/>
          <a:ln w="19050">
            <a:solidFill>
              <a:srgbClr val="123A56"/>
            </a:solidFill>
            <a:miter lim="400000"/>
            <a:headEnd/>
            <a:tailEnd/>
          </a:ln>
          <a:extLst>
            <a:ext uri="{909E8E84-426E-40DD-AFC4-6F175D3DCCD1}">
              <a14:hiddenFill xmlns:a14="http://schemas.microsoft.com/office/drawing/2010/main">
                <a:noFill/>
              </a14:hiddenFill>
            </a:ext>
          </a:extLst>
        </p:spPr>
        <p:txBody>
          <a:bodyPr lIns="50799" tIns="50799" rIns="50799" bIns="50799" anchor="ctr"/>
          <a:lstStyle/>
          <a:p>
            <a:endParaRPr lang="it-IT"/>
          </a:p>
        </p:txBody>
      </p:sp>
      <p:pic>
        <p:nvPicPr>
          <p:cNvPr id="25" name="Virgola blu grigio e bianca-01.pn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918450" y="741799"/>
            <a:ext cx="512762"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27" name="Shape 150"/>
          <p:cNvSpPr/>
          <p:nvPr/>
        </p:nvSpPr>
        <p:spPr>
          <a:xfrm>
            <a:off x="130262" y="317815"/>
            <a:ext cx="7407188" cy="564255"/>
          </a:xfrm>
          <a:prstGeom prst="rect">
            <a:avLst/>
          </a:prstGeom>
          <a:ln w="12700">
            <a:miter lim="400000"/>
          </a:ln>
          <a:extLst>
            <a:ext uri="{C572A759-6A51-4108-AA02-DFA0A04FC94B}"/>
          </a:extLst>
        </p:spPr>
        <p:txBody>
          <a:bodyPr wrap="square" lIns="50799" tIns="50799" rIns="50799" bIns="50799" anchor="ctr">
            <a:spAutoFit/>
          </a:bodyPr>
          <a:lstStyle>
            <a:lvl1pPr algn="l">
              <a:defRPr sz="3500" cap="all">
                <a:solidFill>
                  <a:srgbClr val="123A56"/>
                </a:solidFill>
                <a:latin typeface="Raleway Light"/>
                <a:ea typeface="Raleway Light"/>
                <a:cs typeface="Raleway Light"/>
                <a:sym typeface="Raleway Light"/>
              </a:defRPr>
            </a:lvl1pPr>
          </a:lstStyle>
          <a:p>
            <a:pPr marL="12700" lvl="0"/>
            <a:r>
              <a:rPr lang="en-US" sz="3000" spc="20" dirty="0">
                <a:solidFill>
                  <a:srgbClr val="003045"/>
                </a:solidFill>
                <a:latin typeface="Century Gothic"/>
                <a:cs typeface="Century Gothic"/>
              </a:rPr>
              <a:t>THE </a:t>
            </a:r>
            <a:r>
              <a:rPr lang="en-US" sz="3000" spc="20" dirty="0" smtClean="0">
                <a:solidFill>
                  <a:srgbClr val="003045"/>
                </a:solidFill>
                <a:latin typeface="Century Gothic"/>
                <a:cs typeface="Century Gothic"/>
              </a:rPr>
              <a:t>«GOLDEN </a:t>
            </a:r>
            <a:r>
              <a:rPr lang="en-US" sz="3000" spc="20" dirty="0">
                <a:solidFill>
                  <a:srgbClr val="003045"/>
                </a:solidFill>
                <a:latin typeface="Century Gothic"/>
                <a:cs typeface="Century Gothic"/>
              </a:rPr>
              <a:t>POWER» DISCIPLINE </a:t>
            </a:r>
          </a:p>
        </p:txBody>
      </p:sp>
    </p:spTree>
    <p:extLst>
      <p:ext uri="{BB962C8B-B14F-4D97-AF65-F5344CB8AC3E}">
        <p14:creationId xmlns:p14="http://schemas.microsoft.com/office/powerpoint/2010/main" val="12708326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bject 2"/>
          <p:cNvSpPr/>
          <p:nvPr/>
        </p:nvSpPr>
        <p:spPr>
          <a:xfrm>
            <a:off x="-7817" y="1447318"/>
            <a:ext cx="20097115" cy="9004300"/>
          </a:xfrm>
          <a:custGeom>
            <a:avLst/>
            <a:gdLst/>
            <a:ahLst/>
            <a:cxnLst/>
            <a:rect l="l" t="t" r="r" b="b"/>
            <a:pathLst>
              <a:path w="20097115" h="9004300">
                <a:moveTo>
                  <a:pt x="0" y="9004123"/>
                </a:moveTo>
                <a:lnTo>
                  <a:pt x="20096560" y="9004123"/>
                </a:lnTo>
                <a:lnTo>
                  <a:pt x="20096560" y="0"/>
                </a:lnTo>
                <a:lnTo>
                  <a:pt x="0" y="0"/>
                </a:lnTo>
                <a:lnTo>
                  <a:pt x="0" y="9004123"/>
                </a:lnTo>
                <a:close/>
              </a:path>
            </a:pathLst>
          </a:custGeom>
          <a:solidFill>
            <a:srgbClr val="4B4B4A">
              <a:alpha val="7058"/>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6" name="object 14"/>
          <p:cNvSpPr txBox="1">
            <a:spLocks noGrp="1"/>
          </p:cNvSpPr>
          <p:nvPr>
            <p:ph type="sldNum" sz="quarter" idx="7"/>
          </p:nvPr>
        </p:nvSpPr>
        <p:spPr>
          <a:xfrm>
            <a:off x="9962777" y="10848282"/>
            <a:ext cx="284479" cy="253916"/>
          </a:xfrm>
          <a:prstGeom prst="rect">
            <a:avLst/>
          </a:prstGeom>
        </p:spPr>
        <p:txBody>
          <a:bodyPr vert="horz" wrap="square" lIns="0" tIns="0" rIns="0" bIns="0" rtlCol="0">
            <a:spAutoFit/>
          </a:bodyPr>
          <a:lstStyle/>
          <a:p>
            <a:pPr marL="25400" marR="0" lvl="0" indent="0" algn="l" defTabSz="914400" rtl="0" eaLnBrk="1" fontAlgn="auto" latinLnBrk="0" hangingPunct="1">
              <a:lnSpc>
                <a:spcPct val="100000"/>
              </a:lnSpc>
              <a:spcBef>
                <a:spcPts val="145"/>
              </a:spcBef>
              <a:spcAft>
                <a:spcPts val="0"/>
              </a:spcAft>
              <a:buClrTx/>
              <a:buSzTx/>
              <a:buFontTx/>
              <a:buNone/>
              <a:tabLst/>
              <a:defRPr/>
            </a:pPr>
            <a:fld id="{81D60167-4931-47E6-BA6A-407CBD079E47}" type="slidenum">
              <a:rPr kumimoji="0" sz="1650" b="0" i="0" u="none" strike="noStrike" kern="1200" cap="none" spc="-135" normalizeH="0" baseline="0" noProof="0" dirty="0">
                <a:ln>
                  <a:noFill/>
                </a:ln>
                <a:solidFill>
                  <a:srgbClr val="646B65"/>
                </a:solidFill>
                <a:effectLst/>
                <a:uLnTx/>
                <a:uFillTx/>
                <a:latin typeface="Century Gothic" panose="020B0502020202020204" pitchFamily="34" charset="0"/>
                <a:ea typeface="+mn-ea"/>
                <a:cs typeface="Verdana"/>
              </a:rPr>
              <a:pPr marL="25400" marR="0" lvl="0" indent="0" algn="l" defTabSz="914400" rtl="0" eaLnBrk="1" fontAlgn="auto" latinLnBrk="0" hangingPunct="1">
                <a:lnSpc>
                  <a:spcPct val="100000"/>
                </a:lnSpc>
                <a:spcBef>
                  <a:spcPts val="145"/>
                </a:spcBef>
                <a:spcAft>
                  <a:spcPts val="0"/>
                </a:spcAft>
                <a:buClrTx/>
                <a:buSzTx/>
                <a:buFontTx/>
                <a:buNone/>
                <a:tabLst/>
                <a:defRPr/>
              </a:pPr>
              <a:t>16</a:t>
            </a:fld>
            <a:endParaRPr kumimoji="0" sz="1650" b="0" i="0" u="none" strike="noStrike" kern="1200" cap="none" spc="-135" normalizeH="0" baseline="0" noProof="0" dirty="0">
              <a:ln>
                <a:noFill/>
              </a:ln>
              <a:solidFill>
                <a:srgbClr val="646B65"/>
              </a:solidFill>
              <a:effectLst/>
              <a:uLnTx/>
              <a:uFillTx/>
              <a:latin typeface="Century Gothic" panose="020B0502020202020204" pitchFamily="34" charset="0"/>
              <a:ea typeface="+mn-ea"/>
              <a:cs typeface="Verdana"/>
            </a:endParaRPr>
          </a:p>
        </p:txBody>
      </p:sp>
      <p:sp>
        <p:nvSpPr>
          <p:cNvPr id="22" name="Titolo 1"/>
          <p:cNvSpPr>
            <a:spLocks noGrp="1"/>
          </p:cNvSpPr>
          <p:nvPr>
            <p:ph type="title"/>
          </p:nvPr>
        </p:nvSpPr>
        <p:spPr>
          <a:xfrm>
            <a:off x="527050" y="1705665"/>
            <a:ext cx="18973800" cy="430887"/>
          </a:xfrm>
        </p:spPr>
        <p:txBody>
          <a:bodyPr/>
          <a:lstStyle/>
          <a:p>
            <a:pPr algn="ctr"/>
            <a:r>
              <a:rPr lang="en-US" altLang="it-IT" sz="2800" b="1" kern="1200" dirty="0" smtClean="0">
                <a:solidFill>
                  <a:srgbClr val="646B65"/>
                </a:solidFill>
                <a:latin typeface="Century Gothic" panose="020B0502020202020204" pitchFamily="34" charset="0"/>
                <a:ea typeface="+mn-ea"/>
                <a:cs typeface="+mn-cs"/>
              </a:rPr>
              <a:t>WHICH ARE THE STRATEGIC SECTORS?</a:t>
            </a:r>
            <a:endParaRPr lang="it-IT" altLang="it-IT" sz="2800" b="1" kern="1200" dirty="0">
              <a:solidFill>
                <a:srgbClr val="646B65"/>
              </a:solidFill>
              <a:latin typeface="Century Gothic" panose="020B0502020202020204" pitchFamily="34" charset="0"/>
              <a:ea typeface="+mn-ea"/>
              <a:cs typeface="+mn-cs"/>
            </a:endParaRPr>
          </a:p>
        </p:txBody>
      </p:sp>
      <p:sp>
        <p:nvSpPr>
          <p:cNvPr id="18" name="object 11"/>
          <p:cNvSpPr/>
          <p:nvPr/>
        </p:nvSpPr>
        <p:spPr>
          <a:xfrm>
            <a:off x="2584450" y="5229577"/>
            <a:ext cx="4184961" cy="2234442"/>
          </a:xfrm>
          <a:custGeom>
            <a:avLst/>
            <a:gdLst/>
            <a:ahLst/>
            <a:cxnLst/>
            <a:rect l="l" t="t" r="r" b="b"/>
            <a:pathLst>
              <a:path w="3345179" h="688975">
                <a:moveTo>
                  <a:pt x="0" y="688565"/>
                </a:moveTo>
                <a:lnTo>
                  <a:pt x="3344819" y="688565"/>
                </a:lnTo>
                <a:lnTo>
                  <a:pt x="3344819" y="0"/>
                </a:lnTo>
                <a:lnTo>
                  <a:pt x="0" y="0"/>
                </a:lnTo>
                <a:lnTo>
                  <a:pt x="0" y="688565"/>
                </a:lnTo>
                <a:close/>
              </a:path>
            </a:pathLst>
          </a:custGeom>
          <a:solidFill>
            <a:srgbClr val="FFFFFF"/>
          </a:solidFill>
          <a:ln>
            <a:solidFill>
              <a:schemeClr val="tx1"/>
            </a:solidFill>
          </a:ln>
        </p:spPr>
        <p:txBody>
          <a:bodyPr wrap="square" lIns="0" tIns="0" rIns="0" bIns="0" rtlCol="0"/>
          <a:lstStyle/>
          <a:p>
            <a:endParaRPr/>
          </a:p>
        </p:txBody>
      </p:sp>
      <p:sp>
        <p:nvSpPr>
          <p:cNvPr id="19" name="object 11"/>
          <p:cNvSpPr/>
          <p:nvPr/>
        </p:nvSpPr>
        <p:spPr>
          <a:xfrm>
            <a:off x="2584450" y="7746921"/>
            <a:ext cx="4184961" cy="2234442"/>
          </a:xfrm>
          <a:custGeom>
            <a:avLst/>
            <a:gdLst/>
            <a:ahLst/>
            <a:cxnLst/>
            <a:rect l="l" t="t" r="r" b="b"/>
            <a:pathLst>
              <a:path w="3345179" h="688975">
                <a:moveTo>
                  <a:pt x="0" y="688565"/>
                </a:moveTo>
                <a:lnTo>
                  <a:pt x="3344819" y="688565"/>
                </a:lnTo>
                <a:lnTo>
                  <a:pt x="3344819" y="0"/>
                </a:lnTo>
                <a:lnTo>
                  <a:pt x="0" y="0"/>
                </a:lnTo>
                <a:lnTo>
                  <a:pt x="0" y="688565"/>
                </a:lnTo>
                <a:close/>
              </a:path>
            </a:pathLst>
          </a:custGeom>
          <a:solidFill>
            <a:srgbClr val="FFFFFF"/>
          </a:solidFill>
          <a:ln>
            <a:solidFill>
              <a:schemeClr val="tx1"/>
            </a:solidFill>
          </a:ln>
        </p:spPr>
        <p:txBody>
          <a:bodyPr wrap="square" lIns="0" tIns="0" rIns="0" bIns="0" rtlCol="0"/>
          <a:lstStyle/>
          <a:p>
            <a:endParaRPr/>
          </a:p>
        </p:txBody>
      </p:sp>
      <p:sp>
        <p:nvSpPr>
          <p:cNvPr id="20" name="object 11"/>
          <p:cNvSpPr/>
          <p:nvPr/>
        </p:nvSpPr>
        <p:spPr>
          <a:xfrm>
            <a:off x="2584450" y="2712233"/>
            <a:ext cx="4184961" cy="2234442"/>
          </a:xfrm>
          <a:custGeom>
            <a:avLst/>
            <a:gdLst/>
            <a:ahLst/>
            <a:cxnLst/>
            <a:rect l="l" t="t" r="r" b="b"/>
            <a:pathLst>
              <a:path w="3345179" h="688975">
                <a:moveTo>
                  <a:pt x="0" y="688565"/>
                </a:moveTo>
                <a:lnTo>
                  <a:pt x="3344819" y="688565"/>
                </a:lnTo>
                <a:lnTo>
                  <a:pt x="3344819" y="0"/>
                </a:lnTo>
                <a:lnTo>
                  <a:pt x="0" y="0"/>
                </a:lnTo>
                <a:lnTo>
                  <a:pt x="0" y="688565"/>
                </a:lnTo>
                <a:close/>
              </a:path>
            </a:pathLst>
          </a:custGeom>
          <a:solidFill>
            <a:srgbClr val="FFFFFF"/>
          </a:solidFill>
          <a:ln>
            <a:solidFill>
              <a:schemeClr val="tx1"/>
            </a:solidFill>
          </a:ln>
        </p:spPr>
        <p:txBody>
          <a:bodyPr wrap="square" lIns="0" tIns="0" rIns="0" bIns="0" rtlCol="0"/>
          <a:lstStyle/>
          <a:p>
            <a:endParaRPr/>
          </a:p>
        </p:txBody>
      </p:sp>
      <p:sp>
        <p:nvSpPr>
          <p:cNvPr id="4" name="CasellaDiTesto 3"/>
          <p:cNvSpPr txBox="1"/>
          <p:nvPr/>
        </p:nvSpPr>
        <p:spPr>
          <a:xfrm>
            <a:off x="3038630" y="3297234"/>
            <a:ext cx="3276600" cy="830997"/>
          </a:xfrm>
          <a:prstGeom prst="rect">
            <a:avLst/>
          </a:prstGeom>
          <a:noFill/>
        </p:spPr>
        <p:txBody>
          <a:bodyPr wrap="square" rtlCol="0">
            <a:spAutoFit/>
          </a:bodyPr>
          <a:lstStyle/>
          <a:p>
            <a:pPr algn="ctr"/>
            <a:r>
              <a:rPr lang="it-IT" sz="2400" dirty="0">
                <a:solidFill>
                  <a:srgbClr val="646B65"/>
                </a:solidFill>
                <a:latin typeface="Century Gothic" panose="020B0502020202020204" pitchFamily="34" charset="0"/>
              </a:rPr>
              <a:t>National Defense and Security</a:t>
            </a:r>
          </a:p>
        </p:txBody>
      </p:sp>
      <p:sp>
        <p:nvSpPr>
          <p:cNvPr id="24" name="CasellaDiTesto 23"/>
          <p:cNvSpPr txBox="1"/>
          <p:nvPr/>
        </p:nvSpPr>
        <p:spPr>
          <a:xfrm>
            <a:off x="2859538" y="8564252"/>
            <a:ext cx="3634784" cy="461665"/>
          </a:xfrm>
          <a:prstGeom prst="rect">
            <a:avLst/>
          </a:prstGeom>
          <a:noFill/>
        </p:spPr>
        <p:txBody>
          <a:bodyPr wrap="square" rtlCol="0">
            <a:spAutoFit/>
          </a:bodyPr>
          <a:lstStyle/>
          <a:p>
            <a:pPr algn="ctr"/>
            <a:r>
              <a:rPr lang="it-IT" sz="2400" dirty="0">
                <a:solidFill>
                  <a:srgbClr val="646B65"/>
                </a:solidFill>
                <a:latin typeface="Century Gothic" panose="020B0502020202020204" pitchFamily="34" charset="0"/>
              </a:rPr>
              <a:t>High-Tech </a:t>
            </a:r>
            <a:r>
              <a:rPr lang="en-US" sz="2400" dirty="0">
                <a:solidFill>
                  <a:srgbClr val="646B65"/>
                </a:solidFill>
                <a:latin typeface="Century Gothic" panose="020B0502020202020204" pitchFamily="34" charset="0"/>
              </a:rPr>
              <a:t>sectors</a:t>
            </a:r>
          </a:p>
        </p:txBody>
      </p:sp>
      <p:sp>
        <p:nvSpPr>
          <p:cNvPr id="25" name="CasellaDiTesto 24"/>
          <p:cNvSpPr txBox="1"/>
          <p:nvPr/>
        </p:nvSpPr>
        <p:spPr>
          <a:xfrm>
            <a:off x="3037353" y="5949468"/>
            <a:ext cx="3634784" cy="830997"/>
          </a:xfrm>
          <a:prstGeom prst="rect">
            <a:avLst/>
          </a:prstGeom>
          <a:noFill/>
        </p:spPr>
        <p:txBody>
          <a:bodyPr wrap="square" rtlCol="0">
            <a:spAutoFit/>
          </a:bodyPr>
          <a:lstStyle/>
          <a:p>
            <a:pPr lvl="0"/>
            <a:r>
              <a:rPr lang="en-US" sz="2400" dirty="0">
                <a:solidFill>
                  <a:srgbClr val="646B65"/>
                </a:solidFill>
                <a:latin typeface="Century Gothic" panose="020B0502020202020204" pitchFamily="34" charset="0"/>
              </a:rPr>
              <a:t>Energy, Transportation and Communications</a:t>
            </a:r>
          </a:p>
        </p:txBody>
      </p:sp>
      <p:sp>
        <p:nvSpPr>
          <p:cNvPr id="27" name="CasellaDiTesto 6"/>
          <p:cNvSpPr txBox="1">
            <a:spLocks noChangeArrowheads="1"/>
          </p:cNvSpPr>
          <p:nvPr/>
        </p:nvSpPr>
        <p:spPr bwMode="auto">
          <a:xfrm>
            <a:off x="7537450" y="3044160"/>
            <a:ext cx="11963400" cy="1555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it-IT" altLang="it-IT" sz="2400" b="1" dirty="0">
                <a:solidFill>
                  <a:srgbClr val="646B65"/>
                </a:solidFill>
                <a:latin typeface="Century Gothic" panose="020B0502020202020204" pitchFamily="34" charset="0"/>
              </a:rPr>
              <a:t>RELEVANT ASSET (DPCM 108/2104):</a:t>
            </a:r>
          </a:p>
          <a:p>
            <a:pPr algn="just" eaLnBrk="1" hangingPunct="1">
              <a:spcBef>
                <a:spcPct val="0"/>
              </a:spcBef>
              <a:buFontTx/>
              <a:buNone/>
            </a:pPr>
            <a:r>
              <a:rPr lang="it-IT" altLang="it-IT" sz="2400" dirty="0">
                <a:solidFill>
                  <a:srgbClr val="646B65"/>
                </a:solidFill>
                <a:latin typeface="Century Gothic" panose="020B0502020202020204" pitchFamily="34" charset="0"/>
              </a:rPr>
              <a:t>Analysis, </a:t>
            </a:r>
            <a:r>
              <a:rPr lang="it-IT" altLang="it-IT" sz="2400" dirty="0" err="1">
                <a:solidFill>
                  <a:srgbClr val="646B65"/>
                </a:solidFill>
                <a:latin typeface="Century Gothic" panose="020B0502020202020204" pitchFamily="34" charset="0"/>
              </a:rPr>
              <a:t>research</a:t>
            </a:r>
            <a:r>
              <a:rPr lang="it-IT" altLang="it-IT" sz="2400" dirty="0">
                <a:solidFill>
                  <a:srgbClr val="646B65"/>
                </a:solidFill>
                <a:latin typeface="Century Gothic" panose="020B0502020202020204" pitchFamily="34" charset="0"/>
              </a:rPr>
              <a:t>, design, </a:t>
            </a:r>
            <a:r>
              <a:rPr lang="it-IT" altLang="it-IT" sz="2400" dirty="0" err="1">
                <a:solidFill>
                  <a:srgbClr val="646B65"/>
                </a:solidFill>
                <a:latin typeface="Century Gothic" panose="020B0502020202020204" pitchFamily="34" charset="0"/>
              </a:rPr>
              <a:t>development</a:t>
            </a:r>
            <a:r>
              <a:rPr lang="it-IT" altLang="it-IT" sz="2400" dirty="0">
                <a:solidFill>
                  <a:srgbClr val="646B65"/>
                </a:solidFill>
                <a:latin typeface="Century Gothic" panose="020B0502020202020204" pitchFamily="34" charset="0"/>
              </a:rPr>
              <a:t>, production, </a:t>
            </a:r>
            <a:r>
              <a:rPr lang="it-IT" altLang="it-IT" sz="2400" dirty="0" err="1">
                <a:solidFill>
                  <a:srgbClr val="646B65"/>
                </a:solidFill>
                <a:latin typeface="Century Gothic" panose="020B0502020202020204" pitchFamily="34" charset="0"/>
              </a:rPr>
              <a:t>integration</a:t>
            </a:r>
            <a:r>
              <a:rPr lang="it-IT" altLang="it-IT" sz="2400" dirty="0">
                <a:solidFill>
                  <a:srgbClr val="646B65"/>
                </a:solidFill>
                <a:latin typeface="Century Gothic" panose="020B0502020202020204" pitchFamily="34" charset="0"/>
              </a:rPr>
              <a:t> and </a:t>
            </a:r>
            <a:r>
              <a:rPr lang="it-IT" altLang="it-IT" sz="2400" dirty="0" err="1">
                <a:solidFill>
                  <a:srgbClr val="646B65"/>
                </a:solidFill>
                <a:latin typeface="Century Gothic" panose="020B0502020202020204" pitchFamily="34" charset="0"/>
              </a:rPr>
              <a:t>support</a:t>
            </a:r>
            <a:r>
              <a:rPr lang="it-IT" altLang="it-IT" sz="2400" dirty="0">
                <a:solidFill>
                  <a:srgbClr val="646B65"/>
                </a:solidFill>
                <a:latin typeface="Century Gothic" panose="020B0502020202020204" pitchFamily="34" charset="0"/>
              </a:rPr>
              <a:t> to the </a:t>
            </a:r>
            <a:r>
              <a:rPr lang="it-IT" altLang="it-IT" sz="2400" dirty="0" err="1">
                <a:solidFill>
                  <a:srgbClr val="646B65"/>
                </a:solidFill>
                <a:latin typeface="Century Gothic" panose="020B0502020202020204" pitchFamily="34" charset="0"/>
              </a:rPr>
              <a:t>lifecycle</a:t>
            </a:r>
            <a:r>
              <a:rPr lang="it-IT" altLang="it-IT" sz="2400" dirty="0">
                <a:solidFill>
                  <a:srgbClr val="646B65"/>
                </a:solidFill>
                <a:latin typeface="Century Gothic" panose="020B0502020202020204" pitchFamily="34" charset="0"/>
              </a:rPr>
              <a:t> of </a:t>
            </a:r>
            <a:r>
              <a:rPr lang="it-IT" altLang="it-IT" sz="2400" dirty="0" err="1">
                <a:solidFill>
                  <a:srgbClr val="646B65"/>
                </a:solidFill>
                <a:latin typeface="Century Gothic" panose="020B0502020202020204" pitchFamily="34" charset="0"/>
              </a:rPr>
              <a:t>systems</a:t>
            </a:r>
            <a:r>
              <a:rPr lang="it-IT" altLang="it-IT" sz="2400" dirty="0">
                <a:solidFill>
                  <a:srgbClr val="646B65"/>
                </a:solidFill>
                <a:latin typeface="Century Gothic" panose="020B0502020202020204" pitchFamily="34" charset="0"/>
              </a:rPr>
              <a:t> and </a:t>
            </a:r>
            <a:r>
              <a:rPr lang="it-IT" altLang="it-IT" sz="2400" dirty="0" err="1">
                <a:solidFill>
                  <a:srgbClr val="646B65"/>
                </a:solidFill>
                <a:latin typeface="Century Gothic" panose="020B0502020202020204" pitchFamily="34" charset="0"/>
              </a:rPr>
              <a:t>technological</a:t>
            </a:r>
            <a:r>
              <a:rPr lang="it-IT" altLang="it-IT" sz="2400" dirty="0">
                <a:solidFill>
                  <a:srgbClr val="646B65"/>
                </a:solidFill>
                <a:latin typeface="Century Gothic" panose="020B0502020202020204" pitchFamily="34" charset="0"/>
              </a:rPr>
              <a:t> </a:t>
            </a:r>
            <a:r>
              <a:rPr lang="it-IT" altLang="it-IT" sz="2400" dirty="0" err="1">
                <a:solidFill>
                  <a:srgbClr val="646B65"/>
                </a:solidFill>
                <a:latin typeface="Century Gothic" panose="020B0502020202020204" pitchFamily="34" charset="0"/>
              </a:rPr>
              <a:t>equipment</a:t>
            </a:r>
            <a:r>
              <a:rPr lang="it-IT" altLang="it-IT" sz="2400" dirty="0">
                <a:solidFill>
                  <a:srgbClr val="646B65"/>
                </a:solidFill>
                <a:latin typeface="Century Gothic" panose="020B0502020202020204" pitchFamily="34" charset="0"/>
              </a:rPr>
              <a:t> (</a:t>
            </a:r>
            <a:r>
              <a:rPr lang="it-IT" altLang="it-IT" sz="2400" i="1" dirty="0">
                <a:solidFill>
                  <a:srgbClr val="646B65"/>
                </a:solidFill>
                <a:latin typeface="Century Gothic" panose="020B0502020202020204" pitchFamily="34" charset="0"/>
              </a:rPr>
              <a:t>e.g.</a:t>
            </a:r>
            <a:r>
              <a:rPr lang="it-IT" altLang="it-IT" sz="2400" dirty="0">
                <a:solidFill>
                  <a:srgbClr val="646B65"/>
                </a:solidFill>
                <a:latin typeface="Century Gothic" panose="020B0502020202020204" pitchFamily="34" charset="0"/>
              </a:rPr>
              <a:t>, </a:t>
            </a:r>
            <a:r>
              <a:rPr lang="it-IT" altLang="it-IT" sz="2400" dirty="0" err="1">
                <a:solidFill>
                  <a:srgbClr val="646B65"/>
                </a:solidFill>
                <a:latin typeface="Century Gothic" panose="020B0502020202020204" pitchFamily="34" charset="0"/>
              </a:rPr>
              <a:t>command</a:t>
            </a:r>
            <a:r>
              <a:rPr lang="it-IT" altLang="it-IT" sz="2400" dirty="0">
                <a:solidFill>
                  <a:srgbClr val="646B65"/>
                </a:solidFill>
                <a:latin typeface="Century Gothic" panose="020B0502020202020204" pitchFamily="34" charset="0"/>
              </a:rPr>
              <a:t> and control </a:t>
            </a:r>
            <a:r>
              <a:rPr lang="it-IT" altLang="it-IT" sz="2400" dirty="0" err="1">
                <a:solidFill>
                  <a:srgbClr val="646B65"/>
                </a:solidFill>
                <a:latin typeface="Century Gothic" panose="020B0502020202020204" pitchFamily="34" charset="0"/>
              </a:rPr>
              <a:t>system</a:t>
            </a:r>
            <a:r>
              <a:rPr lang="it-IT" altLang="it-IT" sz="2400" dirty="0">
                <a:solidFill>
                  <a:srgbClr val="646B65"/>
                </a:solidFill>
                <a:latin typeface="Century Gothic" panose="020B0502020202020204" pitchFamily="34" charset="0"/>
              </a:rPr>
              <a:t>, radar).</a:t>
            </a:r>
          </a:p>
        </p:txBody>
      </p:sp>
      <p:sp>
        <p:nvSpPr>
          <p:cNvPr id="28" name="CasellaDiTesto 10"/>
          <p:cNvSpPr txBox="1">
            <a:spLocks noChangeArrowheads="1"/>
          </p:cNvSpPr>
          <p:nvPr/>
        </p:nvSpPr>
        <p:spPr bwMode="auto">
          <a:xfrm>
            <a:off x="7537450" y="5409160"/>
            <a:ext cx="12115800" cy="1925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None/>
            </a:pPr>
            <a:r>
              <a:rPr lang="it-IT" altLang="it-IT" sz="2400" b="1" dirty="0">
                <a:solidFill>
                  <a:srgbClr val="646B65"/>
                </a:solidFill>
                <a:latin typeface="Century Gothic" panose="020B0502020202020204" pitchFamily="34" charset="0"/>
              </a:rPr>
              <a:t>RELEVANT ASSET (DPR 85/2014):</a:t>
            </a:r>
          </a:p>
          <a:p>
            <a:pPr algn="just" eaLnBrk="1" hangingPunct="1">
              <a:spcBef>
                <a:spcPct val="0"/>
              </a:spcBef>
              <a:buNone/>
            </a:pPr>
            <a:r>
              <a:rPr lang="en-US" altLang="it-IT" sz="2400" dirty="0">
                <a:solidFill>
                  <a:srgbClr val="646B65"/>
                </a:solidFill>
                <a:latin typeface="Century Gothic" panose="020B0502020202020204" pitchFamily="34" charset="0"/>
              </a:rPr>
              <a:t>Large energy networks and installations of national interest and relevant agreements</a:t>
            </a:r>
          </a:p>
          <a:p>
            <a:pPr algn="just" eaLnBrk="1" hangingPunct="1">
              <a:spcBef>
                <a:spcPct val="0"/>
              </a:spcBef>
              <a:buNone/>
            </a:pPr>
            <a:r>
              <a:rPr lang="en-US" altLang="it-IT" sz="2400" dirty="0">
                <a:solidFill>
                  <a:srgbClr val="646B65"/>
                </a:solidFill>
                <a:latin typeface="Century Gothic" panose="020B0502020202020204" pitchFamily="34" charset="0"/>
              </a:rPr>
              <a:t>(</a:t>
            </a:r>
            <a:r>
              <a:rPr lang="en-US" altLang="it-IT" sz="2400" i="1" dirty="0">
                <a:solidFill>
                  <a:srgbClr val="646B65"/>
                </a:solidFill>
                <a:latin typeface="Century Gothic" panose="020B0502020202020204" pitchFamily="34" charset="0"/>
              </a:rPr>
              <a:t>e.g.</a:t>
            </a:r>
            <a:r>
              <a:rPr lang="en-US" altLang="it-IT" sz="2400" dirty="0">
                <a:solidFill>
                  <a:srgbClr val="646B65"/>
                </a:solidFill>
                <a:latin typeface="Century Gothic" panose="020B0502020202020204" pitchFamily="34" charset="0"/>
              </a:rPr>
              <a:t>, infrastructure for electricity and gas supply from other countries, some ports and airports, installations for the supply of </a:t>
            </a:r>
            <a:r>
              <a:rPr lang="it-IT" altLang="it-IT" sz="2400" dirty="0">
                <a:solidFill>
                  <a:srgbClr val="646B65"/>
                </a:solidFill>
                <a:latin typeface="Century Gothic" panose="020B0502020202020204" pitchFamily="34" charset="0"/>
              </a:rPr>
              <a:t>broadband </a:t>
            </a:r>
            <a:r>
              <a:rPr lang="en-US" altLang="it-IT" sz="2400" dirty="0">
                <a:solidFill>
                  <a:srgbClr val="646B65"/>
                </a:solidFill>
                <a:latin typeface="Century Gothic" panose="020B0502020202020204" pitchFamily="34" charset="0"/>
              </a:rPr>
              <a:t>services).</a:t>
            </a:r>
          </a:p>
        </p:txBody>
      </p:sp>
      <p:sp>
        <p:nvSpPr>
          <p:cNvPr id="29" name="CasellaDiTesto 8"/>
          <p:cNvSpPr txBox="1">
            <a:spLocks noChangeArrowheads="1"/>
          </p:cNvSpPr>
          <p:nvPr/>
        </p:nvSpPr>
        <p:spPr bwMode="auto">
          <a:xfrm>
            <a:off x="7531100" y="8379587"/>
            <a:ext cx="10820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None/>
            </a:pPr>
            <a:r>
              <a:rPr lang="it-IT" altLang="it-IT" sz="2400" b="1" dirty="0">
                <a:solidFill>
                  <a:srgbClr val="646B65"/>
                </a:solidFill>
                <a:latin typeface="Century Gothic" panose="020B0502020202020204" pitchFamily="34" charset="0"/>
              </a:rPr>
              <a:t>RELEVANT ASSET:</a:t>
            </a:r>
          </a:p>
          <a:p>
            <a:pPr algn="just" eaLnBrk="1" hangingPunct="1">
              <a:spcBef>
                <a:spcPct val="0"/>
              </a:spcBef>
              <a:buNone/>
            </a:pPr>
            <a:r>
              <a:rPr lang="it-IT" altLang="it-IT" sz="2400" dirty="0">
                <a:solidFill>
                  <a:srgbClr val="646B65"/>
                </a:solidFill>
                <a:latin typeface="Century Gothic" panose="020B0502020202020204" pitchFamily="34" charset="0"/>
              </a:rPr>
              <a:t>The </a:t>
            </a:r>
            <a:r>
              <a:rPr lang="en-US" altLang="it-IT" sz="2400" dirty="0">
                <a:solidFill>
                  <a:srgbClr val="646B65"/>
                </a:solidFill>
                <a:latin typeface="Century Gothic" panose="020B0502020202020204" pitchFamily="34" charset="0"/>
              </a:rPr>
              <a:t>relevant implementing regulation still has to be adopted.</a:t>
            </a:r>
          </a:p>
        </p:txBody>
      </p:sp>
      <p:pic>
        <p:nvPicPr>
          <p:cNvPr id="3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80960" y="10455275"/>
            <a:ext cx="2232090" cy="687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Shape 149"/>
          <p:cNvSpPr>
            <a:spLocks noChangeShapeType="1"/>
          </p:cNvSpPr>
          <p:nvPr/>
        </p:nvSpPr>
        <p:spPr bwMode="auto">
          <a:xfrm>
            <a:off x="-6350" y="877227"/>
            <a:ext cx="8190894" cy="0"/>
          </a:xfrm>
          <a:prstGeom prst="line">
            <a:avLst/>
          </a:prstGeom>
          <a:noFill/>
          <a:ln w="19050">
            <a:solidFill>
              <a:srgbClr val="123A56"/>
            </a:solidFill>
            <a:miter lim="400000"/>
            <a:headEnd/>
            <a:tailEnd/>
          </a:ln>
          <a:extLst>
            <a:ext uri="{909E8E84-426E-40DD-AFC4-6F175D3DCCD1}">
              <a14:hiddenFill xmlns:a14="http://schemas.microsoft.com/office/drawing/2010/main">
                <a:noFill/>
              </a14:hiddenFill>
            </a:ext>
          </a:extLst>
        </p:spPr>
        <p:txBody>
          <a:bodyPr lIns="50799" tIns="50799" rIns="50799" bIns="50799" anchor="ctr"/>
          <a:lstStyle/>
          <a:p>
            <a:endParaRPr lang="it-IT"/>
          </a:p>
        </p:txBody>
      </p:sp>
      <p:pic>
        <p:nvPicPr>
          <p:cNvPr id="32" name="Virgola blu grigio e bianca-01.pn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918450" y="741799"/>
            <a:ext cx="512762"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33" name="Shape 150"/>
          <p:cNvSpPr/>
          <p:nvPr/>
        </p:nvSpPr>
        <p:spPr>
          <a:xfrm>
            <a:off x="130262" y="317815"/>
            <a:ext cx="7407188" cy="564255"/>
          </a:xfrm>
          <a:prstGeom prst="rect">
            <a:avLst/>
          </a:prstGeom>
          <a:ln w="12700">
            <a:miter lim="400000"/>
          </a:ln>
          <a:extLst>
            <a:ext uri="{C572A759-6A51-4108-AA02-DFA0A04FC94B}"/>
          </a:extLst>
        </p:spPr>
        <p:txBody>
          <a:bodyPr wrap="square" lIns="50799" tIns="50799" rIns="50799" bIns="50799" anchor="ctr">
            <a:spAutoFit/>
          </a:bodyPr>
          <a:lstStyle>
            <a:lvl1pPr algn="l">
              <a:defRPr sz="3500" cap="all">
                <a:solidFill>
                  <a:srgbClr val="123A56"/>
                </a:solidFill>
                <a:latin typeface="Raleway Light"/>
                <a:ea typeface="Raleway Light"/>
                <a:cs typeface="Raleway Light"/>
                <a:sym typeface="Raleway Light"/>
              </a:defRPr>
            </a:lvl1pPr>
          </a:lstStyle>
          <a:p>
            <a:pPr marL="12700" lvl="0"/>
            <a:r>
              <a:rPr lang="en-US" sz="3000" spc="20" dirty="0" smtClean="0">
                <a:solidFill>
                  <a:srgbClr val="003045"/>
                </a:solidFill>
                <a:latin typeface="Century Gothic"/>
                <a:cs typeface="Century Gothic"/>
              </a:rPr>
              <a:t>THE </a:t>
            </a:r>
            <a:r>
              <a:rPr lang="en-US" sz="3000" spc="20" dirty="0">
                <a:solidFill>
                  <a:srgbClr val="003045"/>
                </a:solidFill>
                <a:latin typeface="Century Gothic"/>
                <a:cs typeface="Century Gothic"/>
              </a:rPr>
              <a:t>«GOLDEN POWER» DISCIPLINE </a:t>
            </a:r>
          </a:p>
        </p:txBody>
      </p:sp>
    </p:spTree>
    <p:extLst>
      <p:ext uri="{BB962C8B-B14F-4D97-AF65-F5344CB8AC3E}">
        <p14:creationId xmlns:p14="http://schemas.microsoft.com/office/powerpoint/2010/main" val="15914823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bject 2"/>
          <p:cNvSpPr/>
          <p:nvPr/>
        </p:nvSpPr>
        <p:spPr>
          <a:xfrm>
            <a:off x="-7817" y="1447318"/>
            <a:ext cx="20097115" cy="9004300"/>
          </a:xfrm>
          <a:custGeom>
            <a:avLst/>
            <a:gdLst/>
            <a:ahLst/>
            <a:cxnLst/>
            <a:rect l="l" t="t" r="r" b="b"/>
            <a:pathLst>
              <a:path w="20097115" h="9004300">
                <a:moveTo>
                  <a:pt x="0" y="9004123"/>
                </a:moveTo>
                <a:lnTo>
                  <a:pt x="20096560" y="9004123"/>
                </a:lnTo>
                <a:lnTo>
                  <a:pt x="20096560" y="0"/>
                </a:lnTo>
                <a:lnTo>
                  <a:pt x="0" y="0"/>
                </a:lnTo>
                <a:lnTo>
                  <a:pt x="0" y="9004123"/>
                </a:lnTo>
                <a:close/>
              </a:path>
            </a:pathLst>
          </a:custGeom>
          <a:solidFill>
            <a:srgbClr val="4B4B4A">
              <a:alpha val="7058"/>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6" name="object 14"/>
          <p:cNvSpPr txBox="1">
            <a:spLocks noGrp="1"/>
          </p:cNvSpPr>
          <p:nvPr>
            <p:ph type="sldNum" sz="quarter" idx="7"/>
          </p:nvPr>
        </p:nvSpPr>
        <p:spPr>
          <a:xfrm>
            <a:off x="9962777" y="10848282"/>
            <a:ext cx="284479" cy="253916"/>
          </a:xfrm>
          <a:prstGeom prst="rect">
            <a:avLst/>
          </a:prstGeom>
        </p:spPr>
        <p:txBody>
          <a:bodyPr vert="horz" wrap="square" lIns="0" tIns="0" rIns="0" bIns="0" rtlCol="0">
            <a:spAutoFit/>
          </a:bodyPr>
          <a:lstStyle/>
          <a:p>
            <a:pPr marL="25400" marR="0" lvl="0" indent="0" algn="l" defTabSz="914400" rtl="0" eaLnBrk="1" fontAlgn="auto" latinLnBrk="0" hangingPunct="1">
              <a:lnSpc>
                <a:spcPct val="100000"/>
              </a:lnSpc>
              <a:spcBef>
                <a:spcPts val="145"/>
              </a:spcBef>
              <a:spcAft>
                <a:spcPts val="0"/>
              </a:spcAft>
              <a:buClrTx/>
              <a:buSzTx/>
              <a:buFontTx/>
              <a:buNone/>
              <a:tabLst/>
              <a:defRPr/>
            </a:pPr>
            <a:fld id="{81D60167-4931-47E6-BA6A-407CBD079E47}" type="slidenum">
              <a:rPr kumimoji="0" sz="1650" b="0" i="0" u="none" strike="noStrike" kern="1200" cap="none" spc="-135" normalizeH="0" baseline="0" noProof="0" dirty="0">
                <a:ln>
                  <a:noFill/>
                </a:ln>
                <a:solidFill>
                  <a:srgbClr val="646B65"/>
                </a:solidFill>
                <a:effectLst/>
                <a:uLnTx/>
                <a:uFillTx/>
                <a:latin typeface="Century Gothic" panose="020B0502020202020204" pitchFamily="34" charset="0"/>
                <a:ea typeface="+mn-ea"/>
                <a:cs typeface="Verdana"/>
              </a:rPr>
              <a:pPr marL="25400" marR="0" lvl="0" indent="0" algn="l" defTabSz="914400" rtl="0" eaLnBrk="1" fontAlgn="auto" latinLnBrk="0" hangingPunct="1">
                <a:lnSpc>
                  <a:spcPct val="100000"/>
                </a:lnSpc>
                <a:spcBef>
                  <a:spcPts val="145"/>
                </a:spcBef>
                <a:spcAft>
                  <a:spcPts val="0"/>
                </a:spcAft>
                <a:buClrTx/>
                <a:buSzTx/>
                <a:buFontTx/>
                <a:buNone/>
                <a:tabLst/>
                <a:defRPr/>
              </a:pPr>
              <a:t>17</a:t>
            </a:fld>
            <a:endParaRPr kumimoji="0" sz="1650" b="0" i="0" u="none" strike="noStrike" kern="1200" cap="none" spc="-135" normalizeH="0" baseline="0" noProof="0" dirty="0">
              <a:ln>
                <a:noFill/>
              </a:ln>
              <a:solidFill>
                <a:srgbClr val="646B65"/>
              </a:solidFill>
              <a:effectLst/>
              <a:uLnTx/>
              <a:uFillTx/>
              <a:latin typeface="Century Gothic" panose="020B0502020202020204" pitchFamily="34" charset="0"/>
              <a:ea typeface="+mn-ea"/>
              <a:cs typeface="Verdana"/>
            </a:endParaRPr>
          </a:p>
        </p:txBody>
      </p:sp>
      <p:sp>
        <p:nvSpPr>
          <p:cNvPr id="22" name="Titolo 1"/>
          <p:cNvSpPr>
            <a:spLocks noGrp="1"/>
          </p:cNvSpPr>
          <p:nvPr>
            <p:ph type="title"/>
          </p:nvPr>
        </p:nvSpPr>
        <p:spPr>
          <a:xfrm>
            <a:off x="2355850" y="1644741"/>
            <a:ext cx="16071850" cy="430887"/>
          </a:xfrm>
        </p:spPr>
        <p:txBody>
          <a:bodyPr/>
          <a:lstStyle/>
          <a:p>
            <a:pPr algn="ctr"/>
            <a:r>
              <a:rPr lang="en-US" altLang="it-IT" sz="2800" b="1" kern="1200" dirty="0" smtClean="0">
                <a:solidFill>
                  <a:srgbClr val="646B65"/>
                </a:solidFill>
                <a:latin typeface="Century Gothic" panose="020B0502020202020204" pitchFamily="34" charset="0"/>
                <a:ea typeface="+mn-ea"/>
                <a:cs typeface="+mn-cs"/>
              </a:rPr>
              <a:t>ENERGY, TRANSPORTATION, COMMUNICATIONS AND HIGH-TECH SECTORS</a:t>
            </a:r>
            <a:endParaRPr lang="it-IT" altLang="it-IT" sz="2800" b="1" kern="1200" dirty="0">
              <a:solidFill>
                <a:srgbClr val="646B65"/>
              </a:solidFill>
              <a:latin typeface="Century Gothic" panose="020B0502020202020204" pitchFamily="34" charset="0"/>
              <a:ea typeface="+mn-ea"/>
              <a:cs typeface="+mn-cs"/>
            </a:endParaRPr>
          </a:p>
        </p:txBody>
      </p:sp>
      <p:sp>
        <p:nvSpPr>
          <p:cNvPr id="3" name="CasellaDiTesto 2"/>
          <p:cNvSpPr txBox="1"/>
          <p:nvPr/>
        </p:nvSpPr>
        <p:spPr>
          <a:xfrm>
            <a:off x="1974850" y="3140075"/>
            <a:ext cx="7315200" cy="4893647"/>
          </a:xfrm>
          <a:prstGeom prst="rect">
            <a:avLst/>
          </a:prstGeom>
          <a:noFill/>
        </p:spPr>
        <p:txBody>
          <a:bodyPr wrap="square" rtlCol="0">
            <a:spAutoFit/>
          </a:bodyPr>
          <a:lstStyle/>
          <a:p>
            <a:pPr algn="ctr"/>
            <a:r>
              <a:rPr lang="en-US" sz="2400" b="1" dirty="0">
                <a:solidFill>
                  <a:srgbClr val="646B65"/>
                </a:solidFill>
                <a:latin typeface="Century Gothic" panose="020B0502020202020204" pitchFamily="34" charset="0"/>
              </a:rPr>
              <a:t>Material </a:t>
            </a:r>
            <a:r>
              <a:rPr lang="en-US" sz="2400" b="1" dirty="0" smtClean="0">
                <a:solidFill>
                  <a:srgbClr val="646B65"/>
                </a:solidFill>
                <a:latin typeface="Century Gothic" panose="020B0502020202020204" pitchFamily="34" charset="0"/>
              </a:rPr>
              <a:t>transactions</a:t>
            </a:r>
          </a:p>
          <a:p>
            <a:pPr algn="just"/>
            <a:endParaRPr lang="en-US" sz="2400" b="1" dirty="0">
              <a:solidFill>
                <a:srgbClr val="646B65"/>
              </a:solidFill>
              <a:latin typeface="Century Gothic" panose="020B0502020202020204" pitchFamily="34" charset="0"/>
            </a:endParaRPr>
          </a:p>
          <a:p>
            <a:pPr marL="342900" indent="-342900" algn="just">
              <a:buBlip>
                <a:blip r:embed="rId3"/>
              </a:buBlip>
            </a:pPr>
            <a:r>
              <a:rPr lang="en-US" sz="2400" dirty="0" smtClean="0">
                <a:solidFill>
                  <a:srgbClr val="646B65"/>
                </a:solidFill>
                <a:latin typeface="Century Gothic" panose="020B0502020202020204" pitchFamily="34" charset="0"/>
              </a:rPr>
              <a:t>The </a:t>
            </a:r>
            <a:r>
              <a:rPr lang="en-US" sz="2400" dirty="0">
                <a:solidFill>
                  <a:srgbClr val="646B65"/>
                </a:solidFill>
                <a:latin typeface="Century Gothic" panose="020B0502020202020204" pitchFamily="34" charset="0"/>
              </a:rPr>
              <a:t>acquisition, by an entity outside the EU, of the control over a company operating in such </a:t>
            </a:r>
            <a:r>
              <a:rPr lang="en-US" sz="2400" dirty="0" smtClean="0">
                <a:solidFill>
                  <a:srgbClr val="646B65"/>
                </a:solidFill>
                <a:latin typeface="Century Gothic" panose="020B0502020202020204" pitchFamily="34" charset="0"/>
              </a:rPr>
              <a:t>sectors;</a:t>
            </a:r>
          </a:p>
          <a:p>
            <a:pPr marL="342900" indent="-342900" algn="just">
              <a:buBlip>
                <a:blip r:embed="rId3"/>
              </a:buBlip>
            </a:pPr>
            <a:endParaRPr lang="en-US" sz="2400" dirty="0">
              <a:solidFill>
                <a:srgbClr val="646B65"/>
              </a:solidFill>
              <a:latin typeface="Century Gothic" panose="020B0502020202020204" pitchFamily="34" charset="0"/>
            </a:endParaRPr>
          </a:p>
          <a:p>
            <a:pPr marL="342900" indent="-342900" algn="just">
              <a:buBlip>
                <a:blip r:embed="rId3"/>
              </a:buBlip>
            </a:pPr>
            <a:r>
              <a:rPr lang="en-US" sz="2400" dirty="0" smtClean="0">
                <a:solidFill>
                  <a:srgbClr val="646B65"/>
                </a:solidFill>
                <a:latin typeface="Century Gothic" panose="020B0502020202020204" pitchFamily="34" charset="0"/>
              </a:rPr>
              <a:t>Any </a:t>
            </a:r>
            <a:r>
              <a:rPr lang="en-US" sz="2400" dirty="0">
                <a:solidFill>
                  <a:srgbClr val="646B65"/>
                </a:solidFill>
                <a:latin typeface="Century Gothic" panose="020B0502020202020204" pitchFamily="34" charset="0"/>
              </a:rPr>
              <a:t>resolution, deed or transaction related to a company operating in such sectors, which modify the ownership, the control, the availability or the purpose of the company’s asset, regardless whether an entity inside or outside the EU is involved (e.g. merger, spin-off, winding up of the company).</a:t>
            </a:r>
          </a:p>
        </p:txBody>
      </p:sp>
      <p:sp>
        <p:nvSpPr>
          <p:cNvPr id="9" name="CasellaDiTesto 8"/>
          <p:cNvSpPr txBox="1"/>
          <p:nvPr/>
        </p:nvSpPr>
        <p:spPr>
          <a:xfrm>
            <a:off x="11880850" y="3140075"/>
            <a:ext cx="5943600" cy="4154984"/>
          </a:xfrm>
          <a:prstGeom prst="rect">
            <a:avLst/>
          </a:prstGeom>
          <a:noFill/>
        </p:spPr>
        <p:txBody>
          <a:bodyPr wrap="square" rtlCol="0">
            <a:spAutoFit/>
          </a:bodyPr>
          <a:lstStyle/>
          <a:p>
            <a:pPr algn="ctr"/>
            <a:r>
              <a:rPr lang="en-US" sz="2400" b="1" dirty="0">
                <a:solidFill>
                  <a:srgbClr val="646B65"/>
                </a:solidFill>
                <a:latin typeface="Century Gothic" panose="020B0502020202020204" pitchFamily="34" charset="0"/>
              </a:rPr>
              <a:t>Special </a:t>
            </a:r>
            <a:r>
              <a:rPr lang="en-US" sz="2400" b="1" dirty="0" smtClean="0">
                <a:solidFill>
                  <a:srgbClr val="646B65"/>
                </a:solidFill>
                <a:latin typeface="Century Gothic" panose="020B0502020202020204" pitchFamily="34" charset="0"/>
              </a:rPr>
              <a:t>powers</a:t>
            </a:r>
          </a:p>
          <a:p>
            <a:pPr algn="just"/>
            <a:endParaRPr lang="en-US" sz="2400" b="1" dirty="0">
              <a:solidFill>
                <a:srgbClr val="646B65"/>
              </a:solidFill>
              <a:latin typeface="Century Gothic" panose="020B0502020202020204" pitchFamily="34" charset="0"/>
            </a:endParaRPr>
          </a:p>
          <a:p>
            <a:pPr marL="342900" indent="-342900" algn="just">
              <a:buBlip>
                <a:blip r:embed="rId3"/>
              </a:buBlip>
            </a:pPr>
            <a:r>
              <a:rPr lang="en-US" sz="2400" dirty="0" smtClean="0">
                <a:solidFill>
                  <a:srgbClr val="646B65"/>
                </a:solidFill>
                <a:latin typeface="Century Gothic" panose="020B0502020202020204" pitchFamily="34" charset="0"/>
              </a:rPr>
              <a:t>Imposition </a:t>
            </a:r>
            <a:r>
              <a:rPr lang="en-US" sz="2400" dirty="0">
                <a:solidFill>
                  <a:srgbClr val="646B65"/>
                </a:solidFill>
                <a:latin typeface="Century Gothic" panose="020B0502020202020204" pitchFamily="34" charset="0"/>
              </a:rPr>
              <a:t>of specific requirements or </a:t>
            </a:r>
            <a:r>
              <a:rPr lang="en-US" sz="2400" dirty="0" smtClean="0">
                <a:solidFill>
                  <a:srgbClr val="646B65"/>
                </a:solidFill>
                <a:latin typeface="Century Gothic" panose="020B0502020202020204" pitchFamily="34" charset="0"/>
              </a:rPr>
              <a:t>conditions;</a:t>
            </a:r>
          </a:p>
          <a:p>
            <a:pPr marL="342900" indent="-342900" algn="just">
              <a:buBlip>
                <a:blip r:embed="rId3"/>
              </a:buBlip>
            </a:pPr>
            <a:endParaRPr lang="en-US" sz="2400" dirty="0">
              <a:solidFill>
                <a:srgbClr val="646B65"/>
              </a:solidFill>
              <a:latin typeface="Century Gothic" panose="020B0502020202020204" pitchFamily="34" charset="0"/>
            </a:endParaRPr>
          </a:p>
          <a:p>
            <a:pPr marL="342900" indent="-342900" algn="just">
              <a:buBlip>
                <a:blip r:embed="rId3"/>
              </a:buBlip>
            </a:pPr>
            <a:r>
              <a:rPr lang="en-US" sz="2400" dirty="0" smtClean="0">
                <a:solidFill>
                  <a:srgbClr val="646B65"/>
                </a:solidFill>
                <a:latin typeface="Century Gothic" panose="020B0502020202020204" pitchFamily="34" charset="0"/>
              </a:rPr>
              <a:t>Objection </a:t>
            </a:r>
            <a:r>
              <a:rPr lang="en-US" sz="2400" dirty="0">
                <a:solidFill>
                  <a:srgbClr val="646B65"/>
                </a:solidFill>
                <a:latin typeface="Century Gothic" panose="020B0502020202020204" pitchFamily="34" charset="0"/>
              </a:rPr>
              <a:t>to the </a:t>
            </a:r>
            <a:r>
              <a:rPr lang="en-US" sz="2400" dirty="0" smtClean="0">
                <a:solidFill>
                  <a:srgbClr val="646B65"/>
                </a:solidFill>
                <a:latin typeface="Century Gothic" panose="020B0502020202020204" pitchFamily="34" charset="0"/>
              </a:rPr>
              <a:t>acquisition;</a:t>
            </a:r>
          </a:p>
          <a:p>
            <a:pPr marL="342900" indent="-342900" algn="just">
              <a:buBlip>
                <a:blip r:embed="rId3"/>
              </a:buBlip>
            </a:pPr>
            <a:endParaRPr lang="en-US" sz="2400" dirty="0">
              <a:solidFill>
                <a:srgbClr val="646B65"/>
              </a:solidFill>
              <a:latin typeface="Century Gothic" panose="020B0502020202020204" pitchFamily="34" charset="0"/>
            </a:endParaRPr>
          </a:p>
          <a:p>
            <a:pPr marL="342900" indent="-342900" algn="just">
              <a:buBlip>
                <a:blip r:embed="rId3"/>
              </a:buBlip>
            </a:pPr>
            <a:r>
              <a:rPr lang="en-US" sz="2400" dirty="0" smtClean="0">
                <a:solidFill>
                  <a:srgbClr val="646B65"/>
                </a:solidFill>
                <a:latin typeface="Century Gothic" panose="020B0502020202020204" pitchFamily="34" charset="0"/>
              </a:rPr>
              <a:t>Exercise </a:t>
            </a:r>
            <a:r>
              <a:rPr lang="en-US" sz="2400" dirty="0">
                <a:solidFill>
                  <a:srgbClr val="646B65"/>
                </a:solidFill>
                <a:latin typeface="Century Gothic" panose="020B0502020202020204" pitchFamily="34" charset="0"/>
              </a:rPr>
              <a:t>of veto right in relation to extraordinary transactions, but only if the risks cannot be eliminated by undertaking commitments.</a:t>
            </a:r>
          </a:p>
        </p:txBody>
      </p:sp>
      <p:pic>
        <p:nvPicPr>
          <p:cNvPr id="13"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80960" y="10455275"/>
            <a:ext cx="2232090" cy="687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Shape 149"/>
          <p:cNvSpPr>
            <a:spLocks noChangeShapeType="1"/>
          </p:cNvSpPr>
          <p:nvPr/>
        </p:nvSpPr>
        <p:spPr bwMode="auto">
          <a:xfrm>
            <a:off x="-6350" y="877227"/>
            <a:ext cx="8190894" cy="0"/>
          </a:xfrm>
          <a:prstGeom prst="line">
            <a:avLst/>
          </a:prstGeom>
          <a:noFill/>
          <a:ln w="19050">
            <a:solidFill>
              <a:srgbClr val="123A56"/>
            </a:solidFill>
            <a:miter lim="400000"/>
            <a:headEnd/>
            <a:tailEnd/>
          </a:ln>
          <a:extLst>
            <a:ext uri="{909E8E84-426E-40DD-AFC4-6F175D3DCCD1}">
              <a14:hiddenFill xmlns:a14="http://schemas.microsoft.com/office/drawing/2010/main">
                <a:noFill/>
              </a14:hiddenFill>
            </a:ext>
          </a:extLst>
        </p:spPr>
        <p:txBody>
          <a:bodyPr lIns="50799" tIns="50799" rIns="50799" bIns="50799" anchor="ctr"/>
          <a:lstStyle/>
          <a:p>
            <a:endParaRPr lang="it-IT"/>
          </a:p>
        </p:txBody>
      </p:sp>
      <p:pic>
        <p:nvPicPr>
          <p:cNvPr id="15" name="Virgola blu grigio e bianca-01.pn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918450" y="741799"/>
            <a:ext cx="512762"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7" name="Shape 150"/>
          <p:cNvSpPr/>
          <p:nvPr/>
        </p:nvSpPr>
        <p:spPr>
          <a:xfrm>
            <a:off x="130262" y="317815"/>
            <a:ext cx="7407188" cy="564255"/>
          </a:xfrm>
          <a:prstGeom prst="rect">
            <a:avLst/>
          </a:prstGeom>
          <a:ln w="12700">
            <a:miter lim="400000"/>
          </a:ln>
          <a:extLst>
            <a:ext uri="{C572A759-6A51-4108-AA02-DFA0A04FC94B}"/>
          </a:extLst>
        </p:spPr>
        <p:txBody>
          <a:bodyPr wrap="square" lIns="50799" tIns="50799" rIns="50799" bIns="50799" anchor="ctr">
            <a:spAutoFit/>
          </a:bodyPr>
          <a:lstStyle>
            <a:lvl1pPr algn="l">
              <a:defRPr sz="3500" cap="all">
                <a:solidFill>
                  <a:srgbClr val="123A56"/>
                </a:solidFill>
                <a:latin typeface="Raleway Light"/>
                <a:ea typeface="Raleway Light"/>
                <a:cs typeface="Raleway Light"/>
                <a:sym typeface="Raleway Light"/>
              </a:defRPr>
            </a:lvl1pPr>
          </a:lstStyle>
          <a:p>
            <a:pPr marL="12700" lvl="0"/>
            <a:r>
              <a:rPr lang="en-US" sz="3000" spc="20" dirty="0">
                <a:solidFill>
                  <a:srgbClr val="003045"/>
                </a:solidFill>
                <a:latin typeface="Century Gothic"/>
                <a:cs typeface="Century Gothic"/>
              </a:rPr>
              <a:t>THE </a:t>
            </a:r>
            <a:r>
              <a:rPr lang="en-US" sz="3000" spc="20" dirty="0" smtClean="0">
                <a:solidFill>
                  <a:srgbClr val="003045"/>
                </a:solidFill>
                <a:latin typeface="Century Gothic"/>
                <a:cs typeface="Century Gothic"/>
              </a:rPr>
              <a:t>«GOLDEN </a:t>
            </a:r>
            <a:r>
              <a:rPr lang="en-US" sz="3000" spc="20" dirty="0">
                <a:solidFill>
                  <a:srgbClr val="003045"/>
                </a:solidFill>
                <a:latin typeface="Century Gothic"/>
                <a:cs typeface="Century Gothic"/>
              </a:rPr>
              <a:t>POWER» DISCIPLINE </a:t>
            </a:r>
          </a:p>
        </p:txBody>
      </p:sp>
    </p:spTree>
    <p:extLst>
      <p:ext uri="{BB962C8B-B14F-4D97-AF65-F5344CB8AC3E}">
        <p14:creationId xmlns:p14="http://schemas.microsoft.com/office/powerpoint/2010/main" val="33933397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bject 2"/>
          <p:cNvSpPr/>
          <p:nvPr/>
        </p:nvSpPr>
        <p:spPr>
          <a:xfrm>
            <a:off x="-7817" y="1447318"/>
            <a:ext cx="20097115" cy="9004300"/>
          </a:xfrm>
          <a:custGeom>
            <a:avLst/>
            <a:gdLst/>
            <a:ahLst/>
            <a:cxnLst/>
            <a:rect l="l" t="t" r="r" b="b"/>
            <a:pathLst>
              <a:path w="20097115" h="9004300">
                <a:moveTo>
                  <a:pt x="0" y="9004123"/>
                </a:moveTo>
                <a:lnTo>
                  <a:pt x="20096560" y="9004123"/>
                </a:lnTo>
                <a:lnTo>
                  <a:pt x="20096560" y="0"/>
                </a:lnTo>
                <a:lnTo>
                  <a:pt x="0" y="0"/>
                </a:lnTo>
                <a:lnTo>
                  <a:pt x="0" y="9004123"/>
                </a:lnTo>
                <a:close/>
              </a:path>
            </a:pathLst>
          </a:custGeom>
          <a:solidFill>
            <a:srgbClr val="4B4B4A">
              <a:alpha val="7058"/>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6" name="object 14"/>
          <p:cNvSpPr txBox="1">
            <a:spLocks noGrp="1"/>
          </p:cNvSpPr>
          <p:nvPr>
            <p:ph type="sldNum" sz="quarter" idx="7"/>
          </p:nvPr>
        </p:nvSpPr>
        <p:spPr>
          <a:xfrm>
            <a:off x="9962777" y="10848282"/>
            <a:ext cx="284479" cy="253916"/>
          </a:xfrm>
          <a:prstGeom prst="rect">
            <a:avLst/>
          </a:prstGeom>
        </p:spPr>
        <p:txBody>
          <a:bodyPr vert="horz" wrap="square" lIns="0" tIns="0" rIns="0" bIns="0" rtlCol="0">
            <a:spAutoFit/>
          </a:bodyPr>
          <a:lstStyle/>
          <a:p>
            <a:pPr marL="25400" marR="0" lvl="0" indent="0" algn="l" defTabSz="914400" rtl="0" eaLnBrk="1" fontAlgn="auto" latinLnBrk="0" hangingPunct="1">
              <a:lnSpc>
                <a:spcPct val="100000"/>
              </a:lnSpc>
              <a:spcBef>
                <a:spcPts val="145"/>
              </a:spcBef>
              <a:spcAft>
                <a:spcPts val="0"/>
              </a:spcAft>
              <a:buClrTx/>
              <a:buSzTx/>
              <a:buFontTx/>
              <a:buNone/>
              <a:tabLst/>
              <a:defRPr/>
            </a:pPr>
            <a:fld id="{81D60167-4931-47E6-BA6A-407CBD079E47}" type="slidenum">
              <a:rPr kumimoji="0" sz="1650" b="0" i="0" u="none" strike="noStrike" kern="1200" cap="none" spc="-135" normalizeH="0" baseline="0" noProof="0" dirty="0">
                <a:ln>
                  <a:noFill/>
                </a:ln>
                <a:solidFill>
                  <a:srgbClr val="646B65"/>
                </a:solidFill>
                <a:effectLst/>
                <a:uLnTx/>
                <a:uFillTx/>
                <a:latin typeface="Century Gothic" panose="020B0502020202020204" pitchFamily="34" charset="0"/>
                <a:ea typeface="+mn-ea"/>
                <a:cs typeface="Verdana"/>
              </a:rPr>
              <a:pPr marL="25400" marR="0" lvl="0" indent="0" algn="l" defTabSz="914400" rtl="0" eaLnBrk="1" fontAlgn="auto" latinLnBrk="0" hangingPunct="1">
                <a:lnSpc>
                  <a:spcPct val="100000"/>
                </a:lnSpc>
                <a:spcBef>
                  <a:spcPts val="145"/>
                </a:spcBef>
                <a:spcAft>
                  <a:spcPts val="0"/>
                </a:spcAft>
                <a:buClrTx/>
                <a:buSzTx/>
                <a:buFontTx/>
                <a:buNone/>
                <a:tabLst/>
                <a:defRPr/>
              </a:pPr>
              <a:t>18</a:t>
            </a:fld>
            <a:endParaRPr kumimoji="0" sz="1650" b="0" i="0" u="none" strike="noStrike" kern="1200" cap="none" spc="-135" normalizeH="0" baseline="0" noProof="0" dirty="0">
              <a:ln>
                <a:noFill/>
              </a:ln>
              <a:solidFill>
                <a:srgbClr val="646B65"/>
              </a:solidFill>
              <a:effectLst/>
              <a:uLnTx/>
              <a:uFillTx/>
              <a:latin typeface="Century Gothic" panose="020B0502020202020204" pitchFamily="34" charset="0"/>
              <a:ea typeface="+mn-ea"/>
              <a:cs typeface="Verdana"/>
            </a:endParaRPr>
          </a:p>
        </p:txBody>
      </p:sp>
      <p:sp>
        <p:nvSpPr>
          <p:cNvPr id="22" name="Titolo 1"/>
          <p:cNvSpPr>
            <a:spLocks noGrp="1"/>
          </p:cNvSpPr>
          <p:nvPr>
            <p:ph type="title"/>
          </p:nvPr>
        </p:nvSpPr>
        <p:spPr>
          <a:xfrm>
            <a:off x="5332356" y="1761775"/>
            <a:ext cx="9829800" cy="430887"/>
          </a:xfrm>
        </p:spPr>
        <p:txBody>
          <a:bodyPr/>
          <a:lstStyle/>
          <a:p>
            <a:pPr algn="ctr"/>
            <a:r>
              <a:rPr lang="en-US" altLang="it-IT" sz="2800" b="1" kern="1200" dirty="0" smtClean="0">
                <a:solidFill>
                  <a:srgbClr val="646B65"/>
                </a:solidFill>
                <a:latin typeface="Century Gothic" panose="020B0502020202020204" pitchFamily="34" charset="0"/>
                <a:ea typeface="+mn-ea"/>
                <a:cs typeface="+mn-cs"/>
              </a:rPr>
              <a:t>NATIONAL DEFENSE AND SECURITY SECTORS</a:t>
            </a:r>
            <a:endParaRPr lang="it-IT" altLang="it-IT" sz="2800" b="1" kern="1200" dirty="0">
              <a:solidFill>
                <a:srgbClr val="646B65"/>
              </a:solidFill>
              <a:latin typeface="Century Gothic" panose="020B0502020202020204" pitchFamily="34" charset="0"/>
              <a:ea typeface="+mn-ea"/>
              <a:cs typeface="+mn-cs"/>
            </a:endParaRPr>
          </a:p>
        </p:txBody>
      </p:sp>
      <p:sp>
        <p:nvSpPr>
          <p:cNvPr id="3" name="CasellaDiTesto 2"/>
          <p:cNvSpPr txBox="1"/>
          <p:nvPr/>
        </p:nvSpPr>
        <p:spPr>
          <a:xfrm>
            <a:off x="1451286" y="3368675"/>
            <a:ext cx="7315200" cy="5386090"/>
          </a:xfrm>
          <a:prstGeom prst="rect">
            <a:avLst/>
          </a:prstGeom>
          <a:noFill/>
        </p:spPr>
        <p:txBody>
          <a:bodyPr wrap="square" rtlCol="0">
            <a:spAutoFit/>
          </a:bodyPr>
          <a:lstStyle/>
          <a:p>
            <a:pPr algn="ctr"/>
            <a:r>
              <a:rPr lang="en-US" sz="2800" b="1" dirty="0">
                <a:solidFill>
                  <a:srgbClr val="646B65"/>
                </a:solidFill>
                <a:latin typeface="Century Gothic" panose="020B0502020202020204" pitchFamily="34" charset="0"/>
              </a:rPr>
              <a:t>Material </a:t>
            </a:r>
            <a:r>
              <a:rPr lang="en-US" sz="2800" b="1" dirty="0" smtClean="0">
                <a:solidFill>
                  <a:srgbClr val="646B65"/>
                </a:solidFill>
                <a:latin typeface="Century Gothic" panose="020B0502020202020204" pitchFamily="34" charset="0"/>
              </a:rPr>
              <a:t>transactions</a:t>
            </a:r>
          </a:p>
          <a:p>
            <a:pPr algn="just"/>
            <a:endParaRPr lang="en-US" sz="2400" dirty="0">
              <a:solidFill>
                <a:srgbClr val="646B65"/>
              </a:solidFill>
              <a:latin typeface="Century Gothic" panose="020B0502020202020204" pitchFamily="34" charset="0"/>
            </a:endParaRPr>
          </a:p>
          <a:p>
            <a:pPr marL="342900" indent="-342900" algn="just">
              <a:buBlip>
                <a:blip r:embed="rId3"/>
              </a:buBlip>
            </a:pPr>
            <a:r>
              <a:rPr lang="en-US" sz="2400" dirty="0" smtClean="0">
                <a:solidFill>
                  <a:srgbClr val="646B65"/>
                </a:solidFill>
                <a:latin typeface="Century Gothic" panose="020B0502020202020204" pitchFamily="34" charset="0"/>
              </a:rPr>
              <a:t>The </a:t>
            </a:r>
            <a:r>
              <a:rPr lang="en-US" sz="2400" dirty="0">
                <a:solidFill>
                  <a:srgbClr val="646B65"/>
                </a:solidFill>
                <a:latin typeface="Century Gothic" panose="020B0502020202020204" pitchFamily="34" charset="0"/>
              </a:rPr>
              <a:t>acquisition, by an entity </a:t>
            </a:r>
            <a:r>
              <a:rPr lang="en-US" sz="2400" b="1" dirty="0">
                <a:solidFill>
                  <a:srgbClr val="646B65"/>
                </a:solidFill>
                <a:latin typeface="Century Gothic" panose="020B0502020202020204" pitchFamily="34" charset="0"/>
              </a:rPr>
              <a:t>inside or outside the EU</a:t>
            </a:r>
            <a:r>
              <a:rPr lang="en-US" sz="2400" dirty="0">
                <a:solidFill>
                  <a:srgbClr val="646B65"/>
                </a:solidFill>
                <a:latin typeface="Century Gothic" panose="020B0502020202020204" pitchFamily="34" charset="0"/>
              </a:rPr>
              <a:t>, of equity interest in a company operating in such sectors</a:t>
            </a:r>
            <a:r>
              <a:rPr lang="en-US" sz="2400" dirty="0" smtClean="0">
                <a:solidFill>
                  <a:srgbClr val="646B65"/>
                </a:solidFill>
                <a:latin typeface="Century Gothic" panose="020B0502020202020204" pitchFamily="34" charset="0"/>
              </a:rPr>
              <a:t>;</a:t>
            </a:r>
            <a:r>
              <a:rPr lang="en-US" sz="2400" dirty="0">
                <a:solidFill>
                  <a:srgbClr val="646B65"/>
                </a:solidFill>
                <a:latin typeface="Century Gothic" panose="020B0502020202020204" pitchFamily="34" charset="0"/>
              </a:rPr>
              <a:t>	</a:t>
            </a:r>
            <a:endParaRPr lang="en-US" sz="2400" dirty="0" smtClean="0">
              <a:solidFill>
                <a:srgbClr val="646B65"/>
              </a:solidFill>
              <a:latin typeface="Century Gothic" panose="020B0502020202020204" pitchFamily="34" charset="0"/>
            </a:endParaRPr>
          </a:p>
          <a:p>
            <a:pPr algn="just"/>
            <a:endParaRPr lang="en-US" sz="2400" dirty="0">
              <a:solidFill>
                <a:srgbClr val="646B65"/>
              </a:solidFill>
              <a:latin typeface="Century Gothic" panose="020B0502020202020204" pitchFamily="34" charset="0"/>
            </a:endParaRPr>
          </a:p>
          <a:p>
            <a:pPr marL="342900" indent="-342900" algn="just">
              <a:buBlip>
                <a:blip r:embed="rId3"/>
              </a:buBlip>
            </a:pPr>
            <a:r>
              <a:rPr lang="en-US" sz="2400" dirty="0" smtClean="0">
                <a:solidFill>
                  <a:srgbClr val="646B65"/>
                </a:solidFill>
                <a:latin typeface="Century Gothic" panose="020B0502020202020204" pitchFamily="34" charset="0"/>
              </a:rPr>
              <a:t>Any </a:t>
            </a:r>
            <a:r>
              <a:rPr lang="en-US" sz="2400" dirty="0">
                <a:solidFill>
                  <a:srgbClr val="646B65"/>
                </a:solidFill>
                <a:latin typeface="Century Gothic" panose="020B0502020202020204" pitchFamily="34" charset="0"/>
              </a:rPr>
              <a:t>resolution, deed or transaction related to a company operating in such sectors, which modify the ownership, the control, the availability or the purpose of the company’s asset, regardless whether an entity inside or outside the EU is involved (</a:t>
            </a:r>
            <a:r>
              <a:rPr lang="en-US" sz="2400" i="1" dirty="0">
                <a:solidFill>
                  <a:srgbClr val="646B65"/>
                </a:solidFill>
                <a:latin typeface="Century Gothic" panose="020B0502020202020204" pitchFamily="34" charset="0"/>
              </a:rPr>
              <a:t>e.g</a:t>
            </a:r>
            <a:r>
              <a:rPr lang="en-US" sz="2400" dirty="0">
                <a:solidFill>
                  <a:srgbClr val="646B65"/>
                </a:solidFill>
                <a:latin typeface="Century Gothic" panose="020B0502020202020204" pitchFamily="34" charset="0"/>
              </a:rPr>
              <a:t>. merger, spin-off, winding up of the company).</a:t>
            </a:r>
            <a:endParaRPr lang="en-US" sz="2400" dirty="0" smtClean="0">
              <a:solidFill>
                <a:srgbClr val="646B65"/>
              </a:solidFill>
              <a:latin typeface="Century Gothic" panose="020B0502020202020204" pitchFamily="34" charset="0"/>
            </a:endParaRPr>
          </a:p>
          <a:p>
            <a:pPr marL="342900" indent="-342900" algn="just">
              <a:buBlip>
                <a:blip r:embed="rId3"/>
              </a:buBlip>
            </a:pPr>
            <a:endParaRPr lang="en-US" sz="2400" dirty="0">
              <a:solidFill>
                <a:srgbClr val="646B65"/>
              </a:solidFill>
              <a:latin typeface="Century Gothic" panose="020B0502020202020204" pitchFamily="34" charset="0"/>
            </a:endParaRPr>
          </a:p>
        </p:txBody>
      </p:sp>
      <p:sp>
        <p:nvSpPr>
          <p:cNvPr id="9" name="CasellaDiTesto 8"/>
          <p:cNvSpPr txBox="1"/>
          <p:nvPr/>
        </p:nvSpPr>
        <p:spPr>
          <a:xfrm>
            <a:off x="11118850" y="4180544"/>
            <a:ext cx="7576330" cy="5262979"/>
          </a:xfrm>
          <a:prstGeom prst="rect">
            <a:avLst/>
          </a:prstGeom>
          <a:noFill/>
        </p:spPr>
        <p:txBody>
          <a:bodyPr wrap="square" rtlCol="0">
            <a:spAutoFit/>
          </a:bodyPr>
          <a:lstStyle/>
          <a:p>
            <a:pPr marL="342900" indent="-342900" algn="just">
              <a:buBlip>
                <a:blip r:embed="rId3"/>
              </a:buBlip>
            </a:pPr>
            <a:r>
              <a:rPr lang="en-US" sz="2400" dirty="0" smtClean="0">
                <a:solidFill>
                  <a:srgbClr val="646B65"/>
                </a:solidFill>
                <a:latin typeface="Century Gothic" panose="020B0502020202020204" pitchFamily="34" charset="0"/>
              </a:rPr>
              <a:t>Imposition </a:t>
            </a:r>
            <a:r>
              <a:rPr lang="en-US" sz="2400" dirty="0">
                <a:solidFill>
                  <a:srgbClr val="646B65"/>
                </a:solidFill>
                <a:latin typeface="Century Gothic" panose="020B0502020202020204" pitchFamily="34" charset="0"/>
              </a:rPr>
              <a:t>of specific requirements or conditions;</a:t>
            </a:r>
          </a:p>
          <a:p>
            <a:pPr algn="just"/>
            <a:endParaRPr lang="en-US" sz="2400" dirty="0">
              <a:solidFill>
                <a:srgbClr val="646B65"/>
              </a:solidFill>
              <a:latin typeface="Century Gothic" panose="020B0502020202020204" pitchFamily="34" charset="0"/>
            </a:endParaRPr>
          </a:p>
          <a:p>
            <a:pPr marL="342900" indent="-342900" algn="just">
              <a:buBlip>
                <a:blip r:embed="rId3"/>
              </a:buBlip>
            </a:pPr>
            <a:r>
              <a:rPr lang="en-US" sz="2400" dirty="0">
                <a:solidFill>
                  <a:srgbClr val="646B65"/>
                </a:solidFill>
                <a:latin typeface="Century Gothic" panose="020B0502020202020204" pitchFamily="34" charset="0"/>
              </a:rPr>
              <a:t>Exercise of veto right in relation to extraordinary transactions, </a:t>
            </a:r>
            <a:r>
              <a:rPr lang="en-US" sz="2400" b="1" dirty="0">
                <a:solidFill>
                  <a:srgbClr val="646B65"/>
                </a:solidFill>
                <a:latin typeface="Century Gothic" panose="020B0502020202020204" pitchFamily="34" charset="0"/>
              </a:rPr>
              <a:t>unless</a:t>
            </a:r>
            <a:r>
              <a:rPr lang="en-US" sz="2400" dirty="0">
                <a:solidFill>
                  <a:srgbClr val="646B65"/>
                </a:solidFill>
                <a:latin typeface="Century Gothic" panose="020B0502020202020204" pitchFamily="34" charset="0"/>
              </a:rPr>
              <a:t> the protection of the national defense/security interests may be ensured by imposing requirements or conditions;</a:t>
            </a:r>
          </a:p>
          <a:p>
            <a:pPr algn="just"/>
            <a:endParaRPr lang="en-US" sz="2400" dirty="0">
              <a:solidFill>
                <a:srgbClr val="646B65"/>
              </a:solidFill>
              <a:latin typeface="Century Gothic" panose="020B0502020202020204" pitchFamily="34" charset="0"/>
            </a:endParaRPr>
          </a:p>
          <a:p>
            <a:pPr marL="342900" indent="-342900" algn="just">
              <a:buBlip>
                <a:blip r:embed="rId3"/>
              </a:buBlip>
            </a:pPr>
            <a:r>
              <a:rPr lang="en-US" sz="2400" dirty="0">
                <a:solidFill>
                  <a:srgbClr val="646B65"/>
                </a:solidFill>
                <a:latin typeface="Century Gothic" panose="020B0502020202020204" pitchFamily="34" charset="0"/>
              </a:rPr>
              <a:t>Objection to the acquisition, </a:t>
            </a:r>
            <a:r>
              <a:rPr lang="en-US" sz="2400" b="1" dirty="0">
                <a:solidFill>
                  <a:srgbClr val="646B65"/>
                </a:solidFill>
                <a:latin typeface="Century Gothic" panose="020B0502020202020204" pitchFamily="34" charset="0"/>
              </a:rPr>
              <a:t>but only if </a:t>
            </a:r>
            <a:r>
              <a:rPr lang="en-US" sz="2400" dirty="0">
                <a:solidFill>
                  <a:srgbClr val="646B65"/>
                </a:solidFill>
                <a:latin typeface="Century Gothic" panose="020B0502020202020204" pitchFamily="34" charset="0"/>
              </a:rPr>
              <a:t>the acquirer will own, directly or indirectly, the necessary shares with voting right to affect the national defense and security </a:t>
            </a:r>
            <a:r>
              <a:rPr lang="en-US" sz="2400" dirty="0" smtClean="0">
                <a:solidFill>
                  <a:srgbClr val="646B65"/>
                </a:solidFill>
                <a:latin typeface="Century Gothic" panose="020B0502020202020204" pitchFamily="34" charset="0"/>
              </a:rPr>
              <a:t>interest.</a:t>
            </a:r>
            <a:endParaRPr lang="en-US" sz="2400" dirty="0">
              <a:solidFill>
                <a:srgbClr val="646B65"/>
              </a:solidFill>
              <a:latin typeface="Century Gothic" panose="020B0502020202020204" pitchFamily="34" charset="0"/>
            </a:endParaRPr>
          </a:p>
          <a:p>
            <a:pPr marL="342900" indent="-342900" algn="just">
              <a:buBlip>
                <a:blip r:embed="rId3"/>
              </a:buBlip>
            </a:pPr>
            <a:endParaRPr lang="en-US" sz="2400" dirty="0">
              <a:solidFill>
                <a:srgbClr val="646B65"/>
              </a:solidFill>
              <a:latin typeface="Century Gothic" panose="020B0502020202020204" pitchFamily="34" charset="0"/>
            </a:endParaRPr>
          </a:p>
        </p:txBody>
      </p:sp>
      <p:sp>
        <p:nvSpPr>
          <p:cNvPr id="2" name="CasellaDiTesto 1"/>
          <p:cNvSpPr txBox="1"/>
          <p:nvPr/>
        </p:nvSpPr>
        <p:spPr>
          <a:xfrm>
            <a:off x="12506715" y="3342344"/>
            <a:ext cx="4800600" cy="523220"/>
          </a:xfrm>
          <a:prstGeom prst="rect">
            <a:avLst/>
          </a:prstGeom>
          <a:noFill/>
        </p:spPr>
        <p:txBody>
          <a:bodyPr wrap="square" rtlCol="0">
            <a:spAutoFit/>
          </a:bodyPr>
          <a:lstStyle/>
          <a:p>
            <a:pPr lvl="0" algn="ctr"/>
            <a:r>
              <a:rPr lang="en-US" sz="2800" b="1" dirty="0">
                <a:solidFill>
                  <a:srgbClr val="646B65"/>
                </a:solidFill>
                <a:latin typeface="Century Gothic" panose="020B0502020202020204" pitchFamily="34" charset="0"/>
              </a:rPr>
              <a:t>Special powers</a:t>
            </a:r>
          </a:p>
        </p:txBody>
      </p:sp>
      <p:pic>
        <p:nvPicPr>
          <p:cNvPr id="11"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80960" y="10455275"/>
            <a:ext cx="2232090" cy="687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Shape 149"/>
          <p:cNvSpPr>
            <a:spLocks noChangeShapeType="1"/>
          </p:cNvSpPr>
          <p:nvPr/>
        </p:nvSpPr>
        <p:spPr bwMode="auto">
          <a:xfrm>
            <a:off x="-6350" y="877227"/>
            <a:ext cx="8190894" cy="0"/>
          </a:xfrm>
          <a:prstGeom prst="line">
            <a:avLst/>
          </a:prstGeom>
          <a:noFill/>
          <a:ln w="19050">
            <a:solidFill>
              <a:srgbClr val="123A56"/>
            </a:solidFill>
            <a:miter lim="400000"/>
            <a:headEnd/>
            <a:tailEnd/>
          </a:ln>
          <a:extLst>
            <a:ext uri="{909E8E84-426E-40DD-AFC4-6F175D3DCCD1}">
              <a14:hiddenFill xmlns:a14="http://schemas.microsoft.com/office/drawing/2010/main">
                <a:noFill/>
              </a14:hiddenFill>
            </a:ext>
          </a:extLst>
        </p:spPr>
        <p:txBody>
          <a:bodyPr lIns="50799" tIns="50799" rIns="50799" bIns="50799" anchor="ctr"/>
          <a:lstStyle/>
          <a:p>
            <a:endParaRPr lang="it-IT"/>
          </a:p>
        </p:txBody>
      </p:sp>
      <p:pic>
        <p:nvPicPr>
          <p:cNvPr id="17" name="Virgola blu grigio e bianca-01.pn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918450" y="741799"/>
            <a:ext cx="512762"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8" name="Shape 150"/>
          <p:cNvSpPr/>
          <p:nvPr/>
        </p:nvSpPr>
        <p:spPr>
          <a:xfrm>
            <a:off x="130262" y="317815"/>
            <a:ext cx="7407188" cy="564255"/>
          </a:xfrm>
          <a:prstGeom prst="rect">
            <a:avLst/>
          </a:prstGeom>
          <a:ln w="12700">
            <a:miter lim="400000"/>
          </a:ln>
          <a:extLst>
            <a:ext uri="{C572A759-6A51-4108-AA02-DFA0A04FC94B}"/>
          </a:extLst>
        </p:spPr>
        <p:txBody>
          <a:bodyPr wrap="square" lIns="50799" tIns="50799" rIns="50799" bIns="50799" anchor="ctr">
            <a:spAutoFit/>
          </a:bodyPr>
          <a:lstStyle>
            <a:lvl1pPr algn="l">
              <a:defRPr sz="3500" cap="all">
                <a:solidFill>
                  <a:srgbClr val="123A56"/>
                </a:solidFill>
                <a:latin typeface="Raleway Light"/>
                <a:ea typeface="Raleway Light"/>
                <a:cs typeface="Raleway Light"/>
                <a:sym typeface="Raleway Light"/>
              </a:defRPr>
            </a:lvl1pPr>
          </a:lstStyle>
          <a:p>
            <a:pPr marL="12700" lvl="0"/>
            <a:r>
              <a:rPr lang="en-US" sz="3000" spc="20" dirty="0">
                <a:solidFill>
                  <a:srgbClr val="003045"/>
                </a:solidFill>
                <a:latin typeface="Century Gothic"/>
                <a:cs typeface="Century Gothic"/>
              </a:rPr>
              <a:t>THE </a:t>
            </a:r>
            <a:r>
              <a:rPr lang="en-US" sz="3000" spc="20" dirty="0" smtClean="0">
                <a:solidFill>
                  <a:srgbClr val="003045"/>
                </a:solidFill>
                <a:latin typeface="Century Gothic"/>
                <a:cs typeface="Century Gothic"/>
              </a:rPr>
              <a:t>«GOLDEN </a:t>
            </a:r>
            <a:r>
              <a:rPr lang="en-US" sz="3000" spc="20" dirty="0">
                <a:solidFill>
                  <a:srgbClr val="003045"/>
                </a:solidFill>
                <a:latin typeface="Century Gothic"/>
                <a:cs typeface="Century Gothic"/>
              </a:rPr>
              <a:t>POWER» DISCIPLINE </a:t>
            </a:r>
          </a:p>
        </p:txBody>
      </p:sp>
    </p:spTree>
    <p:extLst>
      <p:ext uri="{BB962C8B-B14F-4D97-AF65-F5344CB8AC3E}">
        <p14:creationId xmlns:p14="http://schemas.microsoft.com/office/powerpoint/2010/main" val="24068208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bject 2"/>
          <p:cNvSpPr/>
          <p:nvPr/>
        </p:nvSpPr>
        <p:spPr>
          <a:xfrm>
            <a:off x="-7817" y="1447318"/>
            <a:ext cx="20097115" cy="9004300"/>
          </a:xfrm>
          <a:custGeom>
            <a:avLst/>
            <a:gdLst/>
            <a:ahLst/>
            <a:cxnLst/>
            <a:rect l="l" t="t" r="r" b="b"/>
            <a:pathLst>
              <a:path w="20097115" h="9004300">
                <a:moveTo>
                  <a:pt x="0" y="9004123"/>
                </a:moveTo>
                <a:lnTo>
                  <a:pt x="20096560" y="9004123"/>
                </a:lnTo>
                <a:lnTo>
                  <a:pt x="20096560" y="0"/>
                </a:lnTo>
                <a:lnTo>
                  <a:pt x="0" y="0"/>
                </a:lnTo>
                <a:lnTo>
                  <a:pt x="0" y="9004123"/>
                </a:lnTo>
                <a:close/>
              </a:path>
            </a:pathLst>
          </a:custGeom>
          <a:solidFill>
            <a:srgbClr val="4B4B4A">
              <a:alpha val="7058"/>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6" name="object 14"/>
          <p:cNvSpPr txBox="1">
            <a:spLocks noGrp="1"/>
          </p:cNvSpPr>
          <p:nvPr>
            <p:ph type="sldNum" sz="quarter" idx="7"/>
          </p:nvPr>
        </p:nvSpPr>
        <p:spPr>
          <a:xfrm>
            <a:off x="9962777" y="10848282"/>
            <a:ext cx="284479" cy="253916"/>
          </a:xfrm>
          <a:prstGeom prst="rect">
            <a:avLst/>
          </a:prstGeom>
        </p:spPr>
        <p:txBody>
          <a:bodyPr vert="horz" wrap="square" lIns="0" tIns="0" rIns="0" bIns="0" rtlCol="0">
            <a:spAutoFit/>
          </a:bodyPr>
          <a:lstStyle/>
          <a:p>
            <a:pPr marL="25400" marR="0" lvl="0" indent="0" algn="l" defTabSz="914400" rtl="0" eaLnBrk="1" fontAlgn="auto" latinLnBrk="0" hangingPunct="1">
              <a:lnSpc>
                <a:spcPct val="100000"/>
              </a:lnSpc>
              <a:spcBef>
                <a:spcPts val="145"/>
              </a:spcBef>
              <a:spcAft>
                <a:spcPts val="0"/>
              </a:spcAft>
              <a:buClrTx/>
              <a:buSzTx/>
              <a:buFontTx/>
              <a:buNone/>
              <a:tabLst/>
              <a:defRPr/>
            </a:pPr>
            <a:fld id="{81D60167-4931-47E6-BA6A-407CBD079E47}" type="slidenum">
              <a:rPr kumimoji="0" sz="1650" b="0" i="0" u="none" strike="noStrike" kern="1200" cap="none" spc="-135" normalizeH="0" baseline="0" noProof="0" dirty="0">
                <a:ln>
                  <a:noFill/>
                </a:ln>
                <a:solidFill>
                  <a:srgbClr val="646B65"/>
                </a:solidFill>
                <a:effectLst/>
                <a:uLnTx/>
                <a:uFillTx/>
                <a:latin typeface="Century Gothic" panose="020B0502020202020204" pitchFamily="34" charset="0"/>
                <a:ea typeface="+mn-ea"/>
                <a:cs typeface="Verdana"/>
              </a:rPr>
              <a:pPr marL="25400" marR="0" lvl="0" indent="0" algn="l" defTabSz="914400" rtl="0" eaLnBrk="1" fontAlgn="auto" latinLnBrk="0" hangingPunct="1">
                <a:lnSpc>
                  <a:spcPct val="100000"/>
                </a:lnSpc>
                <a:spcBef>
                  <a:spcPts val="145"/>
                </a:spcBef>
                <a:spcAft>
                  <a:spcPts val="0"/>
                </a:spcAft>
                <a:buClrTx/>
                <a:buSzTx/>
                <a:buFontTx/>
                <a:buNone/>
                <a:tabLst/>
                <a:defRPr/>
              </a:pPr>
              <a:t>19</a:t>
            </a:fld>
            <a:endParaRPr kumimoji="0" sz="1650" b="0" i="0" u="none" strike="noStrike" kern="1200" cap="none" spc="-135" normalizeH="0" baseline="0" noProof="0" dirty="0">
              <a:ln>
                <a:noFill/>
              </a:ln>
              <a:solidFill>
                <a:srgbClr val="646B65"/>
              </a:solidFill>
              <a:effectLst/>
              <a:uLnTx/>
              <a:uFillTx/>
              <a:latin typeface="Century Gothic" panose="020B0502020202020204" pitchFamily="34" charset="0"/>
              <a:ea typeface="+mn-ea"/>
              <a:cs typeface="Verdana"/>
            </a:endParaRPr>
          </a:p>
        </p:txBody>
      </p:sp>
      <p:sp>
        <p:nvSpPr>
          <p:cNvPr id="22" name="Titolo 1"/>
          <p:cNvSpPr>
            <a:spLocks noGrp="1"/>
          </p:cNvSpPr>
          <p:nvPr>
            <p:ph type="title"/>
          </p:nvPr>
        </p:nvSpPr>
        <p:spPr>
          <a:xfrm>
            <a:off x="2069091" y="1723780"/>
            <a:ext cx="16071850" cy="430887"/>
          </a:xfrm>
        </p:spPr>
        <p:txBody>
          <a:bodyPr/>
          <a:lstStyle/>
          <a:p>
            <a:pPr algn="ctr"/>
            <a:r>
              <a:rPr lang="en-US" altLang="it-IT" sz="2800" b="1" kern="1200" dirty="0" smtClean="0">
                <a:solidFill>
                  <a:srgbClr val="646B65"/>
                </a:solidFill>
                <a:latin typeface="Century Gothic" panose="020B0502020202020204" pitchFamily="34" charset="0"/>
                <a:ea typeface="+mn-ea"/>
                <a:cs typeface="+mn-cs"/>
              </a:rPr>
              <a:t>ENERGY, TRANSPORTATION, COMMUNICATIONS AND HIGH-TECH SECTORS</a:t>
            </a:r>
            <a:endParaRPr lang="it-IT" altLang="it-IT" sz="2800" b="1" kern="1200" dirty="0">
              <a:solidFill>
                <a:srgbClr val="646B65"/>
              </a:solidFill>
              <a:latin typeface="Century Gothic" panose="020B0502020202020204" pitchFamily="34" charset="0"/>
              <a:ea typeface="+mn-ea"/>
              <a:cs typeface="+mn-cs"/>
            </a:endParaRPr>
          </a:p>
        </p:txBody>
      </p:sp>
      <p:sp>
        <p:nvSpPr>
          <p:cNvPr id="12" name="CasellaDiTesto 11"/>
          <p:cNvSpPr txBox="1"/>
          <p:nvPr/>
        </p:nvSpPr>
        <p:spPr>
          <a:xfrm>
            <a:off x="1695674" y="2822575"/>
            <a:ext cx="16655826" cy="3416320"/>
          </a:xfrm>
          <a:prstGeom prst="rect">
            <a:avLst/>
          </a:prstGeom>
          <a:noFill/>
        </p:spPr>
        <p:txBody>
          <a:bodyPr wrap="square">
            <a:spAutoFit/>
          </a:bodyPr>
          <a:lstStyle/>
          <a:p>
            <a:pPr algn="just" fontAlgn="base">
              <a:spcBef>
                <a:spcPct val="0"/>
              </a:spcBef>
              <a:spcAft>
                <a:spcPct val="0"/>
              </a:spcAft>
              <a:defRPr/>
            </a:pPr>
            <a:r>
              <a:rPr lang="en-US" sz="2400" dirty="0">
                <a:solidFill>
                  <a:srgbClr val="646B65"/>
                </a:solidFill>
                <a:latin typeface="Century Gothic" panose="020B0502020202020204" pitchFamily="34" charset="0"/>
              </a:rPr>
              <a:t>The Government shall exercise the special powers in case of an “exceptional situation, not ruled by the national and the European sectoral legislation” threatening a serious damage for the relevant public interests (and, with reference to the acquisition of equity interests, also for the public order). In particular, it shall be taken into account if:</a:t>
            </a:r>
          </a:p>
          <a:p>
            <a:pPr algn="just" fontAlgn="base">
              <a:spcBef>
                <a:spcPct val="0"/>
              </a:spcBef>
              <a:spcAft>
                <a:spcPct val="0"/>
              </a:spcAft>
              <a:defRPr/>
            </a:pPr>
            <a:endParaRPr lang="en-US" sz="2400" dirty="0">
              <a:solidFill>
                <a:srgbClr val="646B65"/>
              </a:solidFill>
              <a:latin typeface="Century Gothic" panose="020B0502020202020204" pitchFamily="34" charset="0"/>
            </a:endParaRPr>
          </a:p>
          <a:p>
            <a:pPr marL="342900" indent="-342900" algn="just" fontAlgn="base">
              <a:spcBef>
                <a:spcPct val="0"/>
              </a:spcBef>
              <a:spcAft>
                <a:spcPct val="0"/>
              </a:spcAft>
              <a:buBlip>
                <a:blip r:embed="rId3"/>
              </a:buBlip>
              <a:defRPr/>
            </a:pPr>
            <a:r>
              <a:rPr lang="en-US" sz="2400" dirty="0">
                <a:solidFill>
                  <a:srgbClr val="646B65"/>
                </a:solidFill>
                <a:latin typeface="Century Gothic" panose="020B0502020202020204" pitchFamily="34" charset="0"/>
              </a:rPr>
              <a:t>As a consequence of the material transaction, the security of uninterrupted supply, the maintenance and the efficiency of networks and installations is still ensured ;</a:t>
            </a:r>
          </a:p>
          <a:p>
            <a:pPr marL="342900" indent="-342900" algn="just" fontAlgn="base">
              <a:spcBef>
                <a:spcPct val="0"/>
              </a:spcBef>
              <a:spcAft>
                <a:spcPct val="0"/>
              </a:spcAft>
              <a:buFont typeface="Arial" panose="020B0604020202020204" pitchFamily="34" charset="0"/>
              <a:buChar char="•"/>
              <a:defRPr/>
            </a:pPr>
            <a:endParaRPr lang="en-US" sz="2400" dirty="0">
              <a:solidFill>
                <a:srgbClr val="646B65"/>
              </a:solidFill>
              <a:latin typeface="Century Gothic" panose="020B0502020202020204" pitchFamily="34" charset="0"/>
            </a:endParaRPr>
          </a:p>
          <a:p>
            <a:pPr marL="342900" indent="-342900" algn="just" fontAlgn="base">
              <a:spcBef>
                <a:spcPct val="0"/>
              </a:spcBef>
              <a:spcAft>
                <a:spcPct val="0"/>
              </a:spcAft>
              <a:buBlip>
                <a:blip r:embed="rId3"/>
              </a:buBlip>
              <a:defRPr/>
            </a:pPr>
            <a:r>
              <a:rPr lang="en-US" sz="2400" dirty="0">
                <a:solidFill>
                  <a:srgbClr val="646B65"/>
                </a:solidFill>
                <a:latin typeface="Century Gothic" panose="020B0502020202020204" pitchFamily="34" charset="0"/>
              </a:rPr>
              <a:t>There are objective reasons to believe that there are connections between the acquirer and States which</a:t>
            </a:r>
          </a:p>
        </p:txBody>
      </p:sp>
      <p:sp>
        <p:nvSpPr>
          <p:cNvPr id="17" name="object 11"/>
          <p:cNvSpPr/>
          <p:nvPr/>
        </p:nvSpPr>
        <p:spPr>
          <a:xfrm>
            <a:off x="1695674" y="7663626"/>
            <a:ext cx="4184961" cy="1304920"/>
          </a:xfrm>
          <a:custGeom>
            <a:avLst/>
            <a:gdLst/>
            <a:ahLst/>
            <a:cxnLst/>
            <a:rect l="l" t="t" r="r" b="b"/>
            <a:pathLst>
              <a:path w="3345179" h="688975">
                <a:moveTo>
                  <a:pt x="0" y="688565"/>
                </a:moveTo>
                <a:lnTo>
                  <a:pt x="3344819" y="688565"/>
                </a:lnTo>
                <a:lnTo>
                  <a:pt x="3344819" y="0"/>
                </a:lnTo>
                <a:lnTo>
                  <a:pt x="0" y="0"/>
                </a:lnTo>
                <a:lnTo>
                  <a:pt x="0" y="688565"/>
                </a:lnTo>
                <a:close/>
              </a:path>
            </a:pathLst>
          </a:custGeom>
          <a:solidFill>
            <a:srgbClr val="FFFFFF"/>
          </a:solidFill>
          <a:ln>
            <a:solidFill>
              <a:schemeClr val="tx1"/>
            </a:solidFill>
          </a:ln>
        </p:spPr>
        <p:txBody>
          <a:bodyPr wrap="square" lIns="0" tIns="0" rIns="0" bIns="0" rtlCol="0"/>
          <a:lstStyle/>
          <a:p>
            <a:endParaRPr/>
          </a:p>
        </p:txBody>
      </p:sp>
      <p:sp>
        <p:nvSpPr>
          <p:cNvPr id="4" name="CasellaDiTesto 3"/>
          <p:cNvSpPr txBox="1"/>
          <p:nvPr/>
        </p:nvSpPr>
        <p:spPr>
          <a:xfrm>
            <a:off x="1923998" y="7807326"/>
            <a:ext cx="4135348" cy="830997"/>
          </a:xfrm>
          <a:prstGeom prst="rect">
            <a:avLst/>
          </a:prstGeom>
          <a:noFill/>
        </p:spPr>
        <p:txBody>
          <a:bodyPr wrap="square" rtlCol="0">
            <a:spAutoFit/>
          </a:bodyPr>
          <a:lstStyle/>
          <a:p>
            <a:r>
              <a:rPr lang="en-US" sz="2400" dirty="0">
                <a:solidFill>
                  <a:srgbClr val="646B65"/>
                </a:solidFill>
                <a:latin typeface="Century Gothic" panose="020B0502020202020204" pitchFamily="34" charset="0"/>
              </a:rPr>
              <a:t>D</a:t>
            </a:r>
            <a:r>
              <a:rPr lang="en-US" sz="2400" dirty="0" smtClean="0">
                <a:solidFill>
                  <a:srgbClr val="646B65"/>
                </a:solidFill>
                <a:latin typeface="Century Gothic" panose="020B0502020202020204" pitchFamily="34" charset="0"/>
              </a:rPr>
              <a:t>o </a:t>
            </a:r>
            <a:r>
              <a:rPr lang="en-US" sz="2400" dirty="0">
                <a:solidFill>
                  <a:srgbClr val="646B65"/>
                </a:solidFill>
                <a:latin typeface="Century Gothic" panose="020B0502020202020204" pitchFamily="34" charset="0"/>
              </a:rPr>
              <a:t>not recognize the principle of democracy</a:t>
            </a:r>
          </a:p>
        </p:txBody>
      </p:sp>
      <p:sp>
        <p:nvSpPr>
          <p:cNvPr id="18" name="object 11"/>
          <p:cNvSpPr/>
          <p:nvPr/>
        </p:nvSpPr>
        <p:spPr>
          <a:xfrm>
            <a:off x="14166539" y="7690932"/>
            <a:ext cx="4184961" cy="1304920"/>
          </a:xfrm>
          <a:custGeom>
            <a:avLst/>
            <a:gdLst/>
            <a:ahLst/>
            <a:cxnLst/>
            <a:rect l="l" t="t" r="r" b="b"/>
            <a:pathLst>
              <a:path w="3345179" h="688975">
                <a:moveTo>
                  <a:pt x="0" y="688565"/>
                </a:moveTo>
                <a:lnTo>
                  <a:pt x="3344819" y="688565"/>
                </a:lnTo>
                <a:lnTo>
                  <a:pt x="3344819" y="0"/>
                </a:lnTo>
                <a:lnTo>
                  <a:pt x="0" y="0"/>
                </a:lnTo>
                <a:lnTo>
                  <a:pt x="0" y="688565"/>
                </a:lnTo>
                <a:close/>
              </a:path>
            </a:pathLst>
          </a:custGeom>
          <a:solidFill>
            <a:srgbClr val="FFFFFF"/>
          </a:solidFill>
          <a:ln>
            <a:solidFill>
              <a:schemeClr val="tx1"/>
            </a:solidFill>
          </a:ln>
        </p:spPr>
        <p:txBody>
          <a:bodyPr wrap="square" lIns="0" tIns="0" rIns="0" bIns="0" rtlCol="0"/>
          <a:lstStyle/>
          <a:p>
            <a:endParaRPr/>
          </a:p>
        </p:txBody>
      </p:sp>
      <p:sp>
        <p:nvSpPr>
          <p:cNvPr id="19" name="object 11"/>
          <p:cNvSpPr/>
          <p:nvPr/>
        </p:nvSpPr>
        <p:spPr>
          <a:xfrm>
            <a:off x="7931106" y="7677547"/>
            <a:ext cx="4184961" cy="1304920"/>
          </a:xfrm>
          <a:custGeom>
            <a:avLst/>
            <a:gdLst/>
            <a:ahLst/>
            <a:cxnLst/>
            <a:rect l="l" t="t" r="r" b="b"/>
            <a:pathLst>
              <a:path w="3345179" h="688975">
                <a:moveTo>
                  <a:pt x="0" y="688565"/>
                </a:moveTo>
                <a:lnTo>
                  <a:pt x="3344819" y="688565"/>
                </a:lnTo>
                <a:lnTo>
                  <a:pt x="3344819" y="0"/>
                </a:lnTo>
                <a:lnTo>
                  <a:pt x="0" y="0"/>
                </a:lnTo>
                <a:lnTo>
                  <a:pt x="0" y="688565"/>
                </a:lnTo>
                <a:close/>
              </a:path>
            </a:pathLst>
          </a:custGeom>
          <a:solidFill>
            <a:srgbClr val="FFFFFF"/>
          </a:solidFill>
          <a:ln>
            <a:solidFill>
              <a:schemeClr val="tx1"/>
            </a:solidFill>
          </a:ln>
        </p:spPr>
        <p:txBody>
          <a:bodyPr wrap="square" lIns="0" tIns="0" rIns="0" bIns="0" rtlCol="0"/>
          <a:lstStyle/>
          <a:p>
            <a:endParaRPr/>
          </a:p>
        </p:txBody>
      </p:sp>
      <p:sp>
        <p:nvSpPr>
          <p:cNvPr id="10" name="CasellaDiTesto 9"/>
          <p:cNvSpPr txBox="1"/>
          <p:nvPr/>
        </p:nvSpPr>
        <p:spPr>
          <a:xfrm>
            <a:off x="8322932" y="7807325"/>
            <a:ext cx="3435617" cy="830997"/>
          </a:xfrm>
          <a:prstGeom prst="rect">
            <a:avLst/>
          </a:prstGeom>
          <a:noFill/>
        </p:spPr>
        <p:txBody>
          <a:bodyPr wrap="square" rtlCol="0">
            <a:spAutoFit/>
          </a:bodyPr>
          <a:lstStyle/>
          <a:p>
            <a:r>
              <a:rPr lang="en-US" sz="2400" dirty="0">
                <a:solidFill>
                  <a:srgbClr val="646B65"/>
                </a:solidFill>
                <a:latin typeface="Century Gothic" panose="020B0502020202020204" pitchFamily="34" charset="0"/>
              </a:rPr>
              <a:t>D</a:t>
            </a:r>
            <a:r>
              <a:rPr lang="en-US" sz="2400" dirty="0" smtClean="0">
                <a:solidFill>
                  <a:srgbClr val="646B65"/>
                </a:solidFill>
                <a:latin typeface="Century Gothic" panose="020B0502020202020204" pitchFamily="34" charset="0"/>
              </a:rPr>
              <a:t>o </a:t>
            </a:r>
            <a:r>
              <a:rPr lang="en-US" sz="2400" dirty="0">
                <a:solidFill>
                  <a:srgbClr val="646B65"/>
                </a:solidFill>
                <a:latin typeface="Century Gothic" panose="020B0502020202020204" pitchFamily="34" charset="0"/>
              </a:rPr>
              <a:t>not comply with international law rules</a:t>
            </a:r>
          </a:p>
        </p:txBody>
      </p:sp>
      <p:sp>
        <p:nvSpPr>
          <p:cNvPr id="11" name="CasellaDiTesto 10"/>
          <p:cNvSpPr txBox="1"/>
          <p:nvPr/>
        </p:nvSpPr>
        <p:spPr>
          <a:xfrm>
            <a:off x="14420851" y="7773298"/>
            <a:ext cx="3962400" cy="1200329"/>
          </a:xfrm>
          <a:prstGeom prst="rect">
            <a:avLst/>
          </a:prstGeom>
          <a:noFill/>
        </p:spPr>
        <p:txBody>
          <a:bodyPr wrap="square" rtlCol="0">
            <a:spAutoFit/>
          </a:bodyPr>
          <a:lstStyle/>
          <a:p>
            <a:r>
              <a:rPr lang="en-US" sz="2400" dirty="0">
                <a:solidFill>
                  <a:srgbClr val="646B65"/>
                </a:solidFill>
                <a:latin typeface="Century Gothic" panose="020B0502020202020204" pitchFamily="34" charset="0"/>
              </a:rPr>
              <a:t>H</a:t>
            </a:r>
            <a:r>
              <a:rPr lang="en-US" sz="2400" dirty="0" smtClean="0">
                <a:solidFill>
                  <a:srgbClr val="646B65"/>
                </a:solidFill>
                <a:latin typeface="Century Gothic" panose="020B0502020202020204" pitchFamily="34" charset="0"/>
              </a:rPr>
              <a:t>ave </a:t>
            </a:r>
            <a:r>
              <a:rPr lang="en-US" sz="2400" dirty="0">
                <a:solidFill>
                  <a:srgbClr val="646B65"/>
                </a:solidFill>
                <a:latin typeface="Century Gothic" panose="020B0502020202020204" pitchFamily="34" charset="0"/>
              </a:rPr>
              <a:t>established relationship with criminal organizations </a:t>
            </a:r>
          </a:p>
        </p:txBody>
      </p:sp>
      <p:sp>
        <p:nvSpPr>
          <p:cNvPr id="25" name="object 15"/>
          <p:cNvSpPr/>
          <p:nvPr/>
        </p:nvSpPr>
        <p:spPr>
          <a:xfrm rot="16200000" flipH="1">
            <a:off x="3328902" y="6651837"/>
            <a:ext cx="1140545" cy="598847"/>
          </a:xfrm>
          <a:custGeom>
            <a:avLst/>
            <a:gdLst/>
            <a:ahLst/>
            <a:cxnLst/>
            <a:rect l="l" t="t" r="r" b="b"/>
            <a:pathLst>
              <a:path w="3322320" h="2091054">
                <a:moveTo>
                  <a:pt x="2276789" y="0"/>
                </a:moveTo>
                <a:lnTo>
                  <a:pt x="2276789" y="522706"/>
                </a:lnTo>
                <a:lnTo>
                  <a:pt x="0" y="522706"/>
                </a:lnTo>
                <a:lnTo>
                  <a:pt x="0" y="1568119"/>
                </a:lnTo>
                <a:lnTo>
                  <a:pt x="2276789" y="1568119"/>
                </a:lnTo>
                <a:lnTo>
                  <a:pt x="2276789" y="2090826"/>
                </a:lnTo>
                <a:lnTo>
                  <a:pt x="3322202" y="1045413"/>
                </a:lnTo>
                <a:lnTo>
                  <a:pt x="2276789" y="0"/>
                </a:lnTo>
                <a:close/>
              </a:path>
            </a:pathLst>
          </a:custGeom>
          <a:solidFill>
            <a:srgbClr val="002F4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7" name="object 15"/>
          <p:cNvSpPr/>
          <p:nvPr/>
        </p:nvSpPr>
        <p:spPr>
          <a:xfrm rot="16200000" flipH="1">
            <a:off x="15688746" y="6624307"/>
            <a:ext cx="1140545" cy="598847"/>
          </a:xfrm>
          <a:custGeom>
            <a:avLst/>
            <a:gdLst/>
            <a:ahLst/>
            <a:cxnLst/>
            <a:rect l="l" t="t" r="r" b="b"/>
            <a:pathLst>
              <a:path w="3322320" h="2091054">
                <a:moveTo>
                  <a:pt x="2276789" y="0"/>
                </a:moveTo>
                <a:lnTo>
                  <a:pt x="2276789" y="522706"/>
                </a:lnTo>
                <a:lnTo>
                  <a:pt x="0" y="522706"/>
                </a:lnTo>
                <a:lnTo>
                  <a:pt x="0" y="1568119"/>
                </a:lnTo>
                <a:lnTo>
                  <a:pt x="2276789" y="1568119"/>
                </a:lnTo>
                <a:lnTo>
                  <a:pt x="2276789" y="2090826"/>
                </a:lnTo>
                <a:lnTo>
                  <a:pt x="3322202" y="1045413"/>
                </a:lnTo>
                <a:lnTo>
                  <a:pt x="2276789" y="0"/>
                </a:lnTo>
                <a:close/>
              </a:path>
            </a:pathLst>
          </a:custGeom>
          <a:solidFill>
            <a:srgbClr val="002F4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8" name="object 15"/>
          <p:cNvSpPr/>
          <p:nvPr/>
        </p:nvSpPr>
        <p:spPr>
          <a:xfrm rot="16200000" flipH="1">
            <a:off x="9346450" y="6654957"/>
            <a:ext cx="1140545" cy="598847"/>
          </a:xfrm>
          <a:custGeom>
            <a:avLst/>
            <a:gdLst/>
            <a:ahLst/>
            <a:cxnLst/>
            <a:rect l="l" t="t" r="r" b="b"/>
            <a:pathLst>
              <a:path w="3322320" h="2091054">
                <a:moveTo>
                  <a:pt x="2276789" y="0"/>
                </a:moveTo>
                <a:lnTo>
                  <a:pt x="2276789" y="522706"/>
                </a:lnTo>
                <a:lnTo>
                  <a:pt x="0" y="522706"/>
                </a:lnTo>
                <a:lnTo>
                  <a:pt x="0" y="1568119"/>
                </a:lnTo>
                <a:lnTo>
                  <a:pt x="2276789" y="1568119"/>
                </a:lnTo>
                <a:lnTo>
                  <a:pt x="2276789" y="2090826"/>
                </a:lnTo>
                <a:lnTo>
                  <a:pt x="3322202" y="1045413"/>
                </a:lnTo>
                <a:lnTo>
                  <a:pt x="2276789" y="0"/>
                </a:lnTo>
                <a:close/>
              </a:path>
            </a:pathLst>
          </a:custGeom>
          <a:solidFill>
            <a:srgbClr val="002F4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31"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80960" y="10455275"/>
            <a:ext cx="2232090" cy="687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Shape 149"/>
          <p:cNvSpPr>
            <a:spLocks noChangeShapeType="1"/>
          </p:cNvSpPr>
          <p:nvPr/>
        </p:nvSpPr>
        <p:spPr bwMode="auto">
          <a:xfrm>
            <a:off x="-6350" y="877227"/>
            <a:ext cx="8190894" cy="0"/>
          </a:xfrm>
          <a:prstGeom prst="line">
            <a:avLst/>
          </a:prstGeom>
          <a:noFill/>
          <a:ln w="19050">
            <a:solidFill>
              <a:srgbClr val="123A56"/>
            </a:solidFill>
            <a:miter lim="400000"/>
            <a:headEnd/>
            <a:tailEnd/>
          </a:ln>
          <a:extLst>
            <a:ext uri="{909E8E84-426E-40DD-AFC4-6F175D3DCCD1}">
              <a14:hiddenFill xmlns:a14="http://schemas.microsoft.com/office/drawing/2010/main">
                <a:noFill/>
              </a14:hiddenFill>
            </a:ext>
          </a:extLst>
        </p:spPr>
        <p:txBody>
          <a:bodyPr lIns="50799" tIns="50799" rIns="50799" bIns="50799" anchor="ctr"/>
          <a:lstStyle/>
          <a:p>
            <a:endParaRPr lang="it-IT"/>
          </a:p>
        </p:txBody>
      </p:sp>
      <p:pic>
        <p:nvPicPr>
          <p:cNvPr id="23" name="Virgola blu grigio e bianca-01.pn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918450" y="741799"/>
            <a:ext cx="512762"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24" name="Shape 150"/>
          <p:cNvSpPr/>
          <p:nvPr/>
        </p:nvSpPr>
        <p:spPr>
          <a:xfrm>
            <a:off x="130262" y="317815"/>
            <a:ext cx="7407188" cy="564255"/>
          </a:xfrm>
          <a:prstGeom prst="rect">
            <a:avLst/>
          </a:prstGeom>
          <a:ln w="12700">
            <a:miter lim="400000"/>
          </a:ln>
          <a:extLst>
            <a:ext uri="{C572A759-6A51-4108-AA02-DFA0A04FC94B}"/>
          </a:extLst>
        </p:spPr>
        <p:txBody>
          <a:bodyPr wrap="square" lIns="50799" tIns="50799" rIns="50799" bIns="50799" anchor="ctr">
            <a:spAutoFit/>
          </a:bodyPr>
          <a:lstStyle>
            <a:lvl1pPr algn="l">
              <a:defRPr sz="3500" cap="all">
                <a:solidFill>
                  <a:srgbClr val="123A56"/>
                </a:solidFill>
                <a:latin typeface="Raleway Light"/>
                <a:ea typeface="Raleway Light"/>
                <a:cs typeface="Raleway Light"/>
                <a:sym typeface="Raleway Light"/>
              </a:defRPr>
            </a:lvl1pPr>
          </a:lstStyle>
          <a:p>
            <a:pPr marL="12700" lvl="0"/>
            <a:r>
              <a:rPr lang="en-US" sz="3000" spc="20" dirty="0">
                <a:solidFill>
                  <a:srgbClr val="003045"/>
                </a:solidFill>
                <a:latin typeface="Century Gothic"/>
                <a:cs typeface="Century Gothic"/>
              </a:rPr>
              <a:t>THE </a:t>
            </a:r>
            <a:r>
              <a:rPr lang="en-US" sz="3000" spc="20" dirty="0" smtClean="0">
                <a:solidFill>
                  <a:srgbClr val="003045"/>
                </a:solidFill>
                <a:latin typeface="Century Gothic"/>
                <a:cs typeface="Century Gothic"/>
              </a:rPr>
              <a:t>«GOLDEN </a:t>
            </a:r>
            <a:r>
              <a:rPr lang="en-US" sz="3000" spc="20" dirty="0">
                <a:solidFill>
                  <a:srgbClr val="003045"/>
                </a:solidFill>
                <a:latin typeface="Century Gothic"/>
                <a:cs typeface="Century Gothic"/>
              </a:rPr>
              <a:t>POWER» DISCIPLINE </a:t>
            </a:r>
          </a:p>
        </p:txBody>
      </p:sp>
    </p:spTree>
    <p:extLst>
      <p:ext uri="{BB962C8B-B14F-4D97-AF65-F5344CB8AC3E}">
        <p14:creationId xmlns:p14="http://schemas.microsoft.com/office/powerpoint/2010/main" val="15405290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3268171"/>
            <a:ext cx="16755510" cy="6120303"/>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7321661" y="3172678"/>
            <a:ext cx="12782550" cy="5474970"/>
          </a:xfrm>
          <a:custGeom>
            <a:avLst/>
            <a:gdLst/>
            <a:ahLst/>
            <a:cxnLst/>
            <a:rect l="l" t="t" r="r" b="b"/>
            <a:pathLst>
              <a:path w="12782550" h="5474970">
                <a:moveTo>
                  <a:pt x="0" y="5474597"/>
                </a:moveTo>
                <a:lnTo>
                  <a:pt x="12782438" y="5474597"/>
                </a:lnTo>
                <a:lnTo>
                  <a:pt x="12782438" y="0"/>
                </a:lnTo>
                <a:lnTo>
                  <a:pt x="0" y="0"/>
                </a:lnTo>
                <a:lnTo>
                  <a:pt x="0" y="5474597"/>
                </a:lnTo>
                <a:close/>
              </a:path>
            </a:pathLst>
          </a:custGeom>
          <a:solidFill>
            <a:srgbClr val="FFFFFF">
              <a:alpha val="9803"/>
            </a:srgbClr>
          </a:solidFill>
        </p:spPr>
        <p:txBody>
          <a:bodyPr wrap="square" lIns="0" tIns="0" rIns="0" bIns="0" rtlCol="0"/>
          <a:lstStyle/>
          <a:p>
            <a:endParaRPr/>
          </a:p>
        </p:txBody>
      </p:sp>
      <p:sp>
        <p:nvSpPr>
          <p:cNvPr id="4" name="object 4"/>
          <p:cNvSpPr/>
          <p:nvPr/>
        </p:nvSpPr>
        <p:spPr>
          <a:xfrm>
            <a:off x="6680843" y="3268172"/>
            <a:ext cx="10033635" cy="6120302"/>
          </a:xfrm>
          <a:custGeom>
            <a:avLst/>
            <a:gdLst/>
            <a:ahLst/>
            <a:cxnLst/>
            <a:rect l="l" t="t" r="r" b="b"/>
            <a:pathLst>
              <a:path w="10033635" h="5379720">
                <a:moveTo>
                  <a:pt x="0" y="5379103"/>
                </a:moveTo>
                <a:lnTo>
                  <a:pt x="10033202" y="5379103"/>
                </a:lnTo>
                <a:lnTo>
                  <a:pt x="10033202" y="0"/>
                </a:lnTo>
                <a:lnTo>
                  <a:pt x="0" y="0"/>
                </a:lnTo>
                <a:lnTo>
                  <a:pt x="0" y="5379103"/>
                </a:lnTo>
                <a:close/>
              </a:path>
            </a:pathLst>
          </a:custGeom>
          <a:solidFill>
            <a:srgbClr val="3B3B3B">
              <a:alpha val="61567"/>
            </a:srgbClr>
          </a:solidFill>
        </p:spPr>
        <p:txBody>
          <a:bodyPr wrap="square" lIns="0" tIns="0" rIns="0" bIns="0" rtlCol="0"/>
          <a:lstStyle/>
          <a:p>
            <a:endParaRPr/>
          </a:p>
        </p:txBody>
      </p:sp>
      <p:sp>
        <p:nvSpPr>
          <p:cNvPr id="5" name="object 5"/>
          <p:cNvSpPr/>
          <p:nvPr/>
        </p:nvSpPr>
        <p:spPr>
          <a:xfrm>
            <a:off x="16714046" y="3268172"/>
            <a:ext cx="3390265" cy="6120302"/>
          </a:xfrm>
          <a:custGeom>
            <a:avLst/>
            <a:gdLst/>
            <a:ahLst/>
            <a:cxnLst/>
            <a:rect l="l" t="t" r="r" b="b"/>
            <a:pathLst>
              <a:path w="3390265" h="5379720">
                <a:moveTo>
                  <a:pt x="0" y="5379103"/>
                </a:moveTo>
                <a:lnTo>
                  <a:pt x="3390053" y="5379103"/>
                </a:lnTo>
                <a:lnTo>
                  <a:pt x="3390053" y="0"/>
                </a:lnTo>
                <a:lnTo>
                  <a:pt x="0" y="0"/>
                </a:lnTo>
                <a:lnTo>
                  <a:pt x="0" y="5379103"/>
                </a:lnTo>
                <a:close/>
              </a:path>
            </a:pathLst>
          </a:custGeom>
          <a:solidFill>
            <a:srgbClr val="4B4B4A">
              <a:alpha val="19215"/>
            </a:srgbClr>
          </a:solidFill>
        </p:spPr>
        <p:txBody>
          <a:bodyPr wrap="square" lIns="0" tIns="0" rIns="0" bIns="0" rtlCol="0"/>
          <a:lstStyle/>
          <a:p>
            <a:endParaRPr/>
          </a:p>
        </p:txBody>
      </p:sp>
      <p:sp>
        <p:nvSpPr>
          <p:cNvPr id="7" name="object 7"/>
          <p:cNvSpPr txBox="1"/>
          <p:nvPr/>
        </p:nvSpPr>
        <p:spPr>
          <a:xfrm>
            <a:off x="6680843" y="3296483"/>
            <a:ext cx="10715485" cy="7639784"/>
          </a:xfrm>
          <a:prstGeom prst="rect">
            <a:avLst/>
          </a:prstGeom>
        </p:spPr>
        <p:txBody>
          <a:bodyPr vert="horz" wrap="square" lIns="0" tIns="11430" rIns="0" bIns="0" rtlCol="0">
            <a:spAutoFit/>
          </a:bodyPr>
          <a:lstStyle/>
          <a:p>
            <a:pPr marL="323215" marR="993140">
              <a:lnSpc>
                <a:spcPct val="150900"/>
              </a:lnSpc>
              <a:spcBef>
                <a:spcPts val="90"/>
              </a:spcBef>
            </a:pPr>
            <a:r>
              <a:rPr lang="en-US" sz="2000" dirty="0" smtClean="0">
                <a:solidFill>
                  <a:srgbClr val="FFFFFF"/>
                </a:solidFill>
                <a:latin typeface="Century Gothic" panose="020B0502020202020204" pitchFamily="34" charset="0"/>
                <a:cs typeface="Verdana"/>
              </a:rPr>
              <a:t>SOURCES OF ITALIAN CORPORATE LAW</a:t>
            </a:r>
          </a:p>
          <a:p>
            <a:pPr marL="323215" marR="993140">
              <a:lnSpc>
                <a:spcPct val="150900"/>
              </a:lnSpc>
              <a:spcBef>
                <a:spcPts val="90"/>
              </a:spcBef>
            </a:pPr>
            <a:r>
              <a:rPr lang="en-US" sz="2000" dirty="0">
                <a:solidFill>
                  <a:srgbClr val="FFFFFF"/>
                </a:solidFill>
                <a:latin typeface="Century Gothic" panose="020B0502020202020204" pitchFamily="34" charset="0"/>
                <a:cs typeface="Verdana"/>
              </a:rPr>
              <a:t>THE CORPORATE GOVERNANCE </a:t>
            </a:r>
            <a:r>
              <a:rPr lang="en-US" sz="2000" dirty="0" smtClean="0">
                <a:solidFill>
                  <a:srgbClr val="FFFFFF"/>
                </a:solidFill>
                <a:latin typeface="Century Gothic" panose="020B0502020202020204" pitchFamily="34" charset="0"/>
                <a:cs typeface="Verdana"/>
              </a:rPr>
              <a:t>CODE</a:t>
            </a:r>
          </a:p>
          <a:p>
            <a:pPr marL="323215" marR="993140">
              <a:lnSpc>
                <a:spcPct val="150900"/>
              </a:lnSpc>
              <a:spcBef>
                <a:spcPts val="90"/>
              </a:spcBef>
            </a:pPr>
            <a:r>
              <a:rPr lang="en-US" sz="2000" dirty="0" smtClean="0">
                <a:solidFill>
                  <a:srgbClr val="FFFFFF"/>
                </a:solidFill>
                <a:latin typeface="Century Gothic" panose="020B0502020202020204" pitchFamily="34" charset="0"/>
                <a:cs typeface="Verdana"/>
              </a:rPr>
              <a:t>THE ITALIAN COMPANIES</a:t>
            </a:r>
          </a:p>
          <a:p>
            <a:pPr marL="323215" marR="993140">
              <a:lnSpc>
                <a:spcPct val="150900"/>
              </a:lnSpc>
              <a:spcBef>
                <a:spcPts val="90"/>
              </a:spcBef>
            </a:pPr>
            <a:r>
              <a:rPr lang="en-US" sz="2000" dirty="0" smtClean="0">
                <a:solidFill>
                  <a:srgbClr val="FFFFFF"/>
                </a:solidFill>
                <a:latin typeface="Century Gothic" panose="020B0502020202020204" pitchFamily="34" charset="0"/>
                <a:cs typeface="Verdana"/>
              </a:rPr>
              <a:t>LA SOCIETÀ PER AZIONI</a:t>
            </a:r>
          </a:p>
          <a:p>
            <a:pPr marL="323215" marR="993140">
              <a:lnSpc>
                <a:spcPct val="150900"/>
              </a:lnSpc>
              <a:spcBef>
                <a:spcPts val="90"/>
              </a:spcBef>
            </a:pPr>
            <a:r>
              <a:rPr lang="en-US" sz="2000" dirty="0">
                <a:solidFill>
                  <a:srgbClr val="FFFFFF"/>
                </a:solidFill>
                <a:latin typeface="Century Gothic" panose="020B0502020202020204" pitchFamily="34" charset="0"/>
                <a:cs typeface="Verdana"/>
              </a:rPr>
              <a:t>REGIMES OF </a:t>
            </a:r>
            <a:r>
              <a:rPr lang="en-US" sz="2000" dirty="0" smtClean="0">
                <a:solidFill>
                  <a:srgbClr val="FFFFFF"/>
                </a:solidFill>
                <a:latin typeface="Century Gothic" panose="020B0502020202020204" pitchFamily="34" charset="0"/>
                <a:cs typeface="Verdana"/>
              </a:rPr>
              <a:t>MANAGEMENT</a:t>
            </a:r>
          </a:p>
          <a:p>
            <a:pPr marL="323215" marR="993140">
              <a:lnSpc>
                <a:spcPct val="150900"/>
              </a:lnSpc>
              <a:spcBef>
                <a:spcPts val="90"/>
              </a:spcBef>
            </a:pPr>
            <a:r>
              <a:rPr lang="en-US" sz="2000" dirty="0">
                <a:solidFill>
                  <a:srgbClr val="FFFFFF"/>
                </a:solidFill>
                <a:latin typeface="Century Gothic" panose="020B0502020202020204" pitchFamily="34" charset="0"/>
                <a:cs typeface="Verdana"/>
              </a:rPr>
              <a:t>THE EXECUTIVE BODIES OF THE S.P.A</a:t>
            </a:r>
            <a:r>
              <a:rPr lang="en-US" sz="2000" dirty="0" smtClean="0">
                <a:solidFill>
                  <a:srgbClr val="FFFFFF"/>
                </a:solidFill>
                <a:latin typeface="Century Gothic" panose="020B0502020202020204" pitchFamily="34" charset="0"/>
                <a:cs typeface="Verdana"/>
              </a:rPr>
              <a:t>.</a:t>
            </a:r>
          </a:p>
          <a:p>
            <a:pPr marL="323215" marR="993140">
              <a:lnSpc>
                <a:spcPct val="150900"/>
              </a:lnSpc>
              <a:spcBef>
                <a:spcPts val="90"/>
              </a:spcBef>
            </a:pPr>
            <a:r>
              <a:rPr lang="en-US" sz="2000" dirty="0" smtClean="0">
                <a:solidFill>
                  <a:srgbClr val="FFFFFF"/>
                </a:solidFill>
                <a:latin typeface="Century Gothic" panose="020B0502020202020204" pitchFamily="34" charset="0"/>
                <a:cs typeface="Verdana"/>
              </a:rPr>
              <a:t>THE </a:t>
            </a:r>
            <a:r>
              <a:rPr lang="en-US" sz="2000" dirty="0">
                <a:solidFill>
                  <a:srgbClr val="FFFFFF"/>
                </a:solidFill>
                <a:latin typeface="Century Gothic" panose="020B0502020202020204" pitchFamily="34" charset="0"/>
                <a:cs typeface="Verdana"/>
              </a:rPr>
              <a:t>«GOLDEN POWER» DISCIPLINE </a:t>
            </a:r>
            <a:endParaRPr lang="en-US" sz="2000" dirty="0" smtClean="0">
              <a:solidFill>
                <a:srgbClr val="FFFFFF"/>
              </a:solidFill>
              <a:latin typeface="Century Gothic" panose="020B0502020202020204" pitchFamily="34" charset="0"/>
              <a:cs typeface="Verdana"/>
            </a:endParaRPr>
          </a:p>
          <a:p>
            <a:pPr marL="323215" marR="993140">
              <a:lnSpc>
                <a:spcPct val="150900"/>
              </a:lnSpc>
              <a:spcBef>
                <a:spcPts val="90"/>
              </a:spcBef>
            </a:pPr>
            <a:r>
              <a:rPr lang="en-US" sz="2000" dirty="0" smtClean="0">
                <a:solidFill>
                  <a:srgbClr val="FFFFFF"/>
                </a:solidFill>
                <a:latin typeface="Century Gothic" panose="020B0502020202020204" pitchFamily="34" charset="0"/>
                <a:cs typeface="Verdana"/>
              </a:rPr>
              <a:t>A GENERAL OVERVIEW</a:t>
            </a:r>
          </a:p>
          <a:p>
            <a:pPr marL="323215" marR="993140">
              <a:lnSpc>
                <a:spcPct val="150900"/>
              </a:lnSpc>
              <a:spcBef>
                <a:spcPts val="90"/>
              </a:spcBef>
            </a:pPr>
            <a:r>
              <a:rPr lang="en-US" sz="2000" dirty="0" smtClean="0">
                <a:solidFill>
                  <a:srgbClr val="FFFFFF"/>
                </a:solidFill>
                <a:latin typeface="Century Gothic" panose="020B0502020202020204" pitchFamily="34" charset="0"/>
                <a:cs typeface="Verdana"/>
              </a:rPr>
              <a:t>THE TIM-VIVENDI CASE</a:t>
            </a:r>
          </a:p>
          <a:p>
            <a:pPr marL="323215" marR="993140" lvl="0">
              <a:lnSpc>
                <a:spcPct val="150900"/>
              </a:lnSpc>
              <a:spcBef>
                <a:spcPts val="90"/>
              </a:spcBef>
            </a:pPr>
            <a:r>
              <a:rPr lang="en-US" sz="2000" dirty="0">
                <a:solidFill>
                  <a:srgbClr val="FFFFFF"/>
                </a:solidFill>
                <a:latin typeface="Century Gothic" panose="020B0502020202020204" pitchFamily="34" charset="0"/>
                <a:cs typeface="Verdana"/>
              </a:rPr>
              <a:t>RECENT </a:t>
            </a:r>
            <a:r>
              <a:rPr lang="en-US" sz="2000" dirty="0" smtClean="0">
                <a:solidFill>
                  <a:srgbClr val="FFFFFF"/>
                </a:solidFill>
                <a:latin typeface="Century Gothic" panose="020B0502020202020204" pitchFamily="34" charset="0"/>
                <a:cs typeface="Verdana"/>
              </a:rPr>
              <a:t>DEVELOPMENT</a:t>
            </a:r>
          </a:p>
          <a:p>
            <a:pPr marL="323215" marR="993140">
              <a:lnSpc>
                <a:spcPct val="150900"/>
              </a:lnSpc>
              <a:spcBef>
                <a:spcPts val="90"/>
              </a:spcBef>
            </a:pPr>
            <a:r>
              <a:rPr lang="en-US" sz="2000" dirty="0">
                <a:solidFill>
                  <a:srgbClr val="FFFFFF"/>
                </a:solidFill>
                <a:latin typeface="Century Gothic" panose="020B0502020202020204" pitchFamily="34" charset="0"/>
                <a:cs typeface="Verdana"/>
              </a:rPr>
              <a:t>CODE OF CONDUCT FOR LISTED </a:t>
            </a:r>
            <a:r>
              <a:rPr lang="en-US" sz="2000" dirty="0" smtClean="0">
                <a:solidFill>
                  <a:srgbClr val="FFFFFF"/>
                </a:solidFill>
                <a:latin typeface="Century Gothic" panose="020B0502020202020204" pitchFamily="34" charset="0"/>
                <a:cs typeface="Verdana"/>
              </a:rPr>
              <a:t>COMPANIES</a:t>
            </a:r>
          </a:p>
          <a:p>
            <a:pPr marL="323215" marR="993140">
              <a:lnSpc>
                <a:spcPct val="150900"/>
              </a:lnSpc>
              <a:spcBef>
                <a:spcPts val="90"/>
              </a:spcBef>
            </a:pPr>
            <a:r>
              <a:rPr lang="it-IT" sz="2000" dirty="0">
                <a:solidFill>
                  <a:srgbClr val="FFFFFF"/>
                </a:solidFill>
                <a:latin typeface="Century Gothic" panose="020B0502020202020204" pitchFamily="34" charset="0"/>
                <a:cs typeface="Verdana"/>
              </a:rPr>
              <a:t>THE NEW INSOLVENCY CODE</a:t>
            </a:r>
          </a:p>
          <a:p>
            <a:pPr marL="323215" marR="993140">
              <a:lnSpc>
                <a:spcPct val="150900"/>
              </a:lnSpc>
              <a:spcBef>
                <a:spcPts val="90"/>
              </a:spcBef>
            </a:pPr>
            <a:r>
              <a:rPr lang="it-IT" sz="2000" dirty="0" smtClean="0">
                <a:solidFill>
                  <a:srgbClr val="FFFFFF"/>
                </a:solidFill>
                <a:latin typeface="Century Gothic" panose="020B0502020202020204" pitchFamily="34" charset="0"/>
                <a:cs typeface="Verdana"/>
              </a:rPr>
              <a:t>NON-FINANCIAL REPORTING</a:t>
            </a:r>
          </a:p>
          <a:p>
            <a:pPr marL="323215" marR="993140">
              <a:lnSpc>
                <a:spcPct val="150900"/>
              </a:lnSpc>
              <a:spcBef>
                <a:spcPts val="90"/>
              </a:spcBef>
            </a:pPr>
            <a:endParaRPr lang="it-IT" sz="2000" dirty="0">
              <a:solidFill>
                <a:srgbClr val="FFFFFF"/>
              </a:solidFill>
              <a:latin typeface="Century Gothic" panose="020B0502020202020204" pitchFamily="34" charset="0"/>
              <a:cs typeface="Verdana"/>
            </a:endParaRPr>
          </a:p>
          <a:p>
            <a:pPr marL="323215" marR="993140" lvl="0">
              <a:lnSpc>
                <a:spcPct val="150900"/>
              </a:lnSpc>
              <a:spcBef>
                <a:spcPts val="90"/>
              </a:spcBef>
            </a:pPr>
            <a:endParaRPr lang="en-US" sz="2000" dirty="0">
              <a:solidFill>
                <a:srgbClr val="FFFFFF"/>
              </a:solidFill>
              <a:latin typeface="Century Gothic" panose="020B0502020202020204" pitchFamily="34" charset="0"/>
              <a:cs typeface="Verdana"/>
            </a:endParaRPr>
          </a:p>
          <a:p>
            <a:pPr marL="323215" marR="993140">
              <a:lnSpc>
                <a:spcPct val="150900"/>
              </a:lnSpc>
              <a:spcBef>
                <a:spcPts val="90"/>
              </a:spcBef>
            </a:pPr>
            <a:endParaRPr lang="en-US" sz="2000" dirty="0" smtClean="0">
              <a:solidFill>
                <a:srgbClr val="FFFFFF"/>
              </a:solidFill>
              <a:latin typeface="Century Gothic" panose="020B0502020202020204" pitchFamily="34" charset="0"/>
              <a:cs typeface="Verdana"/>
            </a:endParaRPr>
          </a:p>
        </p:txBody>
      </p:sp>
      <p:sp>
        <p:nvSpPr>
          <p:cNvPr id="10" name="object 10"/>
          <p:cNvSpPr txBox="1">
            <a:spLocks noGrp="1"/>
          </p:cNvSpPr>
          <p:nvPr>
            <p:ph type="sldNum" sz="quarter" idx="7"/>
          </p:nvPr>
        </p:nvSpPr>
        <p:spPr>
          <a:prstGeom prst="rect">
            <a:avLst/>
          </a:prstGeom>
        </p:spPr>
        <p:txBody>
          <a:bodyPr vert="horz" wrap="square" lIns="0" tIns="18415" rIns="0" bIns="0" rtlCol="0">
            <a:spAutoFit/>
          </a:bodyPr>
          <a:lstStyle/>
          <a:p>
            <a:pPr marL="25400">
              <a:lnSpc>
                <a:spcPct val="100000"/>
              </a:lnSpc>
              <a:spcBef>
                <a:spcPts val="145"/>
              </a:spcBef>
            </a:pPr>
            <a:fld id="{81D60167-4931-47E6-BA6A-407CBD079E47}" type="slidenum">
              <a:rPr spc="-135" dirty="0">
                <a:solidFill>
                  <a:srgbClr val="646B65"/>
                </a:solidFill>
                <a:latin typeface="Century Gothic" panose="020B0502020202020204" pitchFamily="34" charset="0"/>
              </a:rPr>
              <a:t>2</a:t>
            </a:fld>
            <a:endParaRPr spc="-135" dirty="0">
              <a:solidFill>
                <a:srgbClr val="646B65"/>
              </a:solidFill>
              <a:latin typeface="Century Gothic" panose="020B0502020202020204" pitchFamily="34" charset="0"/>
            </a:endParaRPr>
          </a:p>
        </p:txBody>
      </p:sp>
      <p:pic>
        <p:nvPicPr>
          <p:cNvPr id="13" name="Virgola blu grigio e bianca-01.pn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843088" y="706438"/>
            <a:ext cx="512762"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4" name="Shape 149"/>
          <p:cNvSpPr>
            <a:spLocks noChangeShapeType="1"/>
          </p:cNvSpPr>
          <p:nvPr/>
        </p:nvSpPr>
        <p:spPr bwMode="auto">
          <a:xfrm>
            <a:off x="0" y="863600"/>
            <a:ext cx="2100263" cy="0"/>
          </a:xfrm>
          <a:prstGeom prst="line">
            <a:avLst/>
          </a:prstGeom>
          <a:noFill/>
          <a:ln w="19050">
            <a:solidFill>
              <a:srgbClr val="123A56"/>
            </a:solidFill>
            <a:miter lim="400000"/>
            <a:headEnd/>
            <a:tailEnd/>
          </a:ln>
          <a:extLst>
            <a:ext uri="{909E8E84-426E-40DD-AFC4-6F175D3DCCD1}">
              <a14:hiddenFill xmlns:a14="http://schemas.microsoft.com/office/drawing/2010/main">
                <a:noFill/>
              </a14:hiddenFill>
            </a:ext>
          </a:extLst>
        </p:spPr>
        <p:txBody>
          <a:bodyPr lIns="50799" tIns="50799" rIns="50799" bIns="50799" anchor="ctr"/>
          <a:lstStyle/>
          <a:p>
            <a:endParaRPr lang="it-IT"/>
          </a:p>
        </p:txBody>
      </p:sp>
      <p:sp>
        <p:nvSpPr>
          <p:cNvPr id="15" name="Shape 150"/>
          <p:cNvSpPr/>
          <p:nvPr/>
        </p:nvSpPr>
        <p:spPr>
          <a:xfrm>
            <a:off x="179388" y="298104"/>
            <a:ext cx="1202250" cy="564255"/>
          </a:xfrm>
          <a:prstGeom prst="rect">
            <a:avLst/>
          </a:prstGeom>
          <a:ln w="12700">
            <a:miter lim="400000"/>
          </a:ln>
          <a:extLst>
            <a:ext uri="{C572A759-6A51-4108-AA02-DFA0A04FC94B}"/>
          </a:extLst>
        </p:spPr>
        <p:txBody>
          <a:bodyPr wrap="none" lIns="50799" tIns="50799" rIns="50799" bIns="50799" anchor="ctr">
            <a:spAutoFit/>
          </a:bodyPr>
          <a:lstStyle>
            <a:lvl1pPr algn="l">
              <a:defRPr sz="3500" cap="all">
                <a:solidFill>
                  <a:srgbClr val="123A56"/>
                </a:solidFill>
                <a:latin typeface="Raleway Light"/>
                <a:ea typeface="Raleway Light"/>
                <a:cs typeface="Raleway Light"/>
                <a:sym typeface="Raleway Light"/>
              </a:defRPr>
            </a:lvl1pPr>
          </a:lstStyle>
          <a:p>
            <a:pPr fontAlgn="auto" hangingPunct="0">
              <a:spcBef>
                <a:spcPts val="0"/>
              </a:spcBef>
              <a:spcAft>
                <a:spcPts val="0"/>
              </a:spcAft>
              <a:defRPr/>
            </a:pPr>
            <a:r>
              <a:rPr lang="en-US" sz="3000" kern="0" dirty="0" smtClean="0">
                <a:solidFill>
                  <a:srgbClr val="003045"/>
                </a:solidFill>
                <a:latin typeface="Century Gothic" panose="020B0502020202020204" pitchFamily="34" charset="0"/>
              </a:rPr>
              <a:t>index</a:t>
            </a:r>
            <a:endParaRPr lang="en-US" sz="3000" kern="0" dirty="0">
              <a:solidFill>
                <a:srgbClr val="003045"/>
              </a:solidFill>
              <a:latin typeface="Century Gothic" panose="020B0502020202020204" pitchFamily="34" charset="0"/>
            </a:endParaRPr>
          </a:p>
        </p:txBody>
      </p:sp>
      <p:pic>
        <p:nvPicPr>
          <p:cNvPr id="19"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80960" y="10455275"/>
            <a:ext cx="2232090" cy="687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50947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bject 2"/>
          <p:cNvSpPr/>
          <p:nvPr/>
        </p:nvSpPr>
        <p:spPr>
          <a:xfrm>
            <a:off x="-7817" y="1447318"/>
            <a:ext cx="20097115" cy="9004300"/>
          </a:xfrm>
          <a:custGeom>
            <a:avLst/>
            <a:gdLst/>
            <a:ahLst/>
            <a:cxnLst/>
            <a:rect l="l" t="t" r="r" b="b"/>
            <a:pathLst>
              <a:path w="20097115" h="9004300">
                <a:moveTo>
                  <a:pt x="0" y="9004123"/>
                </a:moveTo>
                <a:lnTo>
                  <a:pt x="20096560" y="9004123"/>
                </a:lnTo>
                <a:lnTo>
                  <a:pt x="20096560" y="0"/>
                </a:lnTo>
                <a:lnTo>
                  <a:pt x="0" y="0"/>
                </a:lnTo>
                <a:lnTo>
                  <a:pt x="0" y="9004123"/>
                </a:lnTo>
                <a:close/>
              </a:path>
            </a:pathLst>
          </a:custGeom>
          <a:solidFill>
            <a:srgbClr val="4B4B4A">
              <a:alpha val="7058"/>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6" name="object 14"/>
          <p:cNvSpPr txBox="1">
            <a:spLocks noGrp="1"/>
          </p:cNvSpPr>
          <p:nvPr>
            <p:ph type="sldNum" sz="quarter" idx="7"/>
          </p:nvPr>
        </p:nvSpPr>
        <p:spPr>
          <a:xfrm>
            <a:off x="9962777" y="10848282"/>
            <a:ext cx="284479" cy="253916"/>
          </a:xfrm>
          <a:prstGeom prst="rect">
            <a:avLst/>
          </a:prstGeom>
        </p:spPr>
        <p:txBody>
          <a:bodyPr vert="horz" wrap="square" lIns="0" tIns="0" rIns="0" bIns="0" rtlCol="0">
            <a:spAutoFit/>
          </a:bodyPr>
          <a:lstStyle/>
          <a:p>
            <a:pPr marL="25400" marR="0" lvl="0" indent="0" algn="l" defTabSz="914400" rtl="0" eaLnBrk="1" fontAlgn="auto" latinLnBrk="0" hangingPunct="1">
              <a:lnSpc>
                <a:spcPct val="100000"/>
              </a:lnSpc>
              <a:spcBef>
                <a:spcPts val="145"/>
              </a:spcBef>
              <a:spcAft>
                <a:spcPts val="0"/>
              </a:spcAft>
              <a:buClrTx/>
              <a:buSzTx/>
              <a:buFontTx/>
              <a:buNone/>
              <a:tabLst/>
              <a:defRPr/>
            </a:pPr>
            <a:fld id="{81D60167-4931-47E6-BA6A-407CBD079E47}" type="slidenum">
              <a:rPr kumimoji="0" sz="1650" b="0" i="0" u="none" strike="noStrike" kern="1200" cap="none" spc="-135" normalizeH="0" baseline="0" noProof="0" dirty="0">
                <a:ln>
                  <a:noFill/>
                </a:ln>
                <a:solidFill>
                  <a:srgbClr val="646B65"/>
                </a:solidFill>
                <a:effectLst/>
                <a:uLnTx/>
                <a:uFillTx/>
                <a:latin typeface="Century Gothic" panose="020B0502020202020204" pitchFamily="34" charset="0"/>
                <a:ea typeface="+mn-ea"/>
                <a:cs typeface="Verdana"/>
              </a:rPr>
              <a:pPr marL="25400" marR="0" lvl="0" indent="0" algn="l" defTabSz="914400" rtl="0" eaLnBrk="1" fontAlgn="auto" latinLnBrk="0" hangingPunct="1">
                <a:lnSpc>
                  <a:spcPct val="100000"/>
                </a:lnSpc>
                <a:spcBef>
                  <a:spcPts val="145"/>
                </a:spcBef>
                <a:spcAft>
                  <a:spcPts val="0"/>
                </a:spcAft>
                <a:buClrTx/>
                <a:buSzTx/>
                <a:buFontTx/>
                <a:buNone/>
                <a:tabLst/>
                <a:defRPr/>
              </a:pPr>
              <a:t>20</a:t>
            </a:fld>
            <a:endParaRPr kumimoji="0" sz="1650" b="0" i="0" u="none" strike="noStrike" kern="1200" cap="none" spc="-135" normalizeH="0" baseline="0" noProof="0" dirty="0">
              <a:ln>
                <a:noFill/>
              </a:ln>
              <a:solidFill>
                <a:srgbClr val="646B65"/>
              </a:solidFill>
              <a:effectLst/>
              <a:uLnTx/>
              <a:uFillTx/>
              <a:latin typeface="Century Gothic" panose="020B0502020202020204" pitchFamily="34" charset="0"/>
              <a:ea typeface="+mn-ea"/>
              <a:cs typeface="Verdana"/>
            </a:endParaRPr>
          </a:p>
        </p:txBody>
      </p:sp>
      <p:sp>
        <p:nvSpPr>
          <p:cNvPr id="22" name="Titolo 1"/>
          <p:cNvSpPr>
            <a:spLocks noGrp="1"/>
          </p:cNvSpPr>
          <p:nvPr>
            <p:ph type="title"/>
          </p:nvPr>
        </p:nvSpPr>
        <p:spPr>
          <a:xfrm>
            <a:off x="6073049" y="1609292"/>
            <a:ext cx="8640699" cy="430887"/>
          </a:xfrm>
        </p:spPr>
        <p:txBody>
          <a:bodyPr/>
          <a:lstStyle/>
          <a:p>
            <a:pPr algn="ctr"/>
            <a:r>
              <a:rPr lang="en-US" altLang="it-IT" sz="2800" b="1" kern="1200" dirty="0" smtClean="0">
                <a:solidFill>
                  <a:srgbClr val="646B65"/>
                </a:solidFill>
                <a:latin typeface="Century Gothic" panose="020B0502020202020204" pitchFamily="34" charset="0"/>
                <a:ea typeface="+mn-ea"/>
                <a:cs typeface="+mn-cs"/>
              </a:rPr>
              <a:t>NATIONAL DEFENSE AND SECURITY SECTORS</a:t>
            </a:r>
            <a:endParaRPr lang="it-IT" altLang="it-IT" sz="2800" b="1" kern="1200" dirty="0">
              <a:solidFill>
                <a:srgbClr val="646B65"/>
              </a:solidFill>
              <a:latin typeface="Century Gothic" panose="020B0502020202020204" pitchFamily="34" charset="0"/>
              <a:ea typeface="+mn-ea"/>
              <a:cs typeface="+mn-cs"/>
            </a:endParaRPr>
          </a:p>
        </p:txBody>
      </p:sp>
      <p:sp>
        <p:nvSpPr>
          <p:cNvPr id="12" name="CasellaDiTesto 11"/>
          <p:cNvSpPr txBox="1"/>
          <p:nvPr/>
        </p:nvSpPr>
        <p:spPr>
          <a:xfrm>
            <a:off x="1695674" y="2822575"/>
            <a:ext cx="16655826" cy="3046988"/>
          </a:xfrm>
          <a:prstGeom prst="rect">
            <a:avLst/>
          </a:prstGeom>
          <a:noFill/>
        </p:spPr>
        <p:txBody>
          <a:bodyPr wrap="square">
            <a:spAutoFit/>
          </a:bodyPr>
          <a:lstStyle/>
          <a:p>
            <a:pPr algn="just" fontAlgn="base">
              <a:spcBef>
                <a:spcPct val="0"/>
              </a:spcBef>
              <a:spcAft>
                <a:spcPct val="0"/>
              </a:spcAft>
              <a:defRPr/>
            </a:pPr>
            <a:r>
              <a:rPr lang="en-US" sz="2400" dirty="0">
                <a:solidFill>
                  <a:srgbClr val="646B65"/>
                </a:solidFill>
                <a:latin typeface="Century Gothic" panose="020B0502020202020204" pitchFamily="34" charset="0"/>
              </a:rPr>
              <a:t>The Government shall exercise the special powers in case of threat of serious damage to national defense and security. In particular, it shall be verified if:</a:t>
            </a:r>
          </a:p>
          <a:p>
            <a:pPr algn="just" fontAlgn="base">
              <a:spcBef>
                <a:spcPct val="0"/>
              </a:spcBef>
              <a:spcAft>
                <a:spcPct val="0"/>
              </a:spcAft>
              <a:defRPr/>
            </a:pPr>
            <a:endParaRPr lang="en-US" sz="2400" dirty="0">
              <a:solidFill>
                <a:srgbClr val="646B65"/>
              </a:solidFill>
              <a:latin typeface="Century Gothic" panose="020B0502020202020204" pitchFamily="34" charset="0"/>
            </a:endParaRPr>
          </a:p>
          <a:p>
            <a:pPr marL="342900" indent="-342900" algn="just" fontAlgn="base">
              <a:spcBef>
                <a:spcPct val="0"/>
              </a:spcBef>
              <a:spcAft>
                <a:spcPct val="0"/>
              </a:spcAft>
              <a:buBlip>
                <a:blip r:embed="rId3"/>
              </a:buBlip>
              <a:defRPr/>
            </a:pPr>
            <a:r>
              <a:rPr lang="en-US" sz="2400" dirty="0">
                <a:solidFill>
                  <a:srgbClr val="646B65"/>
                </a:solidFill>
                <a:latin typeface="Century Gothic" panose="020B0502020202020204" pitchFamily="34" charset="0"/>
              </a:rPr>
              <a:t>The economic, financial, technical and organizational capacity of the acquirer shall ensure the regular performance of the activities and the duly fulfillment of the commitments entered into with the PA;</a:t>
            </a:r>
          </a:p>
          <a:p>
            <a:pPr marL="342900" indent="-342900" algn="just" fontAlgn="base">
              <a:spcBef>
                <a:spcPct val="0"/>
              </a:spcBef>
              <a:spcAft>
                <a:spcPct val="0"/>
              </a:spcAft>
              <a:buBlip>
                <a:blip r:embed="rId3"/>
              </a:buBlip>
              <a:defRPr/>
            </a:pPr>
            <a:endParaRPr lang="en-US" sz="2400" dirty="0">
              <a:solidFill>
                <a:srgbClr val="646B65"/>
              </a:solidFill>
              <a:latin typeface="Century Gothic" panose="020B0502020202020204" pitchFamily="34" charset="0"/>
            </a:endParaRPr>
          </a:p>
          <a:p>
            <a:pPr marL="342900" indent="-342900" algn="just" fontAlgn="base">
              <a:spcBef>
                <a:spcPct val="0"/>
              </a:spcBef>
              <a:spcAft>
                <a:spcPct val="0"/>
              </a:spcAft>
              <a:buBlip>
                <a:blip r:embed="rId3"/>
              </a:buBlip>
              <a:defRPr/>
            </a:pPr>
            <a:r>
              <a:rPr lang="en-US" sz="2400" dirty="0">
                <a:solidFill>
                  <a:srgbClr val="646B65"/>
                </a:solidFill>
                <a:latin typeface="Century Gothic" panose="020B0502020202020204" pitchFamily="34" charset="0"/>
              </a:rPr>
              <a:t>There are objective reasons to believe that there are connections between the acquirer and States which</a:t>
            </a:r>
          </a:p>
          <a:p>
            <a:pPr algn="just" fontAlgn="base">
              <a:spcBef>
                <a:spcPct val="0"/>
              </a:spcBef>
              <a:spcAft>
                <a:spcPct val="0"/>
              </a:spcAft>
              <a:defRPr/>
            </a:pPr>
            <a:endParaRPr lang="en-US" sz="2400" dirty="0" smtClean="0">
              <a:solidFill>
                <a:srgbClr val="646B65"/>
              </a:solidFill>
              <a:latin typeface="Century Gothic" panose="020B0502020202020204" pitchFamily="34" charset="0"/>
            </a:endParaRPr>
          </a:p>
        </p:txBody>
      </p:sp>
      <p:sp>
        <p:nvSpPr>
          <p:cNvPr id="17" name="object 11"/>
          <p:cNvSpPr/>
          <p:nvPr/>
        </p:nvSpPr>
        <p:spPr>
          <a:xfrm>
            <a:off x="1695674" y="7663626"/>
            <a:ext cx="4184961" cy="1304920"/>
          </a:xfrm>
          <a:custGeom>
            <a:avLst/>
            <a:gdLst/>
            <a:ahLst/>
            <a:cxnLst/>
            <a:rect l="l" t="t" r="r" b="b"/>
            <a:pathLst>
              <a:path w="3345179" h="688975">
                <a:moveTo>
                  <a:pt x="0" y="688565"/>
                </a:moveTo>
                <a:lnTo>
                  <a:pt x="3344819" y="688565"/>
                </a:lnTo>
                <a:lnTo>
                  <a:pt x="3344819" y="0"/>
                </a:lnTo>
                <a:lnTo>
                  <a:pt x="0" y="0"/>
                </a:lnTo>
                <a:lnTo>
                  <a:pt x="0" y="688565"/>
                </a:lnTo>
                <a:close/>
              </a:path>
            </a:pathLst>
          </a:custGeom>
          <a:solidFill>
            <a:srgbClr val="FFFFFF"/>
          </a:solidFill>
          <a:ln>
            <a:solidFill>
              <a:schemeClr val="tx1"/>
            </a:solidFill>
          </a:ln>
        </p:spPr>
        <p:txBody>
          <a:bodyPr wrap="square" lIns="0" tIns="0" rIns="0" bIns="0" rtlCol="0"/>
          <a:lstStyle/>
          <a:p>
            <a:endParaRPr/>
          </a:p>
        </p:txBody>
      </p:sp>
      <p:sp>
        <p:nvSpPr>
          <p:cNvPr id="4" name="CasellaDiTesto 3"/>
          <p:cNvSpPr txBox="1"/>
          <p:nvPr/>
        </p:nvSpPr>
        <p:spPr>
          <a:xfrm>
            <a:off x="1923998" y="7807326"/>
            <a:ext cx="4135348" cy="830997"/>
          </a:xfrm>
          <a:prstGeom prst="rect">
            <a:avLst/>
          </a:prstGeom>
          <a:noFill/>
        </p:spPr>
        <p:txBody>
          <a:bodyPr wrap="square" rtlCol="0">
            <a:spAutoFit/>
          </a:bodyPr>
          <a:lstStyle/>
          <a:p>
            <a:r>
              <a:rPr lang="en-US" sz="2400" dirty="0" smtClean="0">
                <a:solidFill>
                  <a:srgbClr val="646B65"/>
                </a:solidFill>
                <a:latin typeface="Century Gothic" panose="020B0502020202020204" pitchFamily="34" charset="0"/>
              </a:rPr>
              <a:t>Do </a:t>
            </a:r>
            <a:r>
              <a:rPr lang="en-US" sz="2400" dirty="0">
                <a:solidFill>
                  <a:srgbClr val="646B65"/>
                </a:solidFill>
                <a:latin typeface="Century Gothic" panose="020B0502020202020204" pitchFamily="34" charset="0"/>
              </a:rPr>
              <a:t>not recognize the principle of democracy</a:t>
            </a:r>
          </a:p>
        </p:txBody>
      </p:sp>
      <p:sp>
        <p:nvSpPr>
          <p:cNvPr id="18" name="object 11"/>
          <p:cNvSpPr/>
          <p:nvPr/>
        </p:nvSpPr>
        <p:spPr>
          <a:xfrm>
            <a:off x="14166539" y="7690932"/>
            <a:ext cx="4184961" cy="1304920"/>
          </a:xfrm>
          <a:custGeom>
            <a:avLst/>
            <a:gdLst/>
            <a:ahLst/>
            <a:cxnLst/>
            <a:rect l="l" t="t" r="r" b="b"/>
            <a:pathLst>
              <a:path w="3345179" h="688975">
                <a:moveTo>
                  <a:pt x="0" y="688565"/>
                </a:moveTo>
                <a:lnTo>
                  <a:pt x="3344819" y="688565"/>
                </a:lnTo>
                <a:lnTo>
                  <a:pt x="3344819" y="0"/>
                </a:lnTo>
                <a:lnTo>
                  <a:pt x="0" y="0"/>
                </a:lnTo>
                <a:lnTo>
                  <a:pt x="0" y="688565"/>
                </a:lnTo>
                <a:close/>
              </a:path>
            </a:pathLst>
          </a:custGeom>
          <a:solidFill>
            <a:srgbClr val="FFFFFF"/>
          </a:solidFill>
          <a:ln>
            <a:solidFill>
              <a:schemeClr val="tx1"/>
            </a:solidFill>
          </a:ln>
        </p:spPr>
        <p:txBody>
          <a:bodyPr wrap="square" lIns="0" tIns="0" rIns="0" bIns="0" rtlCol="0"/>
          <a:lstStyle/>
          <a:p>
            <a:endParaRPr/>
          </a:p>
        </p:txBody>
      </p:sp>
      <p:sp>
        <p:nvSpPr>
          <p:cNvPr id="19" name="object 11"/>
          <p:cNvSpPr/>
          <p:nvPr/>
        </p:nvSpPr>
        <p:spPr>
          <a:xfrm>
            <a:off x="7931106" y="7677547"/>
            <a:ext cx="4184961" cy="1304920"/>
          </a:xfrm>
          <a:custGeom>
            <a:avLst/>
            <a:gdLst/>
            <a:ahLst/>
            <a:cxnLst/>
            <a:rect l="l" t="t" r="r" b="b"/>
            <a:pathLst>
              <a:path w="3345179" h="688975">
                <a:moveTo>
                  <a:pt x="0" y="688565"/>
                </a:moveTo>
                <a:lnTo>
                  <a:pt x="3344819" y="688565"/>
                </a:lnTo>
                <a:lnTo>
                  <a:pt x="3344819" y="0"/>
                </a:lnTo>
                <a:lnTo>
                  <a:pt x="0" y="0"/>
                </a:lnTo>
                <a:lnTo>
                  <a:pt x="0" y="688565"/>
                </a:lnTo>
                <a:close/>
              </a:path>
            </a:pathLst>
          </a:custGeom>
          <a:solidFill>
            <a:srgbClr val="FFFFFF"/>
          </a:solidFill>
          <a:ln>
            <a:solidFill>
              <a:schemeClr val="tx1"/>
            </a:solidFill>
          </a:ln>
        </p:spPr>
        <p:txBody>
          <a:bodyPr wrap="square" lIns="0" tIns="0" rIns="0" bIns="0" rtlCol="0"/>
          <a:lstStyle/>
          <a:p>
            <a:endParaRPr/>
          </a:p>
        </p:txBody>
      </p:sp>
      <p:sp>
        <p:nvSpPr>
          <p:cNvPr id="10" name="CasellaDiTesto 9"/>
          <p:cNvSpPr txBox="1"/>
          <p:nvPr/>
        </p:nvSpPr>
        <p:spPr>
          <a:xfrm>
            <a:off x="8322932" y="7807325"/>
            <a:ext cx="3435617" cy="830997"/>
          </a:xfrm>
          <a:prstGeom prst="rect">
            <a:avLst/>
          </a:prstGeom>
          <a:noFill/>
        </p:spPr>
        <p:txBody>
          <a:bodyPr wrap="square" rtlCol="0">
            <a:spAutoFit/>
          </a:bodyPr>
          <a:lstStyle/>
          <a:p>
            <a:r>
              <a:rPr lang="en-US" sz="2400" dirty="0" smtClean="0">
                <a:solidFill>
                  <a:srgbClr val="646B65"/>
                </a:solidFill>
                <a:latin typeface="Century Gothic" panose="020B0502020202020204" pitchFamily="34" charset="0"/>
              </a:rPr>
              <a:t>Do </a:t>
            </a:r>
            <a:r>
              <a:rPr lang="en-US" sz="2400" dirty="0">
                <a:solidFill>
                  <a:srgbClr val="646B65"/>
                </a:solidFill>
                <a:latin typeface="Century Gothic" panose="020B0502020202020204" pitchFamily="34" charset="0"/>
              </a:rPr>
              <a:t>not comply with international law rules</a:t>
            </a:r>
          </a:p>
        </p:txBody>
      </p:sp>
      <p:sp>
        <p:nvSpPr>
          <p:cNvPr id="11" name="CasellaDiTesto 10"/>
          <p:cNvSpPr txBox="1"/>
          <p:nvPr/>
        </p:nvSpPr>
        <p:spPr>
          <a:xfrm>
            <a:off x="14420851" y="7773298"/>
            <a:ext cx="3962400" cy="1200329"/>
          </a:xfrm>
          <a:prstGeom prst="rect">
            <a:avLst/>
          </a:prstGeom>
          <a:noFill/>
        </p:spPr>
        <p:txBody>
          <a:bodyPr wrap="square" rtlCol="0">
            <a:spAutoFit/>
          </a:bodyPr>
          <a:lstStyle/>
          <a:p>
            <a:r>
              <a:rPr lang="en-US" sz="2400" dirty="0" smtClean="0">
                <a:solidFill>
                  <a:srgbClr val="646B65"/>
                </a:solidFill>
                <a:latin typeface="Century Gothic" panose="020B0502020202020204" pitchFamily="34" charset="0"/>
              </a:rPr>
              <a:t>Have </a:t>
            </a:r>
            <a:r>
              <a:rPr lang="en-US" sz="2400" dirty="0">
                <a:solidFill>
                  <a:srgbClr val="646B65"/>
                </a:solidFill>
                <a:latin typeface="Century Gothic" panose="020B0502020202020204" pitchFamily="34" charset="0"/>
              </a:rPr>
              <a:t>established relationship with criminal organizations </a:t>
            </a:r>
          </a:p>
        </p:txBody>
      </p:sp>
      <p:sp>
        <p:nvSpPr>
          <p:cNvPr id="25" name="object 15"/>
          <p:cNvSpPr/>
          <p:nvPr/>
        </p:nvSpPr>
        <p:spPr>
          <a:xfrm rot="16200000" flipH="1">
            <a:off x="3328902" y="6651837"/>
            <a:ext cx="1140545" cy="598847"/>
          </a:xfrm>
          <a:custGeom>
            <a:avLst/>
            <a:gdLst/>
            <a:ahLst/>
            <a:cxnLst/>
            <a:rect l="l" t="t" r="r" b="b"/>
            <a:pathLst>
              <a:path w="3322320" h="2091054">
                <a:moveTo>
                  <a:pt x="2276789" y="0"/>
                </a:moveTo>
                <a:lnTo>
                  <a:pt x="2276789" y="522706"/>
                </a:lnTo>
                <a:lnTo>
                  <a:pt x="0" y="522706"/>
                </a:lnTo>
                <a:lnTo>
                  <a:pt x="0" y="1568119"/>
                </a:lnTo>
                <a:lnTo>
                  <a:pt x="2276789" y="1568119"/>
                </a:lnTo>
                <a:lnTo>
                  <a:pt x="2276789" y="2090826"/>
                </a:lnTo>
                <a:lnTo>
                  <a:pt x="3322202" y="1045413"/>
                </a:lnTo>
                <a:lnTo>
                  <a:pt x="2276789" y="0"/>
                </a:lnTo>
                <a:close/>
              </a:path>
            </a:pathLst>
          </a:custGeom>
          <a:solidFill>
            <a:srgbClr val="002F4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7" name="object 15"/>
          <p:cNvSpPr/>
          <p:nvPr/>
        </p:nvSpPr>
        <p:spPr>
          <a:xfrm rot="16200000" flipH="1">
            <a:off x="15688746" y="6624307"/>
            <a:ext cx="1140545" cy="598847"/>
          </a:xfrm>
          <a:custGeom>
            <a:avLst/>
            <a:gdLst/>
            <a:ahLst/>
            <a:cxnLst/>
            <a:rect l="l" t="t" r="r" b="b"/>
            <a:pathLst>
              <a:path w="3322320" h="2091054">
                <a:moveTo>
                  <a:pt x="2276789" y="0"/>
                </a:moveTo>
                <a:lnTo>
                  <a:pt x="2276789" y="522706"/>
                </a:lnTo>
                <a:lnTo>
                  <a:pt x="0" y="522706"/>
                </a:lnTo>
                <a:lnTo>
                  <a:pt x="0" y="1568119"/>
                </a:lnTo>
                <a:lnTo>
                  <a:pt x="2276789" y="1568119"/>
                </a:lnTo>
                <a:lnTo>
                  <a:pt x="2276789" y="2090826"/>
                </a:lnTo>
                <a:lnTo>
                  <a:pt x="3322202" y="1045413"/>
                </a:lnTo>
                <a:lnTo>
                  <a:pt x="2276789" y="0"/>
                </a:lnTo>
                <a:close/>
              </a:path>
            </a:pathLst>
          </a:custGeom>
          <a:solidFill>
            <a:srgbClr val="002F4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8" name="object 15"/>
          <p:cNvSpPr/>
          <p:nvPr/>
        </p:nvSpPr>
        <p:spPr>
          <a:xfrm rot="16200000" flipH="1">
            <a:off x="9346450" y="6654957"/>
            <a:ext cx="1140545" cy="598847"/>
          </a:xfrm>
          <a:custGeom>
            <a:avLst/>
            <a:gdLst/>
            <a:ahLst/>
            <a:cxnLst/>
            <a:rect l="l" t="t" r="r" b="b"/>
            <a:pathLst>
              <a:path w="3322320" h="2091054">
                <a:moveTo>
                  <a:pt x="2276789" y="0"/>
                </a:moveTo>
                <a:lnTo>
                  <a:pt x="2276789" y="522706"/>
                </a:lnTo>
                <a:lnTo>
                  <a:pt x="0" y="522706"/>
                </a:lnTo>
                <a:lnTo>
                  <a:pt x="0" y="1568119"/>
                </a:lnTo>
                <a:lnTo>
                  <a:pt x="2276789" y="1568119"/>
                </a:lnTo>
                <a:lnTo>
                  <a:pt x="2276789" y="2090826"/>
                </a:lnTo>
                <a:lnTo>
                  <a:pt x="3322202" y="1045413"/>
                </a:lnTo>
                <a:lnTo>
                  <a:pt x="2276789" y="0"/>
                </a:lnTo>
                <a:close/>
              </a:path>
            </a:pathLst>
          </a:custGeom>
          <a:solidFill>
            <a:srgbClr val="002F4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26"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80960" y="10455275"/>
            <a:ext cx="2232090" cy="687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Shape 149"/>
          <p:cNvSpPr>
            <a:spLocks noChangeShapeType="1"/>
          </p:cNvSpPr>
          <p:nvPr/>
        </p:nvSpPr>
        <p:spPr bwMode="auto">
          <a:xfrm>
            <a:off x="-6350" y="877227"/>
            <a:ext cx="8190894" cy="0"/>
          </a:xfrm>
          <a:prstGeom prst="line">
            <a:avLst/>
          </a:prstGeom>
          <a:noFill/>
          <a:ln w="19050">
            <a:solidFill>
              <a:srgbClr val="123A56"/>
            </a:solidFill>
            <a:miter lim="400000"/>
            <a:headEnd/>
            <a:tailEnd/>
          </a:ln>
          <a:extLst>
            <a:ext uri="{909E8E84-426E-40DD-AFC4-6F175D3DCCD1}">
              <a14:hiddenFill xmlns:a14="http://schemas.microsoft.com/office/drawing/2010/main">
                <a:noFill/>
              </a14:hiddenFill>
            </a:ext>
          </a:extLst>
        </p:spPr>
        <p:txBody>
          <a:bodyPr lIns="50799" tIns="50799" rIns="50799" bIns="50799" anchor="ctr"/>
          <a:lstStyle/>
          <a:p>
            <a:endParaRPr lang="it-IT"/>
          </a:p>
        </p:txBody>
      </p:sp>
      <p:pic>
        <p:nvPicPr>
          <p:cNvPr id="30" name="Virgola blu grigio e bianca-01.pn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918450" y="741799"/>
            <a:ext cx="512762"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31" name="Shape 150"/>
          <p:cNvSpPr/>
          <p:nvPr/>
        </p:nvSpPr>
        <p:spPr>
          <a:xfrm>
            <a:off x="130262" y="317815"/>
            <a:ext cx="7407188" cy="564255"/>
          </a:xfrm>
          <a:prstGeom prst="rect">
            <a:avLst/>
          </a:prstGeom>
          <a:ln w="12700">
            <a:miter lim="400000"/>
          </a:ln>
          <a:extLst>
            <a:ext uri="{C572A759-6A51-4108-AA02-DFA0A04FC94B}"/>
          </a:extLst>
        </p:spPr>
        <p:txBody>
          <a:bodyPr wrap="square" lIns="50799" tIns="50799" rIns="50799" bIns="50799" anchor="ctr">
            <a:spAutoFit/>
          </a:bodyPr>
          <a:lstStyle>
            <a:lvl1pPr algn="l">
              <a:defRPr sz="3500" cap="all">
                <a:solidFill>
                  <a:srgbClr val="123A56"/>
                </a:solidFill>
                <a:latin typeface="Raleway Light"/>
                <a:ea typeface="Raleway Light"/>
                <a:cs typeface="Raleway Light"/>
                <a:sym typeface="Raleway Light"/>
              </a:defRPr>
            </a:lvl1pPr>
          </a:lstStyle>
          <a:p>
            <a:pPr marL="12700" lvl="0"/>
            <a:r>
              <a:rPr lang="en-US" sz="3000" spc="20" dirty="0" smtClean="0">
                <a:solidFill>
                  <a:srgbClr val="003045"/>
                </a:solidFill>
                <a:latin typeface="Century Gothic"/>
                <a:cs typeface="Century Gothic"/>
              </a:rPr>
              <a:t>THE </a:t>
            </a:r>
            <a:r>
              <a:rPr lang="en-US" sz="3000" spc="20" dirty="0">
                <a:solidFill>
                  <a:srgbClr val="003045"/>
                </a:solidFill>
                <a:latin typeface="Century Gothic"/>
                <a:cs typeface="Century Gothic"/>
              </a:rPr>
              <a:t>«GOLDEN POWER» DISCIPLINE </a:t>
            </a:r>
          </a:p>
        </p:txBody>
      </p:sp>
    </p:spTree>
    <p:extLst>
      <p:ext uri="{BB962C8B-B14F-4D97-AF65-F5344CB8AC3E}">
        <p14:creationId xmlns:p14="http://schemas.microsoft.com/office/powerpoint/2010/main" val="23595886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bject 2"/>
          <p:cNvSpPr/>
          <p:nvPr/>
        </p:nvSpPr>
        <p:spPr>
          <a:xfrm>
            <a:off x="-1256" y="1446238"/>
            <a:ext cx="10042525" cy="9005570"/>
          </a:xfrm>
          <a:custGeom>
            <a:avLst/>
            <a:gdLst/>
            <a:ahLst/>
            <a:cxnLst/>
            <a:rect l="l" t="t" r="r" b="b"/>
            <a:pathLst>
              <a:path w="10042525" h="9005570">
                <a:moveTo>
                  <a:pt x="0" y="9005380"/>
                </a:moveTo>
                <a:lnTo>
                  <a:pt x="10041997" y="9005380"/>
                </a:lnTo>
                <a:lnTo>
                  <a:pt x="10041997" y="0"/>
                </a:lnTo>
                <a:lnTo>
                  <a:pt x="0" y="0"/>
                </a:lnTo>
                <a:lnTo>
                  <a:pt x="0" y="9005380"/>
                </a:lnTo>
                <a:close/>
              </a:path>
            </a:pathLst>
          </a:custGeom>
          <a:solidFill>
            <a:srgbClr val="4B4B4A">
              <a:alpha val="7058"/>
            </a:srgbClr>
          </a:solidFill>
        </p:spPr>
        <p:txBody>
          <a:bodyPr wrap="square" lIns="0" tIns="0" rIns="0" bIns="0" rtlCol="0"/>
          <a:lstStyle/>
          <a:p>
            <a:endParaRPr/>
          </a:p>
        </p:txBody>
      </p:sp>
      <p:sp>
        <p:nvSpPr>
          <p:cNvPr id="16" name="object 14"/>
          <p:cNvSpPr txBox="1">
            <a:spLocks noGrp="1"/>
          </p:cNvSpPr>
          <p:nvPr>
            <p:ph type="sldNum" sz="quarter" idx="7"/>
          </p:nvPr>
        </p:nvSpPr>
        <p:spPr>
          <a:xfrm>
            <a:off x="9962777" y="10848282"/>
            <a:ext cx="284479" cy="253916"/>
          </a:xfrm>
          <a:prstGeom prst="rect">
            <a:avLst/>
          </a:prstGeom>
        </p:spPr>
        <p:txBody>
          <a:bodyPr vert="horz" wrap="square" lIns="0" tIns="0" rIns="0" bIns="0" rtlCol="0">
            <a:spAutoFit/>
          </a:bodyPr>
          <a:lstStyle/>
          <a:p>
            <a:pPr marL="25400" marR="0" lvl="0" indent="0" algn="l" defTabSz="914400" rtl="0" eaLnBrk="1" fontAlgn="auto" latinLnBrk="0" hangingPunct="1">
              <a:lnSpc>
                <a:spcPct val="100000"/>
              </a:lnSpc>
              <a:spcBef>
                <a:spcPts val="145"/>
              </a:spcBef>
              <a:spcAft>
                <a:spcPts val="0"/>
              </a:spcAft>
              <a:buClrTx/>
              <a:buSzTx/>
              <a:buFontTx/>
              <a:buNone/>
              <a:tabLst/>
              <a:defRPr/>
            </a:pPr>
            <a:fld id="{81D60167-4931-47E6-BA6A-407CBD079E47}" type="slidenum">
              <a:rPr kumimoji="0" sz="1650" b="0" i="0" u="none" strike="noStrike" kern="1200" cap="none" spc="-135" normalizeH="0" baseline="0" noProof="0" dirty="0">
                <a:ln>
                  <a:noFill/>
                </a:ln>
                <a:solidFill>
                  <a:srgbClr val="646B65"/>
                </a:solidFill>
                <a:effectLst/>
                <a:uLnTx/>
                <a:uFillTx/>
                <a:latin typeface="Century Gothic" panose="020B0502020202020204" pitchFamily="34" charset="0"/>
                <a:ea typeface="+mn-ea"/>
                <a:cs typeface="Verdana"/>
              </a:rPr>
              <a:pPr marL="25400" marR="0" lvl="0" indent="0" algn="l" defTabSz="914400" rtl="0" eaLnBrk="1" fontAlgn="auto" latinLnBrk="0" hangingPunct="1">
                <a:lnSpc>
                  <a:spcPct val="100000"/>
                </a:lnSpc>
                <a:spcBef>
                  <a:spcPts val="145"/>
                </a:spcBef>
                <a:spcAft>
                  <a:spcPts val="0"/>
                </a:spcAft>
                <a:buClrTx/>
                <a:buSzTx/>
                <a:buFontTx/>
                <a:buNone/>
                <a:tabLst/>
                <a:defRPr/>
              </a:pPr>
              <a:t>21</a:t>
            </a:fld>
            <a:endParaRPr kumimoji="0" sz="1650" b="0" i="0" u="none" strike="noStrike" kern="1200" cap="none" spc="-135" normalizeH="0" baseline="0" noProof="0" dirty="0">
              <a:ln>
                <a:noFill/>
              </a:ln>
              <a:solidFill>
                <a:srgbClr val="646B65"/>
              </a:solidFill>
              <a:effectLst/>
              <a:uLnTx/>
              <a:uFillTx/>
              <a:latin typeface="Century Gothic" panose="020B0502020202020204" pitchFamily="34" charset="0"/>
              <a:ea typeface="+mn-ea"/>
              <a:cs typeface="Verdana"/>
            </a:endParaRPr>
          </a:p>
        </p:txBody>
      </p:sp>
      <p:sp>
        <p:nvSpPr>
          <p:cNvPr id="20" name="Segnaposto contenuto 2"/>
          <p:cNvSpPr txBox="1">
            <a:spLocks/>
          </p:cNvSpPr>
          <p:nvPr/>
        </p:nvSpPr>
        <p:spPr>
          <a:xfrm>
            <a:off x="463497" y="1925120"/>
            <a:ext cx="9113018" cy="6093976"/>
          </a:xfrm>
          <a:prstGeom prst="rect">
            <a:avLst/>
          </a:prstGeom>
        </p:spPr>
        <p:txBody>
          <a:bodyPr wrap="square" lIns="0" tIns="0" rIns="0" bIns="0">
            <a:spAutoFit/>
          </a:bodyPr>
          <a:lstStyle>
            <a:lvl1pPr marL="0">
              <a:defRPr sz="1900" b="0" i="0">
                <a:solidFill>
                  <a:srgbClr val="636B64"/>
                </a:solidFill>
                <a:latin typeface="Verdana"/>
                <a:ea typeface="+mn-ea"/>
                <a:cs typeface="Verdan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defRPr/>
            </a:pPr>
            <a:r>
              <a:rPr lang="en-US" altLang="it-IT" sz="2400" b="1" kern="0" dirty="0" smtClean="0">
                <a:latin typeface="Century Gothic" panose="020B0502020202020204" pitchFamily="34" charset="0"/>
              </a:rPr>
              <a:t>For the purpose of exercising the right of veto </a:t>
            </a:r>
            <a:r>
              <a:rPr lang="en-US" altLang="it-IT" sz="2400" kern="0" dirty="0" smtClean="0">
                <a:latin typeface="Century Gothic" panose="020B0502020202020204" pitchFamily="34" charset="0"/>
              </a:rPr>
              <a:t>in relation to extraordinary transactions, the Government shall verify if:</a:t>
            </a:r>
          </a:p>
          <a:p>
            <a:pPr algn="just">
              <a:defRPr/>
            </a:pPr>
            <a:endParaRPr lang="en-US" altLang="it-IT" sz="2400" kern="0" dirty="0">
              <a:solidFill>
                <a:sysClr val="windowText" lastClr="000000"/>
              </a:solidFill>
              <a:latin typeface="Century Gothic" panose="020B0502020202020204" pitchFamily="34" charset="0"/>
            </a:endParaRPr>
          </a:p>
          <a:p>
            <a:pPr marL="342900" indent="-342900" algn="just">
              <a:buBlip>
                <a:blip r:embed="rId3"/>
              </a:buBlip>
              <a:defRPr/>
            </a:pPr>
            <a:r>
              <a:rPr lang="en-US" altLang="it-IT" sz="2400" kern="0" dirty="0" smtClean="0">
                <a:solidFill>
                  <a:srgbClr val="646B65"/>
                </a:solidFill>
                <a:latin typeface="Century Gothic" panose="020B0502020202020204" pitchFamily="34" charset="0"/>
              </a:rPr>
              <a:t>As a consequence of the material transaction, the following shall still be ensured:</a:t>
            </a:r>
          </a:p>
          <a:p>
            <a:pPr algn="just">
              <a:defRPr/>
            </a:pPr>
            <a:endParaRPr lang="en-US" altLang="it-IT" sz="2400" kern="0" dirty="0" smtClean="0">
              <a:solidFill>
                <a:srgbClr val="646B65"/>
              </a:solidFill>
              <a:latin typeface="Century Gothic" panose="020B0502020202020204" pitchFamily="34" charset="0"/>
            </a:endParaRPr>
          </a:p>
          <a:p>
            <a:pPr marL="342900" indent="-342900" algn="just">
              <a:lnSpc>
                <a:spcPct val="150000"/>
              </a:lnSpc>
              <a:buFont typeface="Arial" panose="020B0604020202020204" pitchFamily="34" charset="0"/>
              <a:buChar char="•"/>
              <a:defRPr/>
            </a:pPr>
            <a:r>
              <a:rPr lang="en-US" altLang="it-IT" sz="2400" kern="0" dirty="0">
                <a:solidFill>
                  <a:srgbClr val="646B65"/>
                </a:solidFill>
                <a:latin typeface="Century Gothic" panose="020B0502020202020204" pitchFamily="34" charset="0"/>
              </a:rPr>
              <a:t>T</a:t>
            </a:r>
            <a:r>
              <a:rPr lang="en-US" altLang="it-IT" sz="2400" kern="0" dirty="0" smtClean="0">
                <a:solidFill>
                  <a:srgbClr val="646B65"/>
                </a:solidFill>
                <a:latin typeface="Century Gothic" panose="020B0502020202020204" pitchFamily="34" charset="0"/>
              </a:rPr>
              <a:t>he integrity of the national defense and security system;</a:t>
            </a:r>
          </a:p>
          <a:p>
            <a:pPr marL="342900" indent="-342900" algn="just">
              <a:lnSpc>
                <a:spcPct val="150000"/>
              </a:lnSpc>
              <a:buFont typeface="Arial" panose="020B0604020202020204" pitchFamily="34" charset="0"/>
              <a:buChar char="•"/>
              <a:defRPr/>
            </a:pPr>
            <a:r>
              <a:rPr lang="en-US" altLang="it-IT" sz="2400" kern="0" dirty="0" smtClean="0">
                <a:solidFill>
                  <a:srgbClr val="646B65"/>
                </a:solidFill>
                <a:latin typeface="Century Gothic" panose="020B0502020202020204" pitchFamily="34" charset="0"/>
              </a:rPr>
              <a:t>The security of the information relating to military defense;</a:t>
            </a:r>
          </a:p>
          <a:p>
            <a:pPr marL="342900" indent="-342900" algn="just">
              <a:lnSpc>
                <a:spcPct val="150000"/>
              </a:lnSpc>
              <a:buFont typeface="Arial" panose="020B0604020202020204" pitchFamily="34" charset="0"/>
              <a:buChar char="•"/>
              <a:defRPr/>
            </a:pPr>
            <a:r>
              <a:rPr lang="en-US" altLang="it-IT" sz="2400" kern="0" dirty="0" smtClean="0">
                <a:solidFill>
                  <a:srgbClr val="646B65"/>
                </a:solidFill>
                <a:latin typeface="Century Gothic" panose="020B0502020202020204" pitchFamily="34" charset="0"/>
              </a:rPr>
              <a:t>The safeguarding of international interests of the State;</a:t>
            </a:r>
          </a:p>
          <a:p>
            <a:pPr marL="342900" indent="-342900" algn="just">
              <a:lnSpc>
                <a:spcPct val="150000"/>
              </a:lnSpc>
              <a:buFont typeface="Arial" panose="020B0604020202020204" pitchFamily="34" charset="0"/>
              <a:buChar char="•"/>
              <a:defRPr/>
            </a:pPr>
            <a:r>
              <a:rPr lang="en-US" altLang="it-IT" sz="2400" kern="0" dirty="0" smtClean="0">
                <a:solidFill>
                  <a:srgbClr val="646B65"/>
                </a:solidFill>
                <a:latin typeface="Century Gothic" panose="020B0502020202020204" pitchFamily="34" charset="0"/>
              </a:rPr>
              <a:t>The protection of the national territory;</a:t>
            </a:r>
          </a:p>
          <a:p>
            <a:pPr marL="342900" indent="-342900" algn="just">
              <a:lnSpc>
                <a:spcPct val="150000"/>
              </a:lnSpc>
              <a:buFont typeface="Arial" panose="020B0604020202020204" pitchFamily="34" charset="0"/>
              <a:buChar char="•"/>
              <a:defRPr/>
            </a:pPr>
            <a:r>
              <a:rPr lang="en-US" altLang="it-IT" sz="2400" kern="0" dirty="0" smtClean="0">
                <a:solidFill>
                  <a:srgbClr val="646B65"/>
                </a:solidFill>
                <a:latin typeface="Century Gothic" panose="020B0502020202020204" pitchFamily="34" charset="0"/>
              </a:rPr>
              <a:t>The safety of strategic infrastructures and national border.</a:t>
            </a:r>
          </a:p>
          <a:p>
            <a:pPr algn="just">
              <a:defRPr/>
            </a:pPr>
            <a:endParaRPr lang="en-US" altLang="it-IT" sz="2400" kern="0" dirty="0">
              <a:solidFill>
                <a:srgbClr val="646B65"/>
              </a:solidFill>
              <a:latin typeface="Century Gothic" panose="020B0502020202020204" pitchFamily="34" charset="0"/>
              <a:cs typeface="Verdana"/>
            </a:endParaRPr>
          </a:p>
          <a:p>
            <a:pPr marL="342900" indent="-342900" algn="just">
              <a:buBlip>
                <a:blip r:embed="rId3"/>
              </a:buBlip>
              <a:defRPr/>
            </a:pPr>
            <a:r>
              <a:rPr lang="en-US" altLang="it-IT" sz="2400" kern="0" dirty="0" smtClean="0">
                <a:solidFill>
                  <a:srgbClr val="646B65"/>
                </a:solidFill>
                <a:latin typeface="Century Gothic" panose="020B0502020202020204" pitchFamily="34" charset="0"/>
                <a:cs typeface="Verdana"/>
              </a:rPr>
              <a:t>It </a:t>
            </a:r>
            <a:r>
              <a:rPr lang="en-US" altLang="it-IT" sz="2400" kern="0" dirty="0">
                <a:solidFill>
                  <a:srgbClr val="646B65"/>
                </a:solidFill>
                <a:latin typeface="Century Gothic" panose="020B0502020202020204" pitchFamily="34" charset="0"/>
                <a:cs typeface="Verdana"/>
              </a:rPr>
              <a:t>has been verified the strategic relevance of the transferred goods and companies</a:t>
            </a:r>
            <a:r>
              <a:rPr lang="en-US" altLang="it-IT" sz="2400" kern="0" dirty="0" smtClean="0">
                <a:solidFill>
                  <a:srgbClr val="646B65"/>
                </a:solidFill>
                <a:latin typeface="Century Gothic" panose="020B0502020202020204" pitchFamily="34" charset="0"/>
              </a:rPr>
              <a:t>.</a:t>
            </a:r>
            <a:endParaRPr lang="en-US" altLang="it-IT" sz="2400" kern="0" dirty="0">
              <a:solidFill>
                <a:srgbClr val="646B65"/>
              </a:solidFill>
              <a:latin typeface="Century Gothic" panose="020B0502020202020204" pitchFamily="34" charset="0"/>
            </a:endParaRPr>
          </a:p>
        </p:txBody>
      </p:sp>
      <p:sp>
        <p:nvSpPr>
          <p:cNvPr id="24" name="object 18"/>
          <p:cNvSpPr/>
          <p:nvPr/>
        </p:nvSpPr>
        <p:spPr>
          <a:xfrm>
            <a:off x="10281991" y="3891085"/>
            <a:ext cx="9745881" cy="4331491"/>
          </a:xfrm>
          <a:prstGeom prst="rect">
            <a:avLst/>
          </a:prstGeom>
          <a:blipFill>
            <a:blip r:embed="rId4" cstate="print"/>
            <a:stretch>
              <a:fillRect/>
            </a:stretch>
          </a:blipFill>
        </p:spPr>
        <p:txBody>
          <a:bodyPr wrap="square" lIns="0" tIns="0" rIns="0" bIns="0" rtlCol="0"/>
          <a:lstStyle/>
          <a:p>
            <a:endParaRPr/>
          </a:p>
        </p:txBody>
      </p:sp>
      <p:pic>
        <p:nvPicPr>
          <p:cNvPr id="12"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80960" y="10455275"/>
            <a:ext cx="2232090" cy="687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Shape 149"/>
          <p:cNvSpPr>
            <a:spLocks noChangeShapeType="1"/>
          </p:cNvSpPr>
          <p:nvPr/>
        </p:nvSpPr>
        <p:spPr bwMode="auto">
          <a:xfrm>
            <a:off x="-6350" y="877227"/>
            <a:ext cx="8190894" cy="0"/>
          </a:xfrm>
          <a:prstGeom prst="line">
            <a:avLst/>
          </a:prstGeom>
          <a:noFill/>
          <a:ln w="19050">
            <a:solidFill>
              <a:srgbClr val="123A56"/>
            </a:solidFill>
            <a:miter lim="400000"/>
            <a:headEnd/>
            <a:tailEnd/>
          </a:ln>
          <a:extLst>
            <a:ext uri="{909E8E84-426E-40DD-AFC4-6F175D3DCCD1}">
              <a14:hiddenFill xmlns:a14="http://schemas.microsoft.com/office/drawing/2010/main">
                <a:noFill/>
              </a14:hiddenFill>
            </a:ext>
          </a:extLst>
        </p:spPr>
        <p:txBody>
          <a:bodyPr lIns="50799" tIns="50799" rIns="50799" bIns="50799" anchor="ctr"/>
          <a:lstStyle/>
          <a:p>
            <a:endParaRPr lang="it-IT"/>
          </a:p>
        </p:txBody>
      </p:sp>
      <p:pic>
        <p:nvPicPr>
          <p:cNvPr id="14" name="Virgola blu grigio e bianca-01.png"/>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918450" y="741799"/>
            <a:ext cx="512762"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5" name="Shape 150"/>
          <p:cNvSpPr/>
          <p:nvPr/>
        </p:nvSpPr>
        <p:spPr>
          <a:xfrm>
            <a:off x="130262" y="317815"/>
            <a:ext cx="7407188" cy="564255"/>
          </a:xfrm>
          <a:prstGeom prst="rect">
            <a:avLst/>
          </a:prstGeom>
          <a:ln w="12700">
            <a:miter lim="400000"/>
          </a:ln>
          <a:extLst>
            <a:ext uri="{C572A759-6A51-4108-AA02-DFA0A04FC94B}"/>
          </a:extLst>
        </p:spPr>
        <p:txBody>
          <a:bodyPr wrap="square" lIns="50799" tIns="50799" rIns="50799" bIns="50799" anchor="ctr">
            <a:spAutoFit/>
          </a:bodyPr>
          <a:lstStyle>
            <a:lvl1pPr algn="l">
              <a:defRPr sz="3500" cap="all">
                <a:solidFill>
                  <a:srgbClr val="123A56"/>
                </a:solidFill>
                <a:latin typeface="Raleway Light"/>
                <a:ea typeface="Raleway Light"/>
                <a:cs typeface="Raleway Light"/>
                <a:sym typeface="Raleway Light"/>
              </a:defRPr>
            </a:lvl1pPr>
          </a:lstStyle>
          <a:p>
            <a:pPr marL="12700" lvl="0"/>
            <a:r>
              <a:rPr lang="en-US" sz="3000" spc="20" dirty="0">
                <a:solidFill>
                  <a:srgbClr val="003045"/>
                </a:solidFill>
                <a:latin typeface="Century Gothic"/>
                <a:cs typeface="Century Gothic"/>
              </a:rPr>
              <a:t>THE </a:t>
            </a:r>
            <a:r>
              <a:rPr lang="en-US" sz="3000" spc="20" dirty="0" smtClean="0">
                <a:solidFill>
                  <a:srgbClr val="003045"/>
                </a:solidFill>
                <a:latin typeface="Century Gothic"/>
                <a:cs typeface="Century Gothic"/>
              </a:rPr>
              <a:t>«GOLDEN </a:t>
            </a:r>
            <a:r>
              <a:rPr lang="en-US" sz="3000" spc="20" dirty="0">
                <a:solidFill>
                  <a:srgbClr val="003045"/>
                </a:solidFill>
                <a:latin typeface="Century Gothic"/>
                <a:cs typeface="Century Gothic"/>
              </a:rPr>
              <a:t>POWER» DISCIPLINE </a:t>
            </a:r>
          </a:p>
        </p:txBody>
      </p:sp>
    </p:spTree>
    <p:extLst>
      <p:ext uri="{BB962C8B-B14F-4D97-AF65-F5344CB8AC3E}">
        <p14:creationId xmlns:p14="http://schemas.microsoft.com/office/powerpoint/2010/main" val="17495632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bject 2"/>
          <p:cNvSpPr/>
          <p:nvPr/>
        </p:nvSpPr>
        <p:spPr>
          <a:xfrm>
            <a:off x="-7817" y="1447318"/>
            <a:ext cx="20097115" cy="9004300"/>
          </a:xfrm>
          <a:custGeom>
            <a:avLst/>
            <a:gdLst/>
            <a:ahLst/>
            <a:cxnLst/>
            <a:rect l="l" t="t" r="r" b="b"/>
            <a:pathLst>
              <a:path w="20097115" h="9004300">
                <a:moveTo>
                  <a:pt x="0" y="9004123"/>
                </a:moveTo>
                <a:lnTo>
                  <a:pt x="20096560" y="9004123"/>
                </a:lnTo>
                <a:lnTo>
                  <a:pt x="20096560" y="0"/>
                </a:lnTo>
                <a:lnTo>
                  <a:pt x="0" y="0"/>
                </a:lnTo>
                <a:lnTo>
                  <a:pt x="0" y="9004123"/>
                </a:lnTo>
                <a:close/>
              </a:path>
            </a:pathLst>
          </a:custGeom>
          <a:solidFill>
            <a:srgbClr val="4B4B4A">
              <a:alpha val="7058"/>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6" name="object 14"/>
          <p:cNvSpPr txBox="1">
            <a:spLocks noGrp="1"/>
          </p:cNvSpPr>
          <p:nvPr>
            <p:ph type="sldNum" sz="quarter" idx="7"/>
          </p:nvPr>
        </p:nvSpPr>
        <p:spPr>
          <a:xfrm>
            <a:off x="9962777" y="10848282"/>
            <a:ext cx="284479" cy="253916"/>
          </a:xfrm>
          <a:prstGeom prst="rect">
            <a:avLst/>
          </a:prstGeom>
        </p:spPr>
        <p:txBody>
          <a:bodyPr vert="horz" wrap="square" lIns="0" tIns="0" rIns="0" bIns="0" rtlCol="0">
            <a:spAutoFit/>
          </a:bodyPr>
          <a:lstStyle/>
          <a:p>
            <a:pPr marL="25400" marR="0" lvl="0" indent="0" algn="l" defTabSz="914400" rtl="0" eaLnBrk="1" fontAlgn="auto" latinLnBrk="0" hangingPunct="1">
              <a:lnSpc>
                <a:spcPct val="100000"/>
              </a:lnSpc>
              <a:spcBef>
                <a:spcPts val="145"/>
              </a:spcBef>
              <a:spcAft>
                <a:spcPts val="0"/>
              </a:spcAft>
              <a:buClrTx/>
              <a:buSzTx/>
              <a:buFontTx/>
              <a:buNone/>
              <a:tabLst/>
              <a:defRPr/>
            </a:pPr>
            <a:fld id="{81D60167-4931-47E6-BA6A-407CBD079E47}" type="slidenum">
              <a:rPr kumimoji="0" sz="1650" b="0" i="0" u="none" strike="noStrike" kern="1200" cap="none" spc="-135" normalizeH="0" baseline="0" noProof="0" dirty="0">
                <a:ln>
                  <a:noFill/>
                </a:ln>
                <a:solidFill>
                  <a:srgbClr val="646B65"/>
                </a:solidFill>
                <a:effectLst/>
                <a:uLnTx/>
                <a:uFillTx/>
                <a:latin typeface="Century Gothic" panose="020B0502020202020204" pitchFamily="34" charset="0"/>
                <a:ea typeface="+mn-ea"/>
                <a:cs typeface="Verdana"/>
              </a:rPr>
              <a:pPr marL="25400" marR="0" lvl="0" indent="0" algn="l" defTabSz="914400" rtl="0" eaLnBrk="1" fontAlgn="auto" latinLnBrk="0" hangingPunct="1">
                <a:lnSpc>
                  <a:spcPct val="100000"/>
                </a:lnSpc>
                <a:spcBef>
                  <a:spcPts val="145"/>
                </a:spcBef>
                <a:spcAft>
                  <a:spcPts val="0"/>
                </a:spcAft>
                <a:buClrTx/>
                <a:buSzTx/>
                <a:buFontTx/>
                <a:buNone/>
                <a:tabLst/>
                <a:defRPr/>
              </a:pPr>
              <a:t>22</a:t>
            </a:fld>
            <a:endParaRPr kumimoji="0" sz="1650" b="0" i="0" u="none" strike="noStrike" kern="1200" cap="none" spc="-135" normalizeH="0" baseline="0" noProof="0" dirty="0">
              <a:ln>
                <a:noFill/>
              </a:ln>
              <a:solidFill>
                <a:srgbClr val="646B65"/>
              </a:solidFill>
              <a:effectLst/>
              <a:uLnTx/>
              <a:uFillTx/>
              <a:latin typeface="Century Gothic" panose="020B0502020202020204" pitchFamily="34" charset="0"/>
              <a:ea typeface="+mn-ea"/>
              <a:cs typeface="Verdana"/>
            </a:endParaRPr>
          </a:p>
        </p:txBody>
      </p:sp>
      <p:sp>
        <p:nvSpPr>
          <p:cNvPr id="22" name="Titolo 1"/>
          <p:cNvSpPr>
            <a:spLocks noGrp="1"/>
          </p:cNvSpPr>
          <p:nvPr>
            <p:ph type="title"/>
          </p:nvPr>
        </p:nvSpPr>
        <p:spPr>
          <a:xfrm>
            <a:off x="3563740" y="1809432"/>
            <a:ext cx="12954000" cy="430887"/>
          </a:xfrm>
        </p:spPr>
        <p:txBody>
          <a:bodyPr/>
          <a:lstStyle/>
          <a:p>
            <a:pPr algn="ctr"/>
            <a:r>
              <a:rPr lang="en-US" altLang="it-IT" sz="2800" b="1" kern="1200" dirty="0" smtClean="0">
                <a:solidFill>
                  <a:srgbClr val="646B65"/>
                </a:solidFill>
                <a:latin typeface="Century Gothic" panose="020B0502020202020204" pitchFamily="34" charset="0"/>
                <a:ea typeface="+mn-ea"/>
                <a:cs typeface="+mn-cs"/>
              </a:rPr>
              <a:t>THE PROCEDURE FOR THE EXERCISE OF THE GOLDEN POWER</a:t>
            </a:r>
            <a:endParaRPr lang="it-IT" altLang="it-IT" sz="2800" b="1" kern="1200" dirty="0">
              <a:solidFill>
                <a:srgbClr val="646B65"/>
              </a:solidFill>
              <a:latin typeface="Century Gothic" panose="020B0502020202020204" pitchFamily="34" charset="0"/>
              <a:ea typeface="+mn-ea"/>
              <a:cs typeface="+mn-cs"/>
            </a:endParaRPr>
          </a:p>
        </p:txBody>
      </p:sp>
      <p:sp>
        <p:nvSpPr>
          <p:cNvPr id="20" name="object 11"/>
          <p:cNvSpPr/>
          <p:nvPr/>
        </p:nvSpPr>
        <p:spPr>
          <a:xfrm>
            <a:off x="349600" y="2931197"/>
            <a:ext cx="4184961" cy="2448159"/>
          </a:xfrm>
          <a:custGeom>
            <a:avLst/>
            <a:gdLst/>
            <a:ahLst/>
            <a:cxnLst/>
            <a:rect l="l" t="t" r="r" b="b"/>
            <a:pathLst>
              <a:path w="3345179" h="688975">
                <a:moveTo>
                  <a:pt x="0" y="688565"/>
                </a:moveTo>
                <a:lnTo>
                  <a:pt x="3344819" y="688565"/>
                </a:lnTo>
                <a:lnTo>
                  <a:pt x="3344819" y="0"/>
                </a:lnTo>
                <a:lnTo>
                  <a:pt x="0" y="0"/>
                </a:lnTo>
                <a:lnTo>
                  <a:pt x="0" y="688565"/>
                </a:lnTo>
                <a:close/>
              </a:path>
            </a:pathLst>
          </a:custGeom>
          <a:solidFill>
            <a:srgbClr val="FFFFFF"/>
          </a:solidFill>
          <a:ln>
            <a:solidFill>
              <a:schemeClr val="tx1"/>
            </a:solidFill>
          </a:ln>
        </p:spPr>
        <p:txBody>
          <a:bodyPr wrap="square" lIns="0" tIns="0" rIns="0" bIns="0" rtlCol="0"/>
          <a:lstStyle/>
          <a:p>
            <a:endParaRPr/>
          </a:p>
        </p:txBody>
      </p:sp>
      <p:sp>
        <p:nvSpPr>
          <p:cNvPr id="23" name="CasellaDiTesto 22"/>
          <p:cNvSpPr txBox="1"/>
          <p:nvPr/>
        </p:nvSpPr>
        <p:spPr>
          <a:xfrm>
            <a:off x="465809" y="3804571"/>
            <a:ext cx="3680775" cy="523220"/>
          </a:xfrm>
          <a:prstGeom prst="rect">
            <a:avLst/>
          </a:prstGeom>
          <a:noFill/>
        </p:spPr>
        <p:txBody>
          <a:bodyPr>
            <a:spAutoFit/>
          </a:bodyPr>
          <a:lstStyle/>
          <a:p>
            <a:pPr algn="ctr">
              <a:defRPr/>
            </a:pPr>
            <a:r>
              <a:rPr lang="en-US" sz="2800" b="1" dirty="0">
                <a:solidFill>
                  <a:srgbClr val="646B65"/>
                </a:solidFill>
                <a:latin typeface="Century Gothic" panose="020B0502020202020204" pitchFamily="34" charset="0"/>
                <a:cs typeface="Arial" charset="0"/>
              </a:rPr>
              <a:t>1. Notice</a:t>
            </a:r>
          </a:p>
        </p:txBody>
      </p:sp>
      <p:sp>
        <p:nvSpPr>
          <p:cNvPr id="24" name="CasellaDiTesto 23"/>
          <p:cNvSpPr txBox="1"/>
          <p:nvPr/>
        </p:nvSpPr>
        <p:spPr>
          <a:xfrm>
            <a:off x="4891978" y="3071032"/>
            <a:ext cx="14191360" cy="2308324"/>
          </a:xfrm>
          <a:prstGeom prst="rect">
            <a:avLst/>
          </a:prstGeom>
          <a:noFill/>
        </p:spPr>
        <p:txBody>
          <a:bodyPr wrap="square">
            <a:spAutoFit/>
          </a:bodyPr>
          <a:lstStyle/>
          <a:p>
            <a:pPr marL="565476" indent="-565476">
              <a:buFont typeface="Arial" panose="020B0604020202020204" pitchFamily="34" charset="0"/>
              <a:buChar char="•"/>
              <a:defRPr/>
            </a:pPr>
            <a:r>
              <a:rPr lang="en-US" sz="2400" dirty="0">
                <a:solidFill>
                  <a:srgbClr val="646B65"/>
                </a:solidFill>
                <a:latin typeface="Century Gothic" panose="020B0502020202020204" pitchFamily="34" charset="0"/>
                <a:cs typeface="Arial" charset="0"/>
              </a:rPr>
              <a:t>Depending on the transaction, the acquirer or the company operating in the strategic sector shall notify to the </a:t>
            </a:r>
            <a:r>
              <a:rPr lang="en-US" sz="2400" i="1" dirty="0" err="1">
                <a:solidFill>
                  <a:srgbClr val="646B65"/>
                </a:solidFill>
                <a:latin typeface="Century Gothic" panose="020B0502020202020204" pitchFamily="34" charset="0"/>
                <a:cs typeface="Arial" charset="0"/>
              </a:rPr>
              <a:t>Presidenza</a:t>
            </a:r>
            <a:r>
              <a:rPr lang="en-US" sz="2400" i="1" dirty="0">
                <a:solidFill>
                  <a:srgbClr val="646B65"/>
                </a:solidFill>
                <a:latin typeface="Century Gothic" panose="020B0502020202020204" pitchFamily="34" charset="0"/>
                <a:cs typeface="Arial" charset="0"/>
              </a:rPr>
              <a:t> del </a:t>
            </a:r>
            <a:r>
              <a:rPr lang="en-US" sz="2400" i="1" dirty="0" err="1">
                <a:solidFill>
                  <a:srgbClr val="646B65"/>
                </a:solidFill>
                <a:latin typeface="Century Gothic" panose="020B0502020202020204" pitchFamily="34" charset="0"/>
                <a:cs typeface="Arial" charset="0"/>
              </a:rPr>
              <a:t>Consiglio</a:t>
            </a:r>
            <a:r>
              <a:rPr lang="en-US" sz="2400" i="1" dirty="0">
                <a:solidFill>
                  <a:srgbClr val="646B65"/>
                </a:solidFill>
                <a:latin typeface="Century Gothic" panose="020B0502020202020204" pitchFamily="34" charset="0"/>
                <a:cs typeface="Arial" charset="0"/>
              </a:rPr>
              <a:t> </a:t>
            </a:r>
            <a:r>
              <a:rPr lang="en-US" sz="2400" i="1" dirty="0" err="1">
                <a:solidFill>
                  <a:srgbClr val="646B65"/>
                </a:solidFill>
                <a:latin typeface="Century Gothic" panose="020B0502020202020204" pitchFamily="34" charset="0"/>
                <a:cs typeface="Arial" charset="0"/>
              </a:rPr>
              <a:t>dei</a:t>
            </a:r>
            <a:r>
              <a:rPr lang="en-US" sz="2400" i="1" dirty="0">
                <a:solidFill>
                  <a:srgbClr val="646B65"/>
                </a:solidFill>
                <a:latin typeface="Century Gothic" panose="020B0502020202020204" pitchFamily="34" charset="0"/>
                <a:cs typeface="Arial" charset="0"/>
              </a:rPr>
              <a:t> </a:t>
            </a:r>
            <a:r>
              <a:rPr lang="en-US" sz="2400" i="1" dirty="0" err="1">
                <a:solidFill>
                  <a:srgbClr val="646B65"/>
                </a:solidFill>
                <a:latin typeface="Century Gothic" panose="020B0502020202020204" pitchFamily="34" charset="0"/>
                <a:cs typeface="Arial" charset="0"/>
              </a:rPr>
              <a:t>Ministri</a:t>
            </a:r>
            <a:r>
              <a:rPr lang="en-US" sz="2400" i="1" dirty="0">
                <a:solidFill>
                  <a:srgbClr val="646B65"/>
                </a:solidFill>
                <a:latin typeface="Century Gothic" panose="020B0502020202020204" pitchFamily="34" charset="0"/>
                <a:cs typeface="Arial" charset="0"/>
              </a:rPr>
              <a:t> </a:t>
            </a:r>
            <a:r>
              <a:rPr lang="en-US" sz="2400" dirty="0">
                <a:solidFill>
                  <a:srgbClr val="646B65"/>
                </a:solidFill>
                <a:latin typeface="Century Gothic" panose="020B0502020202020204" pitchFamily="34" charset="0"/>
                <a:cs typeface="Arial" charset="0"/>
              </a:rPr>
              <a:t>the transaction, attaching the relevant documentation;</a:t>
            </a:r>
          </a:p>
          <a:p>
            <a:pPr>
              <a:defRPr/>
            </a:pPr>
            <a:endParaRPr lang="en-US" sz="2400" dirty="0">
              <a:solidFill>
                <a:srgbClr val="646B65"/>
              </a:solidFill>
              <a:latin typeface="Century Gothic" panose="020B0502020202020204" pitchFamily="34" charset="0"/>
              <a:cs typeface="Arial" charset="0"/>
            </a:endParaRPr>
          </a:p>
          <a:p>
            <a:pPr marL="565476" indent="-565476">
              <a:buFont typeface="Arial" panose="020B0604020202020204" pitchFamily="34" charset="0"/>
              <a:buChar char="•"/>
              <a:defRPr/>
            </a:pPr>
            <a:r>
              <a:rPr lang="en-US" sz="2400" dirty="0">
                <a:solidFill>
                  <a:srgbClr val="646B65"/>
                </a:solidFill>
                <a:latin typeface="Century Gothic" panose="020B0502020202020204" pitchFamily="34" charset="0"/>
                <a:cs typeface="Arial" charset="0"/>
              </a:rPr>
              <a:t>The notice shall take place before the performance of the relevant transaction or - with reference to the acquisition - not later than 10 days following such transaction.</a:t>
            </a:r>
          </a:p>
        </p:txBody>
      </p:sp>
      <p:sp>
        <p:nvSpPr>
          <p:cNvPr id="26" name="Segnaposto contenuto 2"/>
          <p:cNvSpPr txBox="1">
            <a:spLocks/>
          </p:cNvSpPr>
          <p:nvPr/>
        </p:nvSpPr>
        <p:spPr>
          <a:xfrm>
            <a:off x="1261848" y="5674958"/>
            <a:ext cx="17821489" cy="4555093"/>
          </a:xfrm>
          <a:prstGeom prst="rect">
            <a:avLst/>
          </a:prstGeom>
        </p:spPr>
        <p:txBody>
          <a:bodyPr wrap="square" lIns="0" tIns="0" rIns="0" bIns="0">
            <a:spAutoFit/>
          </a:bodyPr>
          <a:lstStyle>
            <a:lvl1pPr marL="0">
              <a:defRPr sz="1900" b="0" i="0">
                <a:solidFill>
                  <a:srgbClr val="636B64"/>
                </a:solidFill>
                <a:latin typeface="Verdana"/>
                <a:ea typeface="+mn-ea"/>
                <a:cs typeface="Verdan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defRPr/>
            </a:pPr>
            <a:r>
              <a:rPr lang="en-US" altLang="it-IT" sz="2800" b="1" kern="0" dirty="0" smtClean="0">
                <a:latin typeface="Century Gothic" panose="020B0502020202020204" pitchFamily="34" charset="0"/>
              </a:rPr>
              <a:t>IF</a:t>
            </a:r>
            <a:r>
              <a:rPr lang="it-IT" altLang="it-IT" sz="2800" b="1" kern="0" dirty="0" smtClean="0">
                <a:latin typeface="Century Gothic" panose="020B0502020202020204" pitchFamily="34" charset="0"/>
              </a:rPr>
              <a:t>:</a:t>
            </a:r>
          </a:p>
          <a:p>
            <a:pPr marL="1257300" lvl="2" indent="-342900" algn="just">
              <a:buBlip>
                <a:blip r:embed="rId3"/>
              </a:buBlip>
              <a:defRPr/>
            </a:pPr>
            <a:r>
              <a:rPr lang="it-IT" altLang="it-IT" sz="2400" dirty="0" smtClean="0">
                <a:solidFill>
                  <a:srgbClr val="646B65"/>
                </a:solidFill>
                <a:latin typeface="Century Gothic" panose="020B0502020202020204" pitchFamily="34" charset="0"/>
                <a:cs typeface="Arial" charset="0"/>
              </a:rPr>
              <a:t>The </a:t>
            </a:r>
            <a:r>
              <a:rPr lang="en-US" altLang="it-IT" sz="2400" dirty="0">
                <a:solidFill>
                  <a:srgbClr val="646B65"/>
                </a:solidFill>
                <a:latin typeface="Century Gothic" panose="020B0502020202020204" pitchFamily="34" charset="0"/>
                <a:cs typeface="Arial" charset="0"/>
              </a:rPr>
              <a:t>transaction concerns the acquisition of shares of a company admitted to trading on a regulated market; </a:t>
            </a:r>
            <a:r>
              <a:rPr lang="en-US" altLang="it-IT" sz="2400" dirty="0" smtClean="0">
                <a:solidFill>
                  <a:srgbClr val="646B65"/>
                </a:solidFill>
                <a:latin typeface="Century Gothic" panose="020B0502020202020204" pitchFamily="34" charset="0"/>
                <a:cs typeface="Arial" charset="0"/>
              </a:rPr>
              <a:t>and</a:t>
            </a:r>
          </a:p>
          <a:p>
            <a:pPr marL="1257300" lvl="2" indent="-342900" algn="just">
              <a:buBlip>
                <a:blip r:embed="rId3"/>
              </a:buBlip>
              <a:defRPr/>
            </a:pPr>
            <a:r>
              <a:rPr lang="en-US" altLang="it-IT" sz="2400" dirty="0" smtClean="0">
                <a:solidFill>
                  <a:srgbClr val="646B65"/>
                </a:solidFill>
                <a:latin typeface="Century Gothic" panose="020B0502020202020204" pitchFamily="34" charset="0"/>
                <a:cs typeface="Arial" charset="0"/>
              </a:rPr>
              <a:t>The </a:t>
            </a:r>
            <a:r>
              <a:rPr lang="en-US" altLang="it-IT" sz="2400" dirty="0">
                <a:solidFill>
                  <a:srgbClr val="646B65"/>
                </a:solidFill>
                <a:latin typeface="Century Gothic" panose="020B0502020202020204" pitchFamily="34" charset="0"/>
                <a:cs typeface="Arial" charset="0"/>
              </a:rPr>
              <a:t>company concerned operates in the national defense and security sector</a:t>
            </a:r>
            <a:r>
              <a:rPr lang="it-IT" altLang="it-IT" sz="2400" dirty="0" smtClean="0">
                <a:solidFill>
                  <a:srgbClr val="646B65"/>
                </a:solidFill>
                <a:latin typeface="Century Gothic" panose="020B0502020202020204" pitchFamily="34" charset="0"/>
                <a:cs typeface="Arial" charset="0"/>
              </a:rPr>
              <a:t>;</a:t>
            </a:r>
            <a:endParaRPr lang="it-IT" altLang="it-IT" sz="2400" dirty="0">
              <a:solidFill>
                <a:srgbClr val="646B65"/>
              </a:solidFill>
              <a:latin typeface="Century Gothic" panose="020B0502020202020204" pitchFamily="34" charset="0"/>
              <a:cs typeface="Arial" charset="0"/>
            </a:endParaRPr>
          </a:p>
          <a:p>
            <a:pPr lvl="2" algn="just">
              <a:buFont typeface="Wingdings" panose="05000000000000000000" pitchFamily="2" charset="2"/>
              <a:buChar char="ü"/>
              <a:defRPr/>
            </a:pPr>
            <a:endParaRPr lang="it-IT" altLang="it-IT" sz="2400" dirty="0" smtClean="0">
              <a:solidFill>
                <a:srgbClr val="646B65"/>
              </a:solidFill>
              <a:latin typeface="Century Gothic" panose="020B0502020202020204" pitchFamily="34" charset="0"/>
              <a:cs typeface="Arial" charset="0"/>
            </a:endParaRPr>
          </a:p>
          <a:p>
            <a:pPr lvl="2" algn="ctr">
              <a:defRPr/>
            </a:pPr>
            <a:r>
              <a:rPr lang="it-IT" altLang="it-IT" sz="2800" b="1" kern="0" dirty="0" smtClean="0">
                <a:solidFill>
                  <a:srgbClr val="636B64"/>
                </a:solidFill>
                <a:latin typeface="Century Gothic" panose="020B0502020202020204" pitchFamily="34" charset="0"/>
                <a:cs typeface="Verdana"/>
              </a:rPr>
              <a:t>THEN:</a:t>
            </a:r>
          </a:p>
          <a:p>
            <a:pPr marL="1257300" lvl="2" indent="-342900" algn="just">
              <a:buBlip>
                <a:blip r:embed="rId3"/>
              </a:buBlip>
              <a:defRPr/>
            </a:pPr>
            <a:r>
              <a:rPr lang="en-US" altLang="it-IT" sz="2400" dirty="0" smtClean="0">
                <a:solidFill>
                  <a:srgbClr val="646B65"/>
                </a:solidFill>
                <a:latin typeface="Century Gothic" panose="020B0502020202020204" pitchFamily="34" charset="0"/>
                <a:cs typeface="Arial" charset="0"/>
              </a:rPr>
              <a:t>The </a:t>
            </a:r>
            <a:r>
              <a:rPr lang="en-US" altLang="it-IT" sz="2400" dirty="0">
                <a:solidFill>
                  <a:srgbClr val="646B65"/>
                </a:solidFill>
                <a:latin typeface="Century Gothic" panose="020B0502020202020204" pitchFamily="34" charset="0"/>
                <a:cs typeface="Arial" charset="0"/>
              </a:rPr>
              <a:t>transaction shall be notified only if the acquirer, following the acquisition, holds more than a 3, 5, 10, 15, 20 and 25% interest in the company; and, in any </a:t>
            </a:r>
            <a:r>
              <a:rPr lang="en-US" altLang="it-IT" sz="2400" dirty="0" smtClean="0">
                <a:solidFill>
                  <a:srgbClr val="646B65"/>
                </a:solidFill>
                <a:latin typeface="Century Gothic" panose="020B0502020202020204" pitchFamily="34" charset="0"/>
                <a:cs typeface="Arial" charset="0"/>
              </a:rPr>
              <a:t>case,</a:t>
            </a:r>
          </a:p>
          <a:p>
            <a:pPr marL="1257300" lvl="2" indent="-342900" algn="just">
              <a:buBlip>
                <a:blip r:embed="rId3"/>
              </a:buBlip>
              <a:defRPr/>
            </a:pPr>
            <a:r>
              <a:rPr lang="en-US" altLang="it-IT" sz="2400" dirty="0" smtClean="0">
                <a:solidFill>
                  <a:srgbClr val="646B65"/>
                </a:solidFill>
                <a:latin typeface="Century Gothic" panose="020B0502020202020204" pitchFamily="34" charset="0"/>
                <a:cs typeface="Arial" charset="0"/>
              </a:rPr>
              <a:t>The </a:t>
            </a:r>
            <a:r>
              <a:rPr lang="en-US" altLang="it-IT" sz="2400" dirty="0">
                <a:solidFill>
                  <a:srgbClr val="646B65"/>
                </a:solidFill>
                <a:latin typeface="Century Gothic" panose="020B0502020202020204" pitchFamily="34" charset="0"/>
                <a:cs typeface="Arial" charset="0"/>
              </a:rPr>
              <a:t>notice is not necessary if the 25% threshold has been already exceeded and, therefore, the acquirer already has a dominant position in the company</a:t>
            </a:r>
            <a:r>
              <a:rPr lang="it-IT" altLang="it-IT" sz="2400" dirty="0">
                <a:solidFill>
                  <a:srgbClr val="646B65"/>
                </a:solidFill>
                <a:latin typeface="Century Gothic" panose="020B0502020202020204" pitchFamily="34" charset="0"/>
                <a:cs typeface="Arial" charset="0"/>
              </a:rPr>
              <a:t> </a:t>
            </a:r>
            <a:r>
              <a:rPr lang="en-US" altLang="it-IT" sz="2400" dirty="0">
                <a:solidFill>
                  <a:srgbClr val="646B65"/>
                </a:solidFill>
                <a:latin typeface="Century Gothic" panose="020B0502020202020204" pitchFamily="34" charset="0"/>
                <a:cs typeface="Arial" charset="0"/>
              </a:rPr>
              <a:t>ownership</a:t>
            </a:r>
            <a:r>
              <a:rPr lang="it-IT" altLang="it-IT" sz="2400" dirty="0">
                <a:solidFill>
                  <a:srgbClr val="646B65"/>
                </a:solidFill>
                <a:latin typeface="Century Gothic" panose="020B0502020202020204" pitchFamily="34" charset="0"/>
                <a:cs typeface="Arial" charset="0"/>
              </a:rPr>
              <a:t>.</a:t>
            </a:r>
          </a:p>
          <a:p>
            <a:pPr>
              <a:defRPr/>
            </a:pPr>
            <a:endParaRPr lang="it-IT" altLang="it-IT" sz="4000" kern="0" dirty="0">
              <a:latin typeface="Georgia" panose="02040502050405020303" pitchFamily="18" charset="0"/>
            </a:endParaRPr>
          </a:p>
        </p:txBody>
      </p:sp>
      <p:pic>
        <p:nvPicPr>
          <p:cNvPr id="12"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80960" y="10455275"/>
            <a:ext cx="2232090" cy="687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Shape 149"/>
          <p:cNvSpPr>
            <a:spLocks noChangeShapeType="1"/>
          </p:cNvSpPr>
          <p:nvPr/>
        </p:nvSpPr>
        <p:spPr bwMode="auto">
          <a:xfrm>
            <a:off x="-6350" y="877227"/>
            <a:ext cx="8190894" cy="0"/>
          </a:xfrm>
          <a:prstGeom prst="line">
            <a:avLst/>
          </a:prstGeom>
          <a:noFill/>
          <a:ln w="19050">
            <a:solidFill>
              <a:srgbClr val="123A56"/>
            </a:solidFill>
            <a:miter lim="400000"/>
            <a:headEnd/>
            <a:tailEnd/>
          </a:ln>
          <a:extLst>
            <a:ext uri="{909E8E84-426E-40DD-AFC4-6F175D3DCCD1}">
              <a14:hiddenFill xmlns:a14="http://schemas.microsoft.com/office/drawing/2010/main">
                <a:noFill/>
              </a14:hiddenFill>
            </a:ext>
          </a:extLst>
        </p:spPr>
        <p:txBody>
          <a:bodyPr lIns="50799" tIns="50799" rIns="50799" bIns="50799" anchor="ctr"/>
          <a:lstStyle/>
          <a:p>
            <a:endParaRPr lang="it-IT"/>
          </a:p>
        </p:txBody>
      </p:sp>
      <p:pic>
        <p:nvPicPr>
          <p:cNvPr id="18" name="Virgola blu grigio e bianca-01.pn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918450" y="741799"/>
            <a:ext cx="512762"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9" name="Shape 150"/>
          <p:cNvSpPr/>
          <p:nvPr/>
        </p:nvSpPr>
        <p:spPr>
          <a:xfrm>
            <a:off x="130262" y="317815"/>
            <a:ext cx="7407188" cy="564255"/>
          </a:xfrm>
          <a:prstGeom prst="rect">
            <a:avLst/>
          </a:prstGeom>
          <a:ln w="12700">
            <a:miter lim="400000"/>
          </a:ln>
          <a:extLst>
            <a:ext uri="{C572A759-6A51-4108-AA02-DFA0A04FC94B}"/>
          </a:extLst>
        </p:spPr>
        <p:txBody>
          <a:bodyPr wrap="square" lIns="50799" tIns="50799" rIns="50799" bIns="50799" anchor="ctr">
            <a:spAutoFit/>
          </a:bodyPr>
          <a:lstStyle>
            <a:lvl1pPr algn="l">
              <a:defRPr sz="3500" cap="all">
                <a:solidFill>
                  <a:srgbClr val="123A56"/>
                </a:solidFill>
                <a:latin typeface="Raleway Light"/>
                <a:ea typeface="Raleway Light"/>
                <a:cs typeface="Raleway Light"/>
                <a:sym typeface="Raleway Light"/>
              </a:defRPr>
            </a:lvl1pPr>
          </a:lstStyle>
          <a:p>
            <a:pPr marL="12700" lvl="0"/>
            <a:r>
              <a:rPr lang="en-US" sz="3000" spc="20" dirty="0">
                <a:solidFill>
                  <a:srgbClr val="003045"/>
                </a:solidFill>
                <a:latin typeface="Century Gothic"/>
                <a:cs typeface="Century Gothic"/>
              </a:rPr>
              <a:t>THE </a:t>
            </a:r>
            <a:r>
              <a:rPr lang="en-US" sz="3000" spc="20" dirty="0" smtClean="0">
                <a:solidFill>
                  <a:srgbClr val="003045"/>
                </a:solidFill>
                <a:latin typeface="Century Gothic"/>
                <a:cs typeface="Century Gothic"/>
              </a:rPr>
              <a:t>«GOLDEN </a:t>
            </a:r>
            <a:r>
              <a:rPr lang="en-US" sz="3000" spc="20" dirty="0">
                <a:solidFill>
                  <a:srgbClr val="003045"/>
                </a:solidFill>
                <a:latin typeface="Century Gothic"/>
                <a:cs typeface="Century Gothic"/>
              </a:rPr>
              <a:t>POWER» DISCIPLINE </a:t>
            </a:r>
          </a:p>
        </p:txBody>
      </p:sp>
    </p:spTree>
    <p:extLst>
      <p:ext uri="{BB962C8B-B14F-4D97-AF65-F5344CB8AC3E}">
        <p14:creationId xmlns:p14="http://schemas.microsoft.com/office/powerpoint/2010/main" val="11910731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bject 2"/>
          <p:cNvSpPr/>
          <p:nvPr/>
        </p:nvSpPr>
        <p:spPr>
          <a:xfrm>
            <a:off x="-7817" y="1447318"/>
            <a:ext cx="20097115" cy="9004300"/>
          </a:xfrm>
          <a:custGeom>
            <a:avLst/>
            <a:gdLst/>
            <a:ahLst/>
            <a:cxnLst/>
            <a:rect l="l" t="t" r="r" b="b"/>
            <a:pathLst>
              <a:path w="20097115" h="9004300">
                <a:moveTo>
                  <a:pt x="0" y="9004123"/>
                </a:moveTo>
                <a:lnTo>
                  <a:pt x="20096560" y="9004123"/>
                </a:lnTo>
                <a:lnTo>
                  <a:pt x="20096560" y="0"/>
                </a:lnTo>
                <a:lnTo>
                  <a:pt x="0" y="0"/>
                </a:lnTo>
                <a:lnTo>
                  <a:pt x="0" y="9004123"/>
                </a:lnTo>
                <a:close/>
              </a:path>
            </a:pathLst>
          </a:custGeom>
          <a:solidFill>
            <a:srgbClr val="4B4B4A">
              <a:alpha val="7058"/>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6" name="object 14"/>
          <p:cNvSpPr txBox="1">
            <a:spLocks noGrp="1"/>
          </p:cNvSpPr>
          <p:nvPr>
            <p:ph type="sldNum" sz="quarter" idx="7"/>
          </p:nvPr>
        </p:nvSpPr>
        <p:spPr>
          <a:xfrm>
            <a:off x="9962777" y="10848282"/>
            <a:ext cx="284479" cy="253916"/>
          </a:xfrm>
          <a:prstGeom prst="rect">
            <a:avLst/>
          </a:prstGeom>
        </p:spPr>
        <p:txBody>
          <a:bodyPr vert="horz" wrap="square" lIns="0" tIns="0" rIns="0" bIns="0" rtlCol="0">
            <a:spAutoFit/>
          </a:bodyPr>
          <a:lstStyle/>
          <a:p>
            <a:pPr marL="25400" marR="0" lvl="0" indent="0" algn="l" defTabSz="914400" rtl="0" eaLnBrk="1" fontAlgn="auto" latinLnBrk="0" hangingPunct="1">
              <a:lnSpc>
                <a:spcPct val="100000"/>
              </a:lnSpc>
              <a:spcBef>
                <a:spcPts val="145"/>
              </a:spcBef>
              <a:spcAft>
                <a:spcPts val="0"/>
              </a:spcAft>
              <a:buClrTx/>
              <a:buSzTx/>
              <a:buFontTx/>
              <a:buNone/>
              <a:tabLst/>
              <a:defRPr/>
            </a:pPr>
            <a:fld id="{81D60167-4931-47E6-BA6A-407CBD079E47}" type="slidenum">
              <a:rPr kumimoji="0" sz="1650" b="0" i="0" u="none" strike="noStrike" kern="1200" cap="none" spc="-135" normalizeH="0" baseline="0" noProof="0" dirty="0">
                <a:ln>
                  <a:noFill/>
                </a:ln>
                <a:solidFill>
                  <a:srgbClr val="646B65"/>
                </a:solidFill>
                <a:effectLst/>
                <a:uLnTx/>
                <a:uFillTx/>
                <a:latin typeface="Century Gothic" panose="020B0502020202020204" pitchFamily="34" charset="0"/>
                <a:ea typeface="+mn-ea"/>
                <a:cs typeface="Verdana"/>
              </a:rPr>
              <a:pPr marL="25400" marR="0" lvl="0" indent="0" algn="l" defTabSz="914400" rtl="0" eaLnBrk="1" fontAlgn="auto" latinLnBrk="0" hangingPunct="1">
                <a:lnSpc>
                  <a:spcPct val="100000"/>
                </a:lnSpc>
                <a:spcBef>
                  <a:spcPts val="145"/>
                </a:spcBef>
                <a:spcAft>
                  <a:spcPts val="0"/>
                </a:spcAft>
                <a:buClrTx/>
                <a:buSzTx/>
                <a:buFontTx/>
                <a:buNone/>
                <a:tabLst/>
                <a:defRPr/>
              </a:pPr>
              <a:t>23</a:t>
            </a:fld>
            <a:endParaRPr kumimoji="0" sz="1650" b="0" i="0" u="none" strike="noStrike" kern="1200" cap="none" spc="-135" normalizeH="0" baseline="0" noProof="0" dirty="0">
              <a:ln>
                <a:noFill/>
              </a:ln>
              <a:solidFill>
                <a:srgbClr val="646B65"/>
              </a:solidFill>
              <a:effectLst/>
              <a:uLnTx/>
              <a:uFillTx/>
              <a:latin typeface="Century Gothic" panose="020B0502020202020204" pitchFamily="34" charset="0"/>
              <a:ea typeface="+mn-ea"/>
              <a:cs typeface="Verdana"/>
            </a:endParaRPr>
          </a:p>
        </p:txBody>
      </p:sp>
      <p:sp>
        <p:nvSpPr>
          <p:cNvPr id="20" name="object 11"/>
          <p:cNvSpPr/>
          <p:nvPr/>
        </p:nvSpPr>
        <p:spPr>
          <a:xfrm>
            <a:off x="349600" y="2931197"/>
            <a:ext cx="4184961" cy="2448159"/>
          </a:xfrm>
          <a:custGeom>
            <a:avLst/>
            <a:gdLst/>
            <a:ahLst/>
            <a:cxnLst/>
            <a:rect l="l" t="t" r="r" b="b"/>
            <a:pathLst>
              <a:path w="3345179" h="688975">
                <a:moveTo>
                  <a:pt x="0" y="688565"/>
                </a:moveTo>
                <a:lnTo>
                  <a:pt x="3344819" y="688565"/>
                </a:lnTo>
                <a:lnTo>
                  <a:pt x="3344819" y="0"/>
                </a:lnTo>
                <a:lnTo>
                  <a:pt x="0" y="0"/>
                </a:lnTo>
                <a:lnTo>
                  <a:pt x="0" y="688565"/>
                </a:lnTo>
                <a:close/>
              </a:path>
            </a:pathLst>
          </a:custGeom>
          <a:solidFill>
            <a:srgbClr val="FFFFFF"/>
          </a:solidFill>
          <a:ln>
            <a:solidFill>
              <a:schemeClr val="tx1"/>
            </a:solidFill>
          </a:ln>
        </p:spPr>
        <p:txBody>
          <a:bodyPr wrap="square" lIns="0" tIns="0" rIns="0" bIns="0" rtlCol="0"/>
          <a:lstStyle/>
          <a:p>
            <a:endParaRPr/>
          </a:p>
        </p:txBody>
      </p:sp>
      <p:sp>
        <p:nvSpPr>
          <p:cNvPr id="24" name="CasellaDiTesto 23"/>
          <p:cNvSpPr txBox="1"/>
          <p:nvPr/>
        </p:nvSpPr>
        <p:spPr>
          <a:xfrm>
            <a:off x="4891978" y="3071032"/>
            <a:ext cx="14191360" cy="1569660"/>
          </a:xfrm>
          <a:prstGeom prst="rect">
            <a:avLst/>
          </a:prstGeom>
          <a:noFill/>
        </p:spPr>
        <p:txBody>
          <a:bodyPr wrap="square">
            <a:spAutoFit/>
          </a:bodyPr>
          <a:lstStyle/>
          <a:p>
            <a:pPr marL="342900" indent="-342900">
              <a:spcBef>
                <a:spcPct val="0"/>
              </a:spcBef>
              <a:buFont typeface="Arial" panose="020B0604020202020204" pitchFamily="34" charset="0"/>
              <a:buChar char="•"/>
            </a:pPr>
            <a:r>
              <a:rPr lang="en-US" altLang="it-IT" sz="2400" dirty="0">
                <a:solidFill>
                  <a:srgbClr val="646B65"/>
                </a:solidFill>
                <a:latin typeface="Century Gothic" panose="020B0502020202020204" pitchFamily="34" charset="0"/>
                <a:cs typeface="Arial" charset="0"/>
              </a:rPr>
              <a:t>The Government shall analyze the information and the documentation provided and assess whether or not there is a serious threat affecting public interests</a:t>
            </a:r>
            <a:r>
              <a:rPr lang="it-IT" altLang="it-IT" sz="2400" dirty="0" smtClean="0">
                <a:solidFill>
                  <a:srgbClr val="646B65"/>
                </a:solidFill>
                <a:latin typeface="Century Gothic" panose="020B0502020202020204" pitchFamily="34" charset="0"/>
                <a:cs typeface="Arial" charset="0"/>
              </a:rPr>
              <a:t>;</a:t>
            </a:r>
          </a:p>
          <a:p>
            <a:pPr>
              <a:spcBef>
                <a:spcPct val="0"/>
              </a:spcBef>
            </a:pPr>
            <a:endParaRPr lang="it-IT" altLang="it-IT" sz="2400" dirty="0">
              <a:solidFill>
                <a:srgbClr val="646B65"/>
              </a:solidFill>
              <a:latin typeface="Century Gothic" panose="020B0502020202020204" pitchFamily="34" charset="0"/>
              <a:cs typeface="Arial" charset="0"/>
            </a:endParaRPr>
          </a:p>
          <a:p>
            <a:pPr marL="342900" indent="-342900">
              <a:spcBef>
                <a:spcPct val="0"/>
              </a:spcBef>
              <a:buFont typeface="Arial" panose="020B0604020202020204" pitchFamily="34" charset="0"/>
              <a:buChar char="•"/>
            </a:pPr>
            <a:r>
              <a:rPr lang="it-IT" altLang="it-IT" sz="2400" dirty="0">
                <a:solidFill>
                  <a:srgbClr val="646B65"/>
                </a:solidFill>
                <a:latin typeface="Century Gothic" panose="020B0502020202020204" pitchFamily="34" charset="0"/>
                <a:cs typeface="Arial" charset="0"/>
              </a:rPr>
              <a:t>The </a:t>
            </a:r>
            <a:r>
              <a:rPr lang="en-US" altLang="it-IT" sz="2400" dirty="0">
                <a:solidFill>
                  <a:srgbClr val="646B65"/>
                </a:solidFill>
                <a:latin typeface="Century Gothic" panose="020B0502020202020204" pitchFamily="34" charset="0"/>
                <a:cs typeface="Arial" charset="0"/>
              </a:rPr>
              <a:t>power</a:t>
            </a:r>
            <a:r>
              <a:rPr lang="it-IT" altLang="it-IT" sz="2400" dirty="0">
                <a:solidFill>
                  <a:srgbClr val="646B65"/>
                </a:solidFill>
                <a:latin typeface="Century Gothic" panose="020B0502020202020204" pitchFamily="34" charset="0"/>
                <a:cs typeface="Arial" charset="0"/>
              </a:rPr>
              <a:t> </a:t>
            </a:r>
            <a:r>
              <a:rPr lang="it-IT" altLang="it-IT" sz="2400" dirty="0" err="1">
                <a:solidFill>
                  <a:srgbClr val="646B65"/>
                </a:solidFill>
                <a:latin typeface="Century Gothic" panose="020B0502020202020204" pitchFamily="34" charset="0"/>
                <a:cs typeface="Arial" charset="0"/>
              </a:rPr>
              <a:t>shall</a:t>
            </a:r>
            <a:r>
              <a:rPr lang="it-IT" altLang="it-IT" sz="2400" dirty="0">
                <a:solidFill>
                  <a:srgbClr val="646B65"/>
                </a:solidFill>
                <a:latin typeface="Century Gothic" panose="020B0502020202020204" pitchFamily="34" charset="0"/>
                <a:cs typeface="Arial" charset="0"/>
              </a:rPr>
              <a:t> be </a:t>
            </a:r>
            <a:r>
              <a:rPr lang="it-IT" altLang="it-IT" sz="2400" dirty="0" err="1">
                <a:solidFill>
                  <a:srgbClr val="646B65"/>
                </a:solidFill>
                <a:latin typeface="Century Gothic" panose="020B0502020202020204" pitchFamily="34" charset="0"/>
                <a:cs typeface="Arial" charset="0"/>
              </a:rPr>
              <a:t>exercised</a:t>
            </a:r>
            <a:r>
              <a:rPr lang="it-IT" altLang="it-IT" sz="2400" dirty="0">
                <a:solidFill>
                  <a:srgbClr val="646B65"/>
                </a:solidFill>
                <a:latin typeface="Century Gothic" panose="020B0502020202020204" pitchFamily="34" charset="0"/>
                <a:cs typeface="Arial" charset="0"/>
              </a:rPr>
              <a:t> </a:t>
            </a:r>
            <a:r>
              <a:rPr lang="it-IT" altLang="it-IT" sz="2400" dirty="0" err="1">
                <a:solidFill>
                  <a:srgbClr val="646B65"/>
                </a:solidFill>
                <a:latin typeface="Century Gothic" panose="020B0502020202020204" pitchFamily="34" charset="0"/>
                <a:cs typeface="Arial" charset="0"/>
              </a:rPr>
              <a:t>within</a:t>
            </a:r>
            <a:r>
              <a:rPr lang="it-IT" altLang="it-IT" sz="2400" dirty="0">
                <a:solidFill>
                  <a:srgbClr val="646B65"/>
                </a:solidFill>
                <a:latin typeface="Century Gothic" panose="020B0502020202020204" pitchFamily="34" charset="0"/>
                <a:cs typeface="Arial" charset="0"/>
              </a:rPr>
              <a:t> 15 </a:t>
            </a:r>
            <a:r>
              <a:rPr lang="it-IT" altLang="it-IT" sz="2400" dirty="0" err="1">
                <a:solidFill>
                  <a:srgbClr val="646B65"/>
                </a:solidFill>
                <a:latin typeface="Century Gothic" panose="020B0502020202020204" pitchFamily="34" charset="0"/>
                <a:cs typeface="Arial" charset="0"/>
              </a:rPr>
              <a:t>days</a:t>
            </a:r>
            <a:r>
              <a:rPr lang="it-IT" altLang="it-IT" sz="2400" dirty="0">
                <a:solidFill>
                  <a:srgbClr val="646B65"/>
                </a:solidFill>
                <a:latin typeface="Century Gothic" panose="020B0502020202020204" pitchFamily="34" charset="0"/>
                <a:cs typeface="Arial" charset="0"/>
              </a:rPr>
              <a:t> from the </a:t>
            </a:r>
            <a:r>
              <a:rPr lang="it-IT" altLang="it-IT" sz="2400" dirty="0" err="1">
                <a:solidFill>
                  <a:srgbClr val="646B65"/>
                </a:solidFill>
                <a:latin typeface="Century Gothic" panose="020B0502020202020204" pitchFamily="34" charset="0"/>
                <a:cs typeface="Arial" charset="0"/>
              </a:rPr>
              <a:t>transaction</a:t>
            </a:r>
            <a:r>
              <a:rPr lang="it-IT" altLang="it-IT" sz="2400" dirty="0">
                <a:solidFill>
                  <a:srgbClr val="646B65"/>
                </a:solidFill>
                <a:latin typeface="Century Gothic" panose="020B0502020202020204" pitchFamily="34" charset="0"/>
                <a:cs typeface="Arial" charset="0"/>
              </a:rPr>
              <a:t>’ s </a:t>
            </a:r>
            <a:r>
              <a:rPr lang="it-IT" altLang="it-IT" sz="2400" dirty="0" err="1">
                <a:solidFill>
                  <a:srgbClr val="646B65"/>
                </a:solidFill>
                <a:latin typeface="Century Gothic" panose="020B0502020202020204" pitchFamily="34" charset="0"/>
                <a:cs typeface="Arial" charset="0"/>
              </a:rPr>
              <a:t>notice</a:t>
            </a:r>
            <a:endParaRPr lang="it-IT" altLang="it-IT" sz="2400" dirty="0">
              <a:solidFill>
                <a:srgbClr val="646B65"/>
              </a:solidFill>
              <a:latin typeface="Century Gothic" panose="020B0502020202020204" pitchFamily="34" charset="0"/>
              <a:cs typeface="Arial" charset="0"/>
            </a:endParaRPr>
          </a:p>
        </p:txBody>
      </p:sp>
      <p:sp>
        <p:nvSpPr>
          <p:cNvPr id="13" name="CasellaDiTesto 12"/>
          <p:cNvSpPr txBox="1"/>
          <p:nvPr/>
        </p:nvSpPr>
        <p:spPr>
          <a:xfrm>
            <a:off x="680107" y="3463209"/>
            <a:ext cx="3680775" cy="954107"/>
          </a:xfrm>
          <a:prstGeom prst="rect">
            <a:avLst/>
          </a:prstGeom>
          <a:noFill/>
        </p:spPr>
        <p:txBody>
          <a:bodyPr>
            <a:spAutoFit/>
          </a:bodyPr>
          <a:lstStyle/>
          <a:p>
            <a:pPr algn="ctr">
              <a:defRPr/>
            </a:pPr>
            <a:r>
              <a:rPr lang="en-US" sz="2800" b="1" dirty="0">
                <a:solidFill>
                  <a:srgbClr val="646B65"/>
                </a:solidFill>
                <a:latin typeface="Century Gothic" panose="020B0502020202020204" pitchFamily="34" charset="0"/>
                <a:cs typeface="Arial" charset="0"/>
              </a:rPr>
              <a:t>2. Exercise of the power</a:t>
            </a:r>
          </a:p>
        </p:txBody>
      </p:sp>
      <p:sp>
        <p:nvSpPr>
          <p:cNvPr id="14" name="object 15"/>
          <p:cNvSpPr/>
          <p:nvPr/>
        </p:nvSpPr>
        <p:spPr>
          <a:xfrm rot="10800000" flipH="1">
            <a:off x="7474817" y="5037364"/>
            <a:ext cx="1600200" cy="763216"/>
          </a:xfrm>
          <a:custGeom>
            <a:avLst/>
            <a:gdLst/>
            <a:ahLst/>
            <a:cxnLst/>
            <a:rect l="l" t="t" r="r" b="b"/>
            <a:pathLst>
              <a:path w="3322320" h="2091054">
                <a:moveTo>
                  <a:pt x="2276789" y="0"/>
                </a:moveTo>
                <a:lnTo>
                  <a:pt x="2276789" y="522706"/>
                </a:lnTo>
                <a:lnTo>
                  <a:pt x="0" y="522706"/>
                </a:lnTo>
                <a:lnTo>
                  <a:pt x="0" y="1568119"/>
                </a:lnTo>
                <a:lnTo>
                  <a:pt x="2276789" y="1568119"/>
                </a:lnTo>
                <a:lnTo>
                  <a:pt x="2276789" y="2090826"/>
                </a:lnTo>
                <a:lnTo>
                  <a:pt x="3322202" y="1045413"/>
                </a:lnTo>
                <a:lnTo>
                  <a:pt x="2276789" y="0"/>
                </a:lnTo>
                <a:close/>
              </a:path>
            </a:pathLst>
          </a:custGeom>
          <a:solidFill>
            <a:srgbClr val="002F4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CasellaDiTesto 11"/>
          <p:cNvSpPr txBox="1">
            <a:spLocks noChangeArrowheads="1"/>
          </p:cNvSpPr>
          <p:nvPr/>
        </p:nvSpPr>
        <p:spPr bwMode="auto">
          <a:xfrm>
            <a:off x="9300442" y="5182076"/>
            <a:ext cx="7848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2400" dirty="0" err="1">
                <a:solidFill>
                  <a:srgbClr val="646B65"/>
                </a:solidFill>
                <a:latin typeface="Century Gothic" panose="020B0502020202020204" pitchFamily="34" charset="0"/>
                <a:cs typeface="Arial" charset="0"/>
              </a:rPr>
              <a:t>Decree</a:t>
            </a:r>
            <a:r>
              <a:rPr lang="it-IT" altLang="it-IT" sz="2400" dirty="0">
                <a:solidFill>
                  <a:srgbClr val="646B65"/>
                </a:solidFill>
                <a:latin typeface="Century Gothic" panose="020B0502020202020204" pitchFamily="34" charset="0"/>
                <a:cs typeface="Arial" charset="0"/>
              </a:rPr>
              <a:t> of the </a:t>
            </a:r>
            <a:r>
              <a:rPr lang="it-IT" altLang="it-IT" sz="2400" i="1" dirty="0">
                <a:solidFill>
                  <a:srgbClr val="646B65"/>
                </a:solidFill>
                <a:latin typeface="Century Gothic" panose="020B0502020202020204" pitchFamily="34" charset="0"/>
                <a:cs typeface="Arial" charset="0"/>
              </a:rPr>
              <a:t>Presidenza del Consiglio dei </a:t>
            </a:r>
            <a:r>
              <a:rPr lang="it-IT" altLang="it-IT" sz="2400" i="1" dirty="0" smtClean="0">
                <a:solidFill>
                  <a:srgbClr val="646B65"/>
                </a:solidFill>
                <a:latin typeface="Century Gothic" panose="020B0502020202020204" pitchFamily="34" charset="0"/>
                <a:cs typeface="Arial" charset="0"/>
              </a:rPr>
              <a:t>Ministri</a:t>
            </a:r>
            <a:endParaRPr lang="it-IT" altLang="it-IT" sz="2400" i="1" dirty="0">
              <a:solidFill>
                <a:srgbClr val="646B65"/>
              </a:solidFill>
              <a:latin typeface="Century Gothic" panose="020B0502020202020204" pitchFamily="34" charset="0"/>
              <a:cs typeface="Arial" charset="0"/>
            </a:endParaRPr>
          </a:p>
        </p:txBody>
      </p:sp>
      <p:sp>
        <p:nvSpPr>
          <p:cNvPr id="17" name="CasellaDiTesto 12"/>
          <p:cNvSpPr txBox="1">
            <a:spLocks noChangeArrowheads="1"/>
          </p:cNvSpPr>
          <p:nvPr/>
        </p:nvSpPr>
        <p:spPr bwMode="auto">
          <a:xfrm>
            <a:off x="4891978" y="7342888"/>
            <a:ext cx="75997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it-IT" sz="2400" dirty="0">
                <a:solidFill>
                  <a:srgbClr val="646B65"/>
                </a:solidFill>
                <a:latin typeface="Century Gothic" panose="020B0502020202020204" pitchFamily="34" charset="0"/>
                <a:cs typeface="Arial" charset="0"/>
              </a:rPr>
              <a:t>Should the power not be exercised</a:t>
            </a:r>
          </a:p>
        </p:txBody>
      </p:sp>
      <p:sp>
        <p:nvSpPr>
          <p:cNvPr id="18" name="object 15"/>
          <p:cNvSpPr/>
          <p:nvPr/>
        </p:nvSpPr>
        <p:spPr>
          <a:xfrm rot="10800000" flipH="1">
            <a:off x="7474817" y="8041732"/>
            <a:ext cx="1600200" cy="763216"/>
          </a:xfrm>
          <a:custGeom>
            <a:avLst/>
            <a:gdLst/>
            <a:ahLst/>
            <a:cxnLst/>
            <a:rect l="l" t="t" r="r" b="b"/>
            <a:pathLst>
              <a:path w="3322320" h="2091054">
                <a:moveTo>
                  <a:pt x="2276789" y="0"/>
                </a:moveTo>
                <a:lnTo>
                  <a:pt x="2276789" y="522706"/>
                </a:lnTo>
                <a:lnTo>
                  <a:pt x="0" y="522706"/>
                </a:lnTo>
                <a:lnTo>
                  <a:pt x="0" y="1568119"/>
                </a:lnTo>
                <a:lnTo>
                  <a:pt x="2276789" y="1568119"/>
                </a:lnTo>
                <a:lnTo>
                  <a:pt x="2276789" y="2090826"/>
                </a:lnTo>
                <a:lnTo>
                  <a:pt x="3322202" y="1045413"/>
                </a:lnTo>
                <a:lnTo>
                  <a:pt x="2276789" y="0"/>
                </a:lnTo>
                <a:close/>
              </a:path>
            </a:pathLst>
          </a:custGeom>
          <a:solidFill>
            <a:srgbClr val="002F4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CasellaDiTesto 14"/>
          <p:cNvSpPr txBox="1">
            <a:spLocks noChangeArrowheads="1"/>
          </p:cNvSpPr>
          <p:nvPr/>
        </p:nvSpPr>
        <p:spPr bwMode="auto">
          <a:xfrm>
            <a:off x="9300442" y="8192507"/>
            <a:ext cx="51049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2400" dirty="0">
                <a:solidFill>
                  <a:srgbClr val="646B65"/>
                </a:solidFill>
                <a:latin typeface="Century Gothic" panose="020B0502020202020204" pitchFamily="34" charset="0"/>
                <a:cs typeface="Arial" charset="0"/>
              </a:rPr>
              <a:t>“</a:t>
            </a:r>
            <a:r>
              <a:rPr lang="it-IT" altLang="it-IT" sz="2400" dirty="0" err="1">
                <a:solidFill>
                  <a:srgbClr val="646B65"/>
                </a:solidFill>
                <a:latin typeface="Century Gothic" panose="020B0502020202020204" pitchFamily="34" charset="0"/>
                <a:cs typeface="Arial" charset="0"/>
              </a:rPr>
              <a:t>Silence</a:t>
            </a:r>
            <a:r>
              <a:rPr lang="it-IT" altLang="it-IT" sz="2400" dirty="0">
                <a:solidFill>
                  <a:srgbClr val="646B65"/>
                </a:solidFill>
                <a:latin typeface="Century Gothic" panose="020B0502020202020204" pitchFamily="34" charset="0"/>
                <a:cs typeface="Arial" charset="0"/>
              </a:rPr>
              <a:t> = </a:t>
            </a:r>
            <a:r>
              <a:rPr lang="it-IT" altLang="it-IT" sz="2400" dirty="0" err="1">
                <a:solidFill>
                  <a:srgbClr val="646B65"/>
                </a:solidFill>
                <a:latin typeface="Century Gothic" panose="020B0502020202020204" pitchFamily="34" charset="0"/>
                <a:cs typeface="Arial" charset="0"/>
              </a:rPr>
              <a:t>consent</a:t>
            </a:r>
            <a:r>
              <a:rPr lang="it-IT" altLang="it-IT" sz="2400" dirty="0" smtClean="0">
                <a:solidFill>
                  <a:srgbClr val="646B65"/>
                </a:solidFill>
                <a:latin typeface="Century Gothic" panose="020B0502020202020204" pitchFamily="34" charset="0"/>
                <a:cs typeface="Arial" charset="0"/>
              </a:rPr>
              <a:t>”</a:t>
            </a:r>
            <a:endParaRPr lang="en-US" altLang="it-IT" sz="2400" dirty="0">
              <a:solidFill>
                <a:srgbClr val="646B65"/>
              </a:solidFill>
              <a:latin typeface="Century Gothic" panose="020B0502020202020204" pitchFamily="34" charset="0"/>
              <a:cs typeface="Arial" charset="0"/>
            </a:endParaRPr>
          </a:p>
        </p:txBody>
      </p:sp>
      <p:pic>
        <p:nvPicPr>
          <p:cNvPr id="25" name="Picture 2"/>
          <p:cNvPicPr>
            <a:picLocks noChangeAspect="1" noChangeArrowheads="1"/>
          </p:cNvPicPr>
          <p:nvPr/>
        </p:nvPicPr>
        <p:blipFill rotWithShape="1">
          <a:blip r:embed="rId3">
            <a:grayscl/>
            <a:extLst>
              <a:ext uri="{BEBA8EAE-BF5A-486C-A8C5-ECC9F3942E4B}">
                <a14:imgProps xmlns:a14="http://schemas.microsoft.com/office/drawing/2010/main">
                  <a14:imgLayer r:embed="rId4">
                    <a14:imgEffect>
                      <a14:backgroundRemoval t="2254" b="85070" l="845" r="100000"/>
                    </a14:imgEffect>
                  </a14:imgLayer>
                </a14:imgProps>
              </a:ext>
              <a:ext uri="{28A0092B-C50C-407E-A947-70E740481C1C}">
                <a14:useLocalDpi xmlns:a14="http://schemas.microsoft.com/office/drawing/2010/main" val="0"/>
              </a:ext>
            </a:extLst>
          </a:blip>
          <a:srcRect b="11214"/>
          <a:stretch/>
        </p:blipFill>
        <p:spPr bwMode="auto">
          <a:xfrm>
            <a:off x="17291050" y="8270871"/>
            <a:ext cx="2456187" cy="2180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Titolo 1"/>
          <p:cNvSpPr txBox="1">
            <a:spLocks/>
          </p:cNvSpPr>
          <p:nvPr/>
        </p:nvSpPr>
        <p:spPr>
          <a:xfrm>
            <a:off x="3563740" y="1809432"/>
            <a:ext cx="12954000" cy="430887"/>
          </a:xfrm>
          <a:prstGeom prst="rect">
            <a:avLst/>
          </a:prstGeom>
        </p:spPr>
        <p:txBody>
          <a:bodyPr wrap="square" lIns="0" tIns="0" rIns="0" bIns="0">
            <a:spAutoFit/>
          </a:bodyPr>
          <a:lstStyle>
            <a:lvl1pPr>
              <a:defRPr sz="3300" b="0" i="0">
                <a:solidFill>
                  <a:srgbClr val="636B64"/>
                </a:solidFill>
                <a:latin typeface="Verdana"/>
                <a:ea typeface="+mj-ea"/>
                <a:cs typeface="Verdana"/>
              </a:defRPr>
            </a:lvl1pPr>
          </a:lstStyle>
          <a:p>
            <a:pPr algn="ctr"/>
            <a:r>
              <a:rPr lang="en-US" altLang="it-IT" sz="2800" b="1" kern="1200" dirty="0" smtClean="0">
                <a:solidFill>
                  <a:srgbClr val="646B65"/>
                </a:solidFill>
                <a:latin typeface="Century Gothic" panose="020B0502020202020204" pitchFamily="34" charset="0"/>
                <a:ea typeface="+mn-ea"/>
                <a:cs typeface="+mn-cs"/>
              </a:rPr>
              <a:t>THE PROCEDURE FOR THE EXERCISE OF THE GOLDEN POWER</a:t>
            </a:r>
            <a:endParaRPr lang="it-IT" altLang="it-IT" sz="2800" b="1" kern="1200" dirty="0">
              <a:solidFill>
                <a:srgbClr val="646B65"/>
              </a:solidFill>
              <a:latin typeface="Century Gothic" panose="020B0502020202020204" pitchFamily="34" charset="0"/>
              <a:ea typeface="+mn-ea"/>
              <a:cs typeface="+mn-cs"/>
            </a:endParaRPr>
          </a:p>
        </p:txBody>
      </p:sp>
      <p:pic>
        <p:nvPicPr>
          <p:cNvPr id="29"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80960" y="10455275"/>
            <a:ext cx="2232090" cy="687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Shape 149"/>
          <p:cNvSpPr>
            <a:spLocks noChangeShapeType="1"/>
          </p:cNvSpPr>
          <p:nvPr/>
        </p:nvSpPr>
        <p:spPr bwMode="auto">
          <a:xfrm>
            <a:off x="-6350" y="877227"/>
            <a:ext cx="8190894" cy="0"/>
          </a:xfrm>
          <a:prstGeom prst="line">
            <a:avLst/>
          </a:prstGeom>
          <a:noFill/>
          <a:ln w="19050">
            <a:solidFill>
              <a:srgbClr val="123A56"/>
            </a:solidFill>
            <a:miter lim="400000"/>
            <a:headEnd/>
            <a:tailEnd/>
          </a:ln>
          <a:extLst>
            <a:ext uri="{909E8E84-426E-40DD-AFC4-6F175D3DCCD1}">
              <a14:hiddenFill xmlns:a14="http://schemas.microsoft.com/office/drawing/2010/main">
                <a:noFill/>
              </a14:hiddenFill>
            </a:ext>
          </a:extLst>
        </p:spPr>
        <p:txBody>
          <a:bodyPr lIns="50799" tIns="50799" rIns="50799" bIns="50799" anchor="ctr"/>
          <a:lstStyle/>
          <a:p>
            <a:endParaRPr lang="it-IT"/>
          </a:p>
        </p:txBody>
      </p:sp>
      <p:pic>
        <p:nvPicPr>
          <p:cNvPr id="30" name="Virgola blu grigio e bianca-01.png"/>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918450" y="741799"/>
            <a:ext cx="512762"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31" name="Shape 150"/>
          <p:cNvSpPr/>
          <p:nvPr/>
        </p:nvSpPr>
        <p:spPr>
          <a:xfrm>
            <a:off x="130262" y="317815"/>
            <a:ext cx="7407188" cy="564255"/>
          </a:xfrm>
          <a:prstGeom prst="rect">
            <a:avLst/>
          </a:prstGeom>
          <a:ln w="12700">
            <a:miter lim="400000"/>
          </a:ln>
          <a:extLst>
            <a:ext uri="{C572A759-6A51-4108-AA02-DFA0A04FC94B}"/>
          </a:extLst>
        </p:spPr>
        <p:txBody>
          <a:bodyPr wrap="square" lIns="50799" tIns="50799" rIns="50799" bIns="50799" anchor="ctr">
            <a:spAutoFit/>
          </a:bodyPr>
          <a:lstStyle>
            <a:lvl1pPr algn="l">
              <a:defRPr sz="3500" cap="all">
                <a:solidFill>
                  <a:srgbClr val="123A56"/>
                </a:solidFill>
                <a:latin typeface="Raleway Light"/>
                <a:ea typeface="Raleway Light"/>
                <a:cs typeface="Raleway Light"/>
                <a:sym typeface="Raleway Light"/>
              </a:defRPr>
            </a:lvl1pPr>
          </a:lstStyle>
          <a:p>
            <a:pPr marL="12700" lvl="0"/>
            <a:r>
              <a:rPr lang="en-US" sz="3000" spc="20" dirty="0">
                <a:solidFill>
                  <a:srgbClr val="003045"/>
                </a:solidFill>
                <a:latin typeface="Century Gothic"/>
                <a:cs typeface="Century Gothic"/>
              </a:rPr>
              <a:t>THE </a:t>
            </a:r>
            <a:r>
              <a:rPr lang="en-US" sz="3000" spc="20" dirty="0" smtClean="0">
                <a:solidFill>
                  <a:srgbClr val="003045"/>
                </a:solidFill>
                <a:latin typeface="Century Gothic"/>
                <a:cs typeface="Century Gothic"/>
              </a:rPr>
              <a:t>«GOLDEN </a:t>
            </a:r>
            <a:r>
              <a:rPr lang="en-US" sz="3000" spc="20" dirty="0">
                <a:solidFill>
                  <a:srgbClr val="003045"/>
                </a:solidFill>
                <a:latin typeface="Century Gothic"/>
                <a:cs typeface="Century Gothic"/>
              </a:rPr>
              <a:t>POWER» DISCIPLINE </a:t>
            </a:r>
          </a:p>
        </p:txBody>
      </p:sp>
    </p:spTree>
    <p:extLst>
      <p:ext uri="{BB962C8B-B14F-4D97-AF65-F5344CB8AC3E}">
        <p14:creationId xmlns:p14="http://schemas.microsoft.com/office/powerpoint/2010/main" val="41306371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bject 2"/>
          <p:cNvSpPr/>
          <p:nvPr/>
        </p:nvSpPr>
        <p:spPr>
          <a:xfrm>
            <a:off x="-7817" y="1447318"/>
            <a:ext cx="20097115" cy="9004300"/>
          </a:xfrm>
          <a:custGeom>
            <a:avLst/>
            <a:gdLst/>
            <a:ahLst/>
            <a:cxnLst/>
            <a:rect l="l" t="t" r="r" b="b"/>
            <a:pathLst>
              <a:path w="20097115" h="9004300">
                <a:moveTo>
                  <a:pt x="0" y="9004123"/>
                </a:moveTo>
                <a:lnTo>
                  <a:pt x="20096560" y="9004123"/>
                </a:lnTo>
                <a:lnTo>
                  <a:pt x="20096560" y="0"/>
                </a:lnTo>
                <a:lnTo>
                  <a:pt x="0" y="0"/>
                </a:lnTo>
                <a:lnTo>
                  <a:pt x="0" y="9004123"/>
                </a:lnTo>
                <a:close/>
              </a:path>
            </a:pathLst>
          </a:custGeom>
          <a:solidFill>
            <a:srgbClr val="4B4B4A">
              <a:alpha val="7058"/>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6" name="object 14"/>
          <p:cNvSpPr txBox="1">
            <a:spLocks noGrp="1"/>
          </p:cNvSpPr>
          <p:nvPr>
            <p:ph type="sldNum" sz="quarter" idx="7"/>
          </p:nvPr>
        </p:nvSpPr>
        <p:spPr>
          <a:xfrm>
            <a:off x="9962777" y="10848282"/>
            <a:ext cx="284479" cy="253916"/>
          </a:xfrm>
          <a:prstGeom prst="rect">
            <a:avLst/>
          </a:prstGeom>
        </p:spPr>
        <p:txBody>
          <a:bodyPr vert="horz" wrap="square" lIns="0" tIns="0" rIns="0" bIns="0" rtlCol="0">
            <a:spAutoFit/>
          </a:bodyPr>
          <a:lstStyle/>
          <a:p>
            <a:pPr marL="25400" marR="0" lvl="0" indent="0" algn="l" defTabSz="914400" rtl="0" eaLnBrk="1" fontAlgn="auto" latinLnBrk="0" hangingPunct="1">
              <a:lnSpc>
                <a:spcPct val="100000"/>
              </a:lnSpc>
              <a:spcBef>
                <a:spcPts val="145"/>
              </a:spcBef>
              <a:spcAft>
                <a:spcPts val="0"/>
              </a:spcAft>
              <a:buClrTx/>
              <a:buSzTx/>
              <a:buFontTx/>
              <a:buNone/>
              <a:tabLst/>
              <a:defRPr/>
            </a:pPr>
            <a:fld id="{81D60167-4931-47E6-BA6A-407CBD079E47}" type="slidenum">
              <a:rPr kumimoji="0" sz="1650" b="0" i="0" u="none" strike="noStrike" kern="1200" cap="none" spc="-135" normalizeH="0" baseline="0" noProof="0" dirty="0">
                <a:ln>
                  <a:noFill/>
                </a:ln>
                <a:solidFill>
                  <a:srgbClr val="646B65"/>
                </a:solidFill>
                <a:effectLst/>
                <a:uLnTx/>
                <a:uFillTx/>
                <a:latin typeface="Century Gothic" panose="020B0502020202020204" pitchFamily="34" charset="0"/>
                <a:ea typeface="+mn-ea"/>
                <a:cs typeface="Verdana"/>
              </a:rPr>
              <a:pPr marL="25400" marR="0" lvl="0" indent="0" algn="l" defTabSz="914400" rtl="0" eaLnBrk="1" fontAlgn="auto" latinLnBrk="0" hangingPunct="1">
                <a:lnSpc>
                  <a:spcPct val="100000"/>
                </a:lnSpc>
                <a:spcBef>
                  <a:spcPts val="145"/>
                </a:spcBef>
                <a:spcAft>
                  <a:spcPts val="0"/>
                </a:spcAft>
                <a:buClrTx/>
                <a:buSzTx/>
                <a:buFontTx/>
                <a:buNone/>
                <a:tabLst/>
                <a:defRPr/>
              </a:pPr>
              <a:t>24</a:t>
            </a:fld>
            <a:endParaRPr kumimoji="0" sz="1650" b="0" i="0" u="none" strike="noStrike" kern="1200" cap="none" spc="-135" normalizeH="0" baseline="0" noProof="0" dirty="0">
              <a:ln>
                <a:noFill/>
              </a:ln>
              <a:solidFill>
                <a:srgbClr val="646B65"/>
              </a:solidFill>
              <a:effectLst/>
              <a:uLnTx/>
              <a:uFillTx/>
              <a:latin typeface="Century Gothic" panose="020B0502020202020204" pitchFamily="34" charset="0"/>
              <a:ea typeface="+mn-ea"/>
              <a:cs typeface="Verdana"/>
            </a:endParaRPr>
          </a:p>
        </p:txBody>
      </p:sp>
      <p:sp>
        <p:nvSpPr>
          <p:cNvPr id="23" name="object 11"/>
          <p:cNvSpPr/>
          <p:nvPr/>
        </p:nvSpPr>
        <p:spPr>
          <a:xfrm>
            <a:off x="7008755" y="2513793"/>
            <a:ext cx="6477001" cy="1646941"/>
          </a:xfrm>
          <a:custGeom>
            <a:avLst/>
            <a:gdLst/>
            <a:ahLst/>
            <a:cxnLst/>
            <a:rect l="l" t="t" r="r" b="b"/>
            <a:pathLst>
              <a:path w="3345179" h="688975">
                <a:moveTo>
                  <a:pt x="0" y="688565"/>
                </a:moveTo>
                <a:lnTo>
                  <a:pt x="3344819" y="688565"/>
                </a:lnTo>
                <a:lnTo>
                  <a:pt x="3344819" y="0"/>
                </a:lnTo>
                <a:lnTo>
                  <a:pt x="0" y="0"/>
                </a:lnTo>
                <a:lnTo>
                  <a:pt x="0" y="688565"/>
                </a:lnTo>
                <a:close/>
              </a:path>
            </a:pathLst>
          </a:custGeom>
          <a:solidFill>
            <a:srgbClr val="003045"/>
          </a:solidFill>
          <a:ln>
            <a:solidFill>
              <a:schemeClr val="tx1"/>
            </a:solidFill>
          </a:ln>
        </p:spPr>
        <p:txBody>
          <a:bodyPr wrap="square" lIns="0" tIns="0" rIns="0" bIns="0" rtlCol="0"/>
          <a:lstStyle/>
          <a:p>
            <a:pPr algn="ctr">
              <a:spcBef>
                <a:spcPct val="0"/>
              </a:spcBef>
            </a:pPr>
            <a:r>
              <a:rPr lang="en-US" altLang="it-IT" sz="2400" dirty="0">
                <a:solidFill>
                  <a:schemeClr val="bg1"/>
                </a:solidFill>
                <a:latin typeface="Century Gothic" panose="020B0502020202020204" pitchFamily="34" charset="0"/>
              </a:rPr>
              <a:t>In case of </a:t>
            </a:r>
            <a:r>
              <a:rPr lang="en-US" altLang="it-IT" sz="2400" b="1" dirty="0">
                <a:solidFill>
                  <a:schemeClr val="bg1"/>
                </a:solidFill>
                <a:latin typeface="Century Gothic" panose="020B0502020202020204" pitchFamily="34" charset="0"/>
              </a:rPr>
              <a:t>resolutions, deeds or transactions </a:t>
            </a:r>
            <a:r>
              <a:rPr lang="en-US" altLang="it-IT" sz="2400" dirty="0">
                <a:solidFill>
                  <a:schemeClr val="bg1"/>
                </a:solidFill>
                <a:latin typeface="Century Gothic" panose="020B0502020202020204" pitchFamily="34" charset="0"/>
              </a:rPr>
              <a:t>adopted or carried out by a company managing or owning strategic asset:</a:t>
            </a:r>
          </a:p>
        </p:txBody>
      </p:sp>
      <p:sp>
        <p:nvSpPr>
          <p:cNvPr id="26" name="object 11"/>
          <p:cNvSpPr/>
          <p:nvPr/>
        </p:nvSpPr>
        <p:spPr>
          <a:xfrm>
            <a:off x="831850" y="4396417"/>
            <a:ext cx="6934200" cy="1791658"/>
          </a:xfrm>
          <a:custGeom>
            <a:avLst/>
            <a:gdLst/>
            <a:ahLst/>
            <a:cxnLst/>
            <a:rect l="l" t="t" r="r" b="b"/>
            <a:pathLst>
              <a:path w="3345179" h="688975">
                <a:moveTo>
                  <a:pt x="0" y="688565"/>
                </a:moveTo>
                <a:lnTo>
                  <a:pt x="3344819" y="688565"/>
                </a:lnTo>
                <a:lnTo>
                  <a:pt x="3344819" y="0"/>
                </a:lnTo>
                <a:lnTo>
                  <a:pt x="0" y="0"/>
                </a:lnTo>
                <a:lnTo>
                  <a:pt x="0" y="688565"/>
                </a:lnTo>
                <a:close/>
              </a:path>
            </a:pathLst>
          </a:custGeom>
          <a:solidFill>
            <a:srgbClr val="FFFFFF"/>
          </a:solidFill>
          <a:ln>
            <a:solidFill>
              <a:schemeClr val="tx1"/>
            </a:solidFill>
          </a:ln>
        </p:spPr>
        <p:txBody>
          <a:bodyPr wrap="square" lIns="0" tIns="0" rIns="0" bIns="0" rtlCol="0"/>
          <a:lstStyle/>
          <a:p>
            <a:endParaRPr/>
          </a:p>
        </p:txBody>
      </p:sp>
      <p:cxnSp>
        <p:nvCxnSpPr>
          <p:cNvPr id="30" name="Connettore 2 29"/>
          <p:cNvCxnSpPr/>
          <p:nvPr/>
        </p:nvCxnSpPr>
        <p:spPr>
          <a:xfrm flipH="1">
            <a:off x="5708650" y="3356298"/>
            <a:ext cx="1066802" cy="945486"/>
          </a:xfrm>
          <a:prstGeom prst="straightConnector1">
            <a:avLst/>
          </a:prstGeom>
          <a:ln w="152400">
            <a:solidFill>
              <a:srgbClr val="003045"/>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nettore 2 30"/>
          <p:cNvCxnSpPr/>
          <p:nvPr/>
        </p:nvCxnSpPr>
        <p:spPr>
          <a:xfrm>
            <a:off x="13719059" y="3322431"/>
            <a:ext cx="838198" cy="959965"/>
          </a:xfrm>
          <a:prstGeom prst="straightConnector1">
            <a:avLst/>
          </a:prstGeom>
          <a:ln w="152400">
            <a:solidFill>
              <a:srgbClr val="003045"/>
            </a:solidFill>
            <a:tailEnd type="triangle"/>
          </a:ln>
        </p:spPr>
        <p:style>
          <a:lnRef idx="1">
            <a:schemeClr val="accent1"/>
          </a:lnRef>
          <a:fillRef idx="0">
            <a:schemeClr val="accent1"/>
          </a:fillRef>
          <a:effectRef idx="0">
            <a:schemeClr val="accent1"/>
          </a:effectRef>
          <a:fontRef idx="minor">
            <a:schemeClr val="tx1"/>
          </a:fontRef>
        </p:style>
      </p:cxnSp>
      <p:sp>
        <p:nvSpPr>
          <p:cNvPr id="32" name="object 11"/>
          <p:cNvSpPr/>
          <p:nvPr/>
        </p:nvSpPr>
        <p:spPr>
          <a:xfrm>
            <a:off x="12642850" y="4359275"/>
            <a:ext cx="6934200" cy="1797034"/>
          </a:xfrm>
          <a:custGeom>
            <a:avLst/>
            <a:gdLst/>
            <a:ahLst/>
            <a:cxnLst/>
            <a:rect l="l" t="t" r="r" b="b"/>
            <a:pathLst>
              <a:path w="3345179" h="688975">
                <a:moveTo>
                  <a:pt x="0" y="688565"/>
                </a:moveTo>
                <a:lnTo>
                  <a:pt x="3344819" y="688565"/>
                </a:lnTo>
                <a:lnTo>
                  <a:pt x="3344819" y="0"/>
                </a:lnTo>
                <a:lnTo>
                  <a:pt x="0" y="0"/>
                </a:lnTo>
                <a:lnTo>
                  <a:pt x="0" y="688565"/>
                </a:lnTo>
                <a:close/>
              </a:path>
            </a:pathLst>
          </a:custGeom>
          <a:solidFill>
            <a:srgbClr val="FFFFFF"/>
          </a:solidFill>
          <a:ln>
            <a:solidFill>
              <a:schemeClr val="tx1"/>
            </a:solidFill>
          </a:ln>
        </p:spPr>
        <p:txBody>
          <a:bodyPr wrap="square" lIns="0" tIns="0" rIns="0" bIns="0" rtlCol="0"/>
          <a:lstStyle/>
          <a:p>
            <a:endParaRPr/>
          </a:p>
        </p:txBody>
      </p:sp>
      <p:sp>
        <p:nvSpPr>
          <p:cNvPr id="29" name="CasellaDiTesto 28"/>
          <p:cNvSpPr txBox="1"/>
          <p:nvPr/>
        </p:nvSpPr>
        <p:spPr>
          <a:xfrm>
            <a:off x="1076266" y="4488428"/>
            <a:ext cx="6772685" cy="1569660"/>
          </a:xfrm>
          <a:prstGeom prst="rect">
            <a:avLst/>
          </a:prstGeom>
          <a:noFill/>
        </p:spPr>
        <p:txBody>
          <a:bodyPr wrap="square" rtlCol="0">
            <a:spAutoFit/>
          </a:bodyPr>
          <a:lstStyle/>
          <a:p>
            <a:pPr>
              <a:spcBef>
                <a:spcPct val="0"/>
              </a:spcBef>
            </a:pPr>
            <a:r>
              <a:rPr lang="en-US" altLang="it-IT" sz="2400" dirty="0">
                <a:solidFill>
                  <a:srgbClr val="646B65"/>
                </a:solidFill>
                <a:latin typeface="Century Gothic" panose="020B0502020202020204" pitchFamily="34" charset="0"/>
              </a:rPr>
              <a:t>I</a:t>
            </a:r>
            <a:r>
              <a:rPr lang="en-US" altLang="it-IT" sz="2400" dirty="0" smtClean="0">
                <a:solidFill>
                  <a:srgbClr val="646B65"/>
                </a:solidFill>
                <a:latin typeface="Century Gothic" panose="020B0502020202020204" pitchFamily="34" charset="0"/>
              </a:rPr>
              <a:t>f </a:t>
            </a:r>
            <a:r>
              <a:rPr lang="en-US" altLang="it-IT" sz="2400" dirty="0">
                <a:solidFill>
                  <a:srgbClr val="646B65"/>
                </a:solidFill>
                <a:latin typeface="Century Gothic" panose="020B0502020202020204" pitchFamily="34" charset="0"/>
              </a:rPr>
              <a:t>the obliged entity does not fulfil the obligation to notify or does not comply with the requirements and the conditions imposed, then:</a:t>
            </a:r>
          </a:p>
        </p:txBody>
      </p:sp>
      <p:cxnSp>
        <p:nvCxnSpPr>
          <p:cNvPr id="33" name="Connettore 2 32"/>
          <p:cNvCxnSpPr/>
          <p:nvPr/>
        </p:nvCxnSpPr>
        <p:spPr>
          <a:xfrm flipH="1">
            <a:off x="4298948" y="6295325"/>
            <a:ext cx="2" cy="1188150"/>
          </a:xfrm>
          <a:prstGeom prst="straightConnector1">
            <a:avLst/>
          </a:prstGeom>
          <a:ln w="152400">
            <a:solidFill>
              <a:srgbClr val="003045"/>
            </a:solidFill>
            <a:tailEnd type="triangle"/>
          </a:ln>
        </p:spPr>
        <p:style>
          <a:lnRef idx="1">
            <a:schemeClr val="accent1"/>
          </a:lnRef>
          <a:fillRef idx="0">
            <a:schemeClr val="accent1"/>
          </a:fillRef>
          <a:effectRef idx="0">
            <a:schemeClr val="accent1"/>
          </a:effectRef>
          <a:fontRef idx="minor">
            <a:schemeClr val="tx1"/>
          </a:fontRef>
        </p:style>
      </p:cxnSp>
      <p:sp>
        <p:nvSpPr>
          <p:cNvPr id="34" name="CasellaDiTesto 24"/>
          <p:cNvSpPr txBox="1">
            <a:spLocks noChangeArrowheads="1"/>
          </p:cNvSpPr>
          <p:nvPr/>
        </p:nvSpPr>
        <p:spPr bwMode="auto">
          <a:xfrm>
            <a:off x="450850" y="7524393"/>
            <a:ext cx="87823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eaLnBrk="1" hangingPunct="1">
              <a:spcBef>
                <a:spcPct val="0"/>
              </a:spcBef>
            </a:pPr>
            <a:r>
              <a:rPr lang="en-US" altLang="it-IT" sz="2400" dirty="0">
                <a:solidFill>
                  <a:srgbClr val="646B65"/>
                </a:solidFill>
                <a:latin typeface="Century Gothic" panose="020B0502020202020204" pitchFamily="34" charset="0"/>
              </a:rPr>
              <a:t>T</a:t>
            </a:r>
            <a:r>
              <a:rPr lang="en-US" altLang="it-IT" sz="2400" dirty="0" smtClean="0">
                <a:solidFill>
                  <a:srgbClr val="646B65"/>
                </a:solidFill>
                <a:latin typeface="Century Gothic" panose="020B0502020202020204" pitchFamily="34" charset="0"/>
              </a:rPr>
              <a:t>he </a:t>
            </a:r>
            <a:r>
              <a:rPr lang="en-US" altLang="it-IT" sz="2400" dirty="0">
                <a:solidFill>
                  <a:srgbClr val="646B65"/>
                </a:solidFill>
                <a:latin typeface="Century Gothic" panose="020B0502020202020204" pitchFamily="34" charset="0"/>
              </a:rPr>
              <a:t>relevant resolution, deed or transaction is void</a:t>
            </a:r>
          </a:p>
        </p:txBody>
      </p:sp>
      <p:sp>
        <p:nvSpPr>
          <p:cNvPr id="35" name="CasellaDiTesto 28"/>
          <p:cNvSpPr txBox="1">
            <a:spLocks noChangeArrowheads="1"/>
          </p:cNvSpPr>
          <p:nvPr/>
        </p:nvSpPr>
        <p:spPr bwMode="auto">
          <a:xfrm>
            <a:off x="510980" y="8117836"/>
            <a:ext cx="952976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eaLnBrk="1" hangingPunct="1">
              <a:spcBef>
                <a:spcPct val="0"/>
              </a:spcBef>
            </a:pPr>
            <a:r>
              <a:rPr lang="en-US" altLang="it-IT" sz="2400" dirty="0" smtClean="0">
                <a:solidFill>
                  <a:srgbClr val="646B65"/>
                </a:solidFill>
                <a:latin typeface="Century Gothic" panose="020B0502020202020204" pitchFamily="34" charset="0"/>
              </a:rPr>
              <a:t>The </a:t>
            </a:r>
            <a:r>
              <a:rPr lang="en-US" altLang="it-IT" sz="2400" dirty="0">
                <a:solidFill>
                  <a:srgbClr val="646B65"/>
                </a:solidFill>
                <a:latin typeface="Century Gothic" panose="020B0502020202020204" pitchFamily="34" charset="0"/>
              </a:rPr>
              <a:t>Government may impose the re-establishment of the </a:t>
            </a:r>
            <a:r>
              <a:rPr lang="en-US" altLang="it-IT" sz="2400" i="1" dirty="0">
                <a:solidFill>
                  <a:srgbClr val="646B65"/>
                </a:solidFill>
                <a:latin typeface="Century Gothic" panose="020B0502020202020204" pitchFamily="34" charset="0"/>
              </a:rPr>
              <a:t>status quo ante </a:t>
            </a:r>
            <a:r>
              <a:rPr lang="en-US" altLang="it-IT" sz="2400" dirty="0" smtClean="0">
                <a:solidFill>
                  <a:srgbClr val="646B65"/>
                </a:solidFill>
                <a:latin typeface="Century Gothic" panose="020B0502020202020204" pitchFamily="34" charset="0"/>
              </a:rPr>
              <a:t>at </a:t>
            </a:r>
            <a:r>
              <a:rPr lang="en-US" altLang="it-IT" sz="2400" dirty="0">
                <a:solidFill>
                  <a:srgbClr val="646B65"/>
                </a:solidFill>
                <a:latin typeface="Century Gothic" panose="020B0502020202020204" pitchFamily="34" charset="0"/>
              </a:rPr>
              <a:t>the obliged entity’s </a:t>
            </a:r>
            <a:r>
              <a:rPr lang="en-US" altLang="it-IT" sz="2400" dirty="0" smtClean="0">
                <a:solidFill>
                  <a:srgbClr val="646B65"/>
                </a:solidFill>
                <a:latin typeface="Century Gothic" panose="020B0502020202020204" pitchFamily="34" charset="0"/>
              </a:rPr>
              <a:t>expenses</a:t>
            </a:r>
            <a:endParaRPr lang="en-US" altLang="it-IT" sz="2400" dirty="0">
              <a:solidFill>
                <a:srgbClr val="646B65"/>
              </a:solidFill>
              <a:latin typeface="Century Gothic" panose="020B0502020202020204" pitchFamily="34" charset="0"/>
            </a:endParaRPr>
          </a:p>
        </p:txBody>
      </p:sp>
      <p:sp>
        <p:nvSpPr>
          <p:cNvPr id="36" name="CasellaDiTesto 29"/>
          <p:cNvSpPr txBox="1">
            <a:spLocks noChangeArrowheads="1"/>
          </p:cNvSpPr>
          <p:nvPr/>
        </p:nvSpPr>
        <p:spPr bwMode="auto">
          <a:xfrm>
            <a:off x="510980" y="9135477"/>
            <a:ext cx="97362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eaLnBrk="1" hangingPunct="1">
              <a:spcBef>
                <a:spcPct val="0"/>
              </a:spcBef>
            </a:pPr>
            <a:r>
              <a:rPr lang="en-US" altLang="it-IT" sz="2400" dirty="0">
                <a:solidFill>
                  <a:srgbClr val="646B65"/>
                </a:solidFill>
                <a:latin typeface="Century Gothic" panose="020B0502020202020204" pitchFamily="34" charset="0"/>
              </a:rPr>
              <a:t>F</a:t>
            </a:r>
            <a:r>
              <a:rPr lang="en-US" altLang="it-IT" sz="2400" dirty="0" smtClean="0">
                <a:solidFill>
                  <a:srgbClr val="646B65"/>
                </a:solidFill>
                <a:latin typeface="Century Gothic" panose="020B0502020202020204" pitchFamily="34" charset="0"/>
              </a:rPr>
              <a:t>inancial </a:t>
            </a:r>
            <a:r>
              <a:rPr lang="en-US" altLang="it-IT" sz="2400" dirty="0">
                <a:solidFill>
                  <a:srgbClr val="646B65"/>
                </a:solidFill>
                <a:latin typeface="Century Gothic" panose="020B0502020202020204" pitchFamily="34" charset="0"/>
              </a:rPr>
              <a:t>penalties </a:t>
            </a:r>
            <a:r>
              <a:rPr lang="en-US" altLang="it-IT" sz="2400" dirty="0" smtClean="0">
                <a:solidFill>
                  <a:srgbClr val="646B65"/>
                </a:solidFill>
                <a:latin typeface="Century Gothic" panose="020B0502020202020204" pitchFamily="34" charset="0"/>
              </a:rPr>
              <a:t>up to twice </a:t>
            </a:r>
            <a:r>
              <a:rPr lang="en-US" altLang="it-IT" sz="2400" dirty="0">
                <a:solidFill>
                  <a:srgbClr val="646B65"/>
                </a:solidFill>
                <a:latin typeface="Century Gothic" panose="020B0502020202020204" pitchFamily="34" charset="0"/>
              </a:rPr>
              <a:t>the transaction’s value and, however, </a:t>
            </a:r>
            <a:r>
              <a:rPr lang="en-US" altLang="it-IT" sz="2400" dirty="0" smtClean="0">
                <a:solidFill>
                  <a:srgbClr val="646B65"/>
                </a:solidFill>
                <a:latin typeface="Century Gothic" panose="020B0502020202020204" pitchFamily="34" charset="0"/>
              </a:rPr>
              <a:t>not lower than </a:t>
            </a:r>
            <a:r>
              <a:rPr lang="en-US" altLang="it-IT" sz="2400" dirty="0">
                <a:solidFill>
                  <a:srgbClr val="646B65"/>
                </a:solidFill>
                <a:latin typeface="Century Gothic" panose="020B0502020202020204" pitchFamily="34" charset="0"/>
              </a:rPr>
              <a:t>1% of the overall turnover shall apply</a:t>
            </a:r>
          </a:p>
        </p:txBody>
      </p:sp>
      <p:sp>
        <p:nvSpPr>
          <p:cNvPr id="27" name="CasellaDiTesto 26"/>
          <p:cNvSpPr txBox="1"/>
          <p:nvPr/>
        </p:nvSpPr>
        <p:spPr>
          <a:xfrm>
            <a:off x="12795250" y="4466015"/>
            <a:ext cx="6629400" cy="1569660"/>
          </a:xfrm>
          <a:prstGeom prst="rect">
            <a:avLst/>
          </a:prstGeom>
          <a:noFill/>
        </p:spPr>
        <p:txBody>
          <a:bodyPr wrap="square" rtlCol="0">
            <a:spAutoFit/>
          </a:bodyPr>
          <a:lstStyle/>
          <a:p>
            <a:pPr>
              <a:defRPr/>
            </a:pPr>
            <a:r>
              <a:rPr lang="en-US" sz="2400" dirty="0">
                <a:solidFill>
                  <a:srgbClr val="646B65"/>
                </a:solidFill>
                <a:latin typeface="Century Gothic" panose="020B0502020202020204" pitchFamily="34" charset="0"/>
              </a:rPr>
              <a:t>T</a:t>
            </a:r>
            <a:r>
              <a:rPr lang="en-US" sz="2400" dirty="0" smtClean="0">
                <a:solidFill>
                  <a:srgbClr val="646B65"/>
                </a:solidFill>
                <a:latin typeface="Century Gothic" panose="020B0502020202020204" pitchFamily="34" charset="0"/>
              </a:rPr>
              <a:t>heir </a:t>
            </a:r>
            <a:r>
              <a:rPr lang="en-US" sz="2400" dirty="0">
                <a:solidFill>
                  <a:srgbClr val="646B65"/>
                </a:solidFill>
                <a:latin typeface="Century Gothic" panose="020B0502020202020204" pitchFamily="34" charset="0"/>
              </a:rPr>
              <a:t>effectiveness is suspended until the notice or, in any case, until the expiry of the time-limit for the exercise of the special power</a:t>
            </a:r>
          </a:p>
        </p:txBody>
      </p:sp>
      <p:pic>
        <p:nvPicPr>
          <p:cNvPr id="19"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80960" y="10455275"/>
            <a:ext cx="2232090" cy="687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Titolo 1"/>
          <p:cNvSpPr txBox="1">
            <a:spLocks/>
          </p:cNvSpPr>
          <p:nvPr/>
        </p:nvSpPr>
        <p:spPr>
          <a:xfrm>
            <a:off x="3563740" y="1809432"/>
            <a:ext cx="12954000" cy="430887"/>
          </a:xfrm>
          <a:prstGeom prst="rect">
            <a:avLst/>
          </a:prstGeom>
        </p:spPr>
        <p:txBody>
          <a:bodyPr wrap="square" lIns="0" tIns="0" rIns="0" bIns="0">
            <a:spAutoFit/>
          </a:bodyPr>
          <a:lstStyle>
            <a:lvl1pPr>
              <a:defRPr sz="3300" b="0" i="0">
                <a:solidFill>
                  <a:srgbClr val="636B64"/>
                </a:solidFill>
                <a:latin typeface="Verdana"/>
                <a:ea typeface="+mj-ea"/>
                <a:cs typeface="Verdana"/>
              </a:defRPr>
            </a:lvl1pPr>
          </a:lstStyle>
          <a:p>
            <a:pPr algn="ctr"/>
            <a:r>
              <a:rPr lang="en-US" altLang="it-IT" sz="2800" b="1" kern="1200" dirty="0" smtClean="0">
                <a:solidFill>
                  <a:srgbClr val="646B65"/>
                </a:solidFill>
                <a:latin typeface="Century Gothic" panose="020B0502020202020204" pitchFamily="34" charset="0"/>
                <a:ea typeface="+mn-ea"/>
                <a:cs typeface="+mn-cs"/>
              </a:rPr>
              <a:t>PENALTIES</a:t>
            </a:r>
            <a:endParaRPr lang="it-IT" altLang="it-IT" sz="2800" b="1" kern="1200" dirty="0">
              <a:solidFill>
                <a:srgbClr val="646B65"/>
              </a:solidFill>
              <a:latin typeface="Century Gothic" panose="020B0502020202020204" pitchFamily="34" charset="0"/>
              <a:ea typeface="+mn-ea"/>
              <a:cs typeface="+mn-cs"/>
            </a:endParaRPr>
          </a:p>
        </p:txBody>
      </p:sp>
      <p:sp>
        <p:nvSpPr>
          <p:cNvPr id="20" name="Shape 149"/>
          <p:cNvSpPr>
            <a:spLocks noChangeShapeType="1"/>
          </p:cNvSpPr>
          <p:nvPr/>
        </p:nvSpPr>
        <p:spPr bwMode="auto">
          <a:xfrm>
            <a:off x="-6350" y="877227"/>
            <a:ext cx="8190894" cy="0"/>
          </a:xfrm>
          <a:prstGeom prst="line">
            <a:avLst/>
          </a:prstGeom>
          <a:noFill/>
          <a:ln w="19050">
            <a:solidFill>
              <a:srgbClr val="123A56"/>
            </a:solidFill>
            <a:miter lim="400000"/>
            <a:headEnd/>
            <a:tailEnd/>
          </a:ln>
          <a:extLst>
            <a:ext uri="{909E8E84-426E-40DD-AFC4-6F175D3DCCD1}">
              <a14:hiddenFill xmlns:a14="http://schemas.microsoft.com/office/drawing/2010/main">
                <a:noFill/>
              </a14:hiddenFill>
            </a:ext>
          </a:extLst>
        </p:spPr>
        <p:txBody>
          <a:bodyPr lIns="50799" tIns="50799" rIns="50799" bIns="50799" anchor="ctr"/>
          <a:lstStyle/>
          <a:p>
            <a:endParaRPr lang="it-IT"/>
          </a:p>
        </p:txBody>
      </p:sp>
      <p:pic>
        <p:nvPicPr>
          <p:cNvPr id="22" name="Virgola blu grigio e bianca-01.pn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918450" y="741799"/>
            <a:ext cx="512762"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24" name="Shape 150"/>
          <p:cNvSpPr/>
          <p:nvPr/>
        </p:nvSpPr>
        <p:spPr>
          <a:xfrm>
            <a:off x="130262" y="317815"/>
            <a:ext cx="7407188" cy="564255"/>
          </a:xfrm>
          <a:prstGeom prst="rect">
            <a:avLst/>
          </a:prstGeom>
          <a:ln w="12700">
            <a:miter lim="400000"/>
          </a:ln>
          <a:extLst>
            <a:ext uri="{C572A759-6A51-4108-AA02-DFA0A04FC94B}"/>
          </a:extLst>
        </p:spPr>
        <p:txBody>
          <a:bodyPr wrap="square" lIns="50799" tIns="50799" rIns="50799" bIns="50799" anchor="ctr">
            <a:spAutoFit/>
          </a:bodyPr>
          <a:lstStyle>
            <a:lvl1pPr algn="l">
              <a:defRPr sz="3500" cap="all">
                <a:solidFill>
                  <a:srgbClr val="123A56"/>
                </a:solidFill>
                <a:latin typeface="Raleway Light"/>
                <a:ea typeface="Raleway Light"/>
                <a:cs typeface="Raleway Light"/>
                <a:sym typeface="Raleway Light"/>
              </a:defRPr>
            </a:lvl1pPr>
          </a:lstStyle>
          <a:p>
            <a:pPr marL="12700" lvl="0"/>
            <a:r>
              <a:rPr lang="en-US" sz="3000" spc="20" dirty="0">
                <a:solidFill>
                  <a:srgbClr val="003045"/>
                </a:solidFill>
                <a:latin typeface="Century Gothic"/>
                <a:cs typeface="Century Gothic"/>
              </a:rPr>
              <a:t>THE </a:t>
            </a:r>
            <a:r>
              <a:rPr lang="en-US" sz="3000" spc="20" dirty="0" smtClean="0">
                <a:solidFill>
                  <a:srgbClr val="003045"/>
                </a:solidFill>
                <a:latin typeface="Century Gothic"/>
                <a:cs typeface="Century Gothic"/>
              </a:rPr>
              <a:t>«GOLDEN </a:t>
            </a:r>
            <a:r>
              <a:rPr lang="en-US" sz="3000" spc="20" dirty="0">
                <a:solidFill>
                  <a:srgbClr val="003045"/>
                </a:solidFill>
                <a:latin typeface="Century Gothic"/>
                <a:cs typeface="Century Gothic"/>
              </a:rPr>
              <a:t>POWER» DISCIPLINE </a:t>
            </a:r>
          </a:p>
        </p:txBody>
      </p:sp>
    </p:spTree>
    <p:extLst>
      <p:ext uri="{BB962C8B-B14F-4D97-AF65-F5344CB8AC3E}">
        <p14:creationId xmlns:p14="http://schemas.microsoft.com/office/powerpoint/2010/main" val="16688367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bject 2"/>
          <p:cNvSpPr/>
          <p:nvPr/>
        </p:nvSpPr>
        <p:spPr>
          <a:xfrm>
            <a:off x="-7817" y="1447318"/>
            <a:ext cx="20097115" cy="9004300"/>
          </a:xfrm>
          <a:custGeom>
            <a:avLst/>
            <a:gdLst/>
            <a:ahLst/>
            <a:cxnLst/>
            <a:rect l="l" t="t" r="r" b="b"/>
            <a:pathLst>
              <a:path w="20097115" h="9004300">
                <a:moveTo>
                  <a:pt x="0" y="9004123"/>
                </a:moveTo>
                <a:lnTo>
                  <a:pt x="20096560" y="9004123"/>
                </a:lnTo>
                <a:lnTo>
                  <a:pt x="20096560" y="0"/>
                </a:lnTo>
                <a:lnTo>
                  <a:pt x="0" y="0"/>
                </a:lnTo>
                <a:lnTo>
                  <a:pt x="0" y="9004123"/>
                </a:lnTo>
                <a:close/>
              </a:path>
            </a:pathLst>
          </a:custGeom>
          <a:solidFill>
            <a:srgbClr val="4B4B4A">
              <a:alpha val="7058"/>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6" name="object 14"/>
          <p:cNvSpPr txBox="1">
            <a:spLocks noGrp="1"/>
          </p:cNvSpPr>
          <p:nvPr>
            <p:ph type="sldNum" sz="quarter" idx="7"/>
          </p:nvPr>
        </p:nvSpPr>
        <p:spPr>
          <a:xfrm>
            <a:off x="9962777" y="10848282"/>
            <a:ext cx="284479" cy="253916"/>
          </a:xfrm>
          <a:prstGeom prst="rect">
            <a:avLst/>
          </a:prstGeom>
        </p:spPr>
        <p:txBody>
          <a:bodyPr vert="horz" wrap="square" lIns="0" tIns="0" rIns="0" bIns="0" rtlCol="0">
            <a:spAutoFit/>
          </a:bodyPr>
          <a:lstStyle/>
          <a:p>
            <a:pPr marL="25400" marR="0" lvl="0" indent="0" algn="l" defTabSz="914400" rtl="0" eaLnBrk="1" fontAlgn="auto" latinLnBrk="0" hangingPunct="1">
              <a:lnSpc>
                <a:spcPct val="100000"/>
              </a:lnSpc>
              <a:spcBef>
                <a:spcPts val="145"/>
              </a:spcBef>
              <a:spcAft>
                <a:spcPts val="0"/>
              </a:spcAft>
              <a:buClrTx/>
              <a:buSzTx/>
              <a:buFontTx/>
              <a:buNone/>
              <a:tabLst/>
              <a:defRPr/>
            </a:pPr>
            <a:fld id="{81D60167-4931-47E6-BA6A-407CBD079E47}" type="slidenum">
              <a:rPr kumimoji="0" sz="1650" b="0" i="0" u="none" strike="noStrike" kern="1200" cap="none" spc="-135" normalizeH="0" baseline="0" noProof="0" dirty="0">
                <a:ln>
                  <a:noFill/>
                </a:ln>
                <a:solidFill>
                  <a:srgbClr val="646B65"/>
                </a:solidFill>
                <a:effectLst/>
                <a:uLnTx/>
                <a:uFillTx/>
                <a:latin typeface="Century Gothic" panose="020B0502020202020204" pitchFamily="34" charset="0"/>
                <a:ea typeface="+mn-ea"/>
                <a:cs typeface="Verdana"/>
              </a:rPr>
              <a:pPr marL="25400" marR="0" lvl="0" indent="0" algn="l" defTabSz="914400" rtl="0" eaLnBrk="1" fontAlgn="auto" latinLnBrk="0" hangingPunct="1">
                <a:lnSpc>
                  <a:spcPct val="100000"/>
                </a:lnSpc>
                <a:spcBef>
                  <a:spcPts val="145"/>
                </a:spcBef>
                <a:spcAft>
                  <a:spcPts val="0"/>
                </a:spcAft>
                <a:buClrTx/>
                <a:buSzTx/>
                <a:buFontTx/>
                <a:buNone/>
                <a:tabLst/>
                <a:defRPr/>
              </a:pPr>
              <a:t>25</a:t>
            </a:fld>
            <a:endParaRPr kumimoji="0" sz="1650" b="0" i="0" u="none" strike="noStrike" kern="1200" cap="none" spc="-135" normalizeH="0" baseline="0" noProof="0" dirty="0">
              <a:ln>
                <a:noFill/>
              </a:ln>
              <a:solidFill>
                <a:srgbClr val="646B65"/>
              </a:solidFill>
              <a:effectLst/>
              <a:uLnTx/>
              <a:uFillTx/>
              <a:latin typeface="Century Gothic" panose="020B0502020202020204" pitchFamily="34" charset="0"/>
              <a:ea typeface="+mn-ea"/>
              <a:cs typeface="Verdana"/>
            </a:endParaRPr>
          </a:p>
        </p:txBody>
      </p:sp>
      <p:sp>
        <p:nvSpPr>
          <p:cNvPr id="23" name="object 11"/>
          <p:cNvSpPr/>
          <p:nvPr/>
        </p:nvSpPr>
        <p:spPr>
          <a:xfrm>
            <a:off x="7004050" y="2659162"/>
            <a:ext cx="6922641" cy="1175586"/>
          </a:xfrm>
          <a:custGeom>
            <a:avLst/>
            <a:gdLst/>
            <a:ahLst/>
            <a:cxnLst/>
            <a:rect l="l" t="t" r="r" b="b"/>
            <a:pathLst>
              <a:path w="3345179" h="688975">
                <a:moveTo>
                  <a:pt x="0" y="688565"/>
                </a:moveTo>
                <a:lnTo>
                  <a:pt x="3344819" y="688565"/>
                </a:lnTo>
                <a:lnTo>
                  <a:pt x="3344819" y="0"/>
                </a:lnTo>
                <a:lnTo>
                  <a:pt x="0" y="0"/>
                </a:lnTo>
                <a:lnTo>
                  <a:pt x="0" y="688565"/>
                </a:lnTo>
                <a:close/>
              </a:path>
            </a:pathLst>
          </a:custGeom>
          <a:solidFill>
            <a:srgbClr val="003045"/>
          </a:solidFill>
          <a:ln>
            <a:solidFill>
              <a:schemeClr val="tx1"/>
            </a:solidFill>
          </a:ln>
        </p:spPr>
        <p:txBody>
          <a:bodyPr wrap="square" lIns="0" tIns="0" rIns="0" bIns="0" rtlCol="0"/>
          <a:lstStyle/>
          <a:p>
            <a:pPr algn="ctr">
              <a:spcBef>
                <a:spcPct val="0"/>
              </a:spcBef>
            </a:pPr>
            <a:endParaRPr lang="en-US" altLang="it-IT" sz="2400" dirty="0" smtClean="0">
              <a:solidFill>
                <a:schemeClr val="bg1"/>
              </a:solidFill>
              <a:latin typeface="Century Gothic" panose="020B0502020202020204" pitchFamily="34" charset="0"/>
            </a:endParaRPr>
          </a:p>
          <a:p>
            <a:pPr algn="ctr">
              <a:spcBef>
                <a:spcPct val="0"/>
              </a:spcBef>
            </a:pPr>
            <a:r>
              <a:rPr lang="en-US" altLang="it-IT" sz="2400" dirty="0" smtClean="0">
                <a:solidFill>
                  <a:schemeClr val="bg1"/>
                </a:solidFill>
                <a:latin typeface="Century Gothic" panose="020B0502020202020204" pitchFamily="34" charset="0"/>
              </a:rPr>
              <a:t>In </a:t>
            </a:r>
            <a:r>
              <a:rPr lang="en-US" altLang="it-IT" sz="2400" dirty="0">
                <a:solidFill>
                  <a:schemeClr val="bg1"/>
                </a:solidFill>
                <a:latin typeface="Century Gothic" panose="020B0502020202020204" pitchFamily="34" charset="0"/>
              </a:rPr>
              <a:t>case of acquisition of equity interests</a:t>
            </a:r>
          </a:p>
        </p:txBody>
      </p:sp>
      <p:sp>
        <p:nvSpPr>
          <p:cNvPr id="26" name="object 11"/>
          <p:cNvSpPr/>
          <p:nvPr/>
        </p:nvSpPr>
        <p:spPr>
          <a:xfrm>
            <a:off x="839786" y="4162443"/>
            <a:ext cx="8280917" cy="2077506"/>
          </a:xfrm>
          <a:custGeom>
            <a:avLst/>
            <a:gdLst/>
            <a:ahLst/>
            <a:cxnLst/>
            <a:rect l="l" t="t" r="r" b="b"/>
            <a:pathLst>
              <a:path w="3345179" h="688975">
                <a:moveTo>
                  <a:pt x="0" y="688565"/>
                </a:moveTo>
                <a:lnTo>
                  <a:pt x="3344819" y="688565"/>
                </a:lnTo>
                <a:lnTo>
                  <a:pt x="3344819" y="0"/>
                </a:lnTo>
                <a:lnTo>
                  <a:pt x="0" y="0"/>
                </a:lnTo>
                <a:lnTo>
                  <a:pt x="0" y="688565"/>
                </a:lnTo>
                <a:close/>
              </a:path>
            </a:pathLst>
          </a:custGeom>
          <a:solidFill>
            <a:srgbClr val="FFFFFF"/>
          </a:solidFill>
          <a:ln>
            <a:solidFill>
              <a:schemeClr val="tx1"/>
            </a:solidFill>
          </a:ln>
        </p:spPr>
        <p:txBody>
          <a:bodyPr wrap="square" lIns="0" tIns="0" rIns="0" bIns="0" rtlCol="0"/>
          <a:lstStyle/>
          <a:p>
            <a:endParaRPr/>
          </a:p>
        </p:txBody>
      </p:sp>
      <p:cxnSp>
        <p:nvCxnSpPr>
          <p:cNvPr id="30" name="Connettore 2 29"/>
          <p:cNvCxnSpPr/>
          <p:nvPr/>
        </p:nvCxnSpPr>
        <p:spPr>
          <a:xfrm flipH="1">
            <a:off x="4426097" y="3123615"/>
            <a:ext cx="1066802" cy="945486"/>
          </a:xfrm>
          <a:prstGeom prst="straightConnector1">
            <a:avLst/>
          </a:prstGeom>
          <a:ln w="152400">
            <a:solidFill>
              <a:srgbClr val="003045"/>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nettore 2 30"/>
          <p:cNvCxnSpPr/>
          <p:nvPr/>
        </p:nvCxnSpPr>
        <p:spPr>
          <a:xfrm>
            <a:off x="14958587" y="3116375"/>
            <a:ext cx="838198" cy="959965"/>
          </a:xfrm>
          <a:prstGeom prst="straightConnector1">
            <a:avLst/>
          </a:prstGeom>
          <a:ln w="152400">
            <a:solidFill>
              <a:srgbClr val="003045"/>
            </a:solidFill>
            <a:tailEnd type="triangle"/>
          </a:ln>
        </p:spPr>
        <p:style>
          <a:lnRef idx="1">
            <a:schemeClr val="accent1"/>
          </a:lnRef>
          <a:fillRef idx="0">
            <a:schemeClr val="accent1"/>
          </a:fillRef>
          <a:effectRef idx="0">
            <a:schemeClr val="accent1"/>
          </a:effectRef>
          <a:fontRef idx="minor">
            <a:schemeClr val="tx1"/>
          </a:fontRef>
        </p:style>
      </p:cxnSp>
      <p:sp>
        <p:nvSpPr>
          <p:cNvPr id="32" name="object 11"/>
          <p:cNvSpPr/>
          <p:nvPr/>
        </p:nvSpPr>
        <p:spPr>
          <a:xfrm>
            <a:off x="12642850" y="4162442"/>
            <a:ext cx="6934200" cy="918449"/>
          </a:xfrm>
          <a:custGeom>
            <a:avLst/>
            <a:gdLst/>
            <a:ahLst/>
            <a:cxnLst/>
            <a:rect l="l" t="t" r="r" b="b"/>
            <a:pathLst>
              <a:path w="3345179" h="688975">
                <a:moveTo>
                  <a:pt x="0" y="688565"/>
                </a:moveTo>
                <a:lnTo>
                  <a:pt x="3344819" y="688565"/>
                </a:lnTo>
                <a:lnTo>
                  <a:pt x="3344819" y="0"/>
                </a:lnTo>
                <a:lnTo>
                  <a:pt x="0" y="0"/>
                </a:lnTo>
                <a:lnTo>
                  <a:pt x="0" y="688565"/>
                </a:lnTo>
                <a:close/>
              </a:path>
            </a:pathLst>
          </a:custGeom>
          <a:solidFill>
            <a:srgbClr val="FFFFFF"/>
          </a:solidFill>
          <a:ln>
            <a:solidFill>
              <a:schemeClr val="tx1"/>
            </a:solidFill>
          </a:ln>
        </p:spPr>
        <p:txBody>
          <a:bodyPr wrap="square" lIns="0" tIns="0" rIns="0" bIns="0" rtlCol="0"/>
          <a:lstStyle/>
          <a:p>
            <a:endParaRPr/>
          </a:p>
        </p:txBody>
      </p:sp>
      <p:sp>
        <p:nvSpPr>
          <p:cNvPr id="2" name="CasellaDiTesto 1"/>
          <p:cNvSpPr txBox="1"/>
          <p:nvPr/>
        </p:nvSpPr>
        <p:spPr>
          <a:xfrm>
            <a:off x="12909550" y="4249894"/>
            <a:ext cx="6400800" cy="830997"/>
          </a:xfrm>
          <a:prstGeom prst="rect">
            <a:avLst/>
          </a:prstGeom>
          <a:noFill/>
        </p:spPr>
        <p:txBody>
          <a:bodyPr wrap="square" rtlCol="0">
            <a:spAutoFit/>
          </a:bodyPr>
          <a:lstStyle/>
          <a:p>
            <a:pPr algn="just">
              <a:defRPr/>
            </a:pPr>
            <a:r>
              <a:rPr lang="en-US" sz="2400" dirty="0">
                <a:solidFill>
                  <a:srgbClr val="646B65"/>
                </a:solidFill>
                <a:latin typeface="Century Gothic" panose="020B0502020202020204" pitchFamily="34" charset="0"/>
              </a:rPr>
              <a:t>I</a:t>
            </a:r>
            <a:r>
              <a:rPr lang="en-US" sz="2400" dirty="0" smtClean="0">
                <a:solidFill>
                  <a:srgbClr val="646B65"/>
                </a:solidFill>
                <a:latin typeface="Century Gothic" panose="020B0502020202020204" pitchFamily="34" charset="0"/>
              </a:rPr>
              <a:t>ts </a:t>
            </a:r>
            <a:r>
              <a:rPr lang="en-US" sz="2400" dirty="0">
                <a:solidFill>
                  <a:srgbClr val="646B65"/>
                </a:solidFill>
                <a:latin typeface="Century Gothic" panose="020B0502020202020204" pitchFamily="34" charset="0"/>
              </a:rPr>
              <a:t>effectiveness may be subject to the undertaking of commitments</a:t>
            </a:r>
          </a:p>
        </p:txBody>
      </p:sp>
      <p:sp>
        <p:nvSpPr>
          <p:cNvPr id="3" name="CasellaDiTesto 2"/>
          <p:cNvSpPr txBox="1"/>
          <p:nvPr/>
        </p:nvSpPr>
        <p:spPr>
          <a:xfrm>
            <a:off x="831850" y="4275216"/>
            <a:ext cx="8153400" cy="1938992"/>
          </a:xfrm>
          <a:prstGeom prst="rect">
            <a:avLst/>
          </a:prstGeom>
          <a:noFill/>
        </p:spPr>
        <p:txBody>
          <a:bodyPr wrap="square" rtlCol="0">
            <a:spAutoFit/>
          </a:bodyPr>
          <a:lstStyle/>
          <a:p>
            <a:pPr algn="just">
              <a:defRPr/>
            </a:pPr>
            <a:r>
              <a:rPr lang="en-US" sz="2400" dirty="0">
                <a:solidFill>
                  <a:srgbClr val="646B65"/>
                </a:solidFill>
                <a:latin typeface="Century Gothic" panose="020B0502020202020204" pitchFamily="34" charset="0"/>
              </a:rPr>
              <a:t>U</a:t>
            </a:r>
            <a:r>
              <a:rPr lang="en-US" sz="2400" dirty="0" smtClean="0">
                <a:solidFill>
                  <a:srgbClr val="646B65"/>
                </a:solidFill>
                <a:latin typeface="Century Gothic" panose="020B0502020202020204" pitchFamily="34" charset="0"/>
              </a:rPr>
              <a:t>ntil </a:t>
            </a:r>
            <a:r>
              <a:rPr lang="en-US" sz="2400" dirty="0">
                <a:solidFill>
                  <a:srgbClr val="646B65"/>
                </a:solidFill>
                <a:latin typeface="Century Gothic" panose="020B0502020202020204" pitchFamily="34" charset="0"/>
              </a:rPr>
              <a:t>the notice or, in any case, until the expiry of the time-limit for the exercise of the special powers, as well as if the obliged entity does not fulfil the obligation to notify or does not comply with the requirements and the conditions imposed:</a:t>
            </a:r>
          </a:p>
        </p:txBody>
      </p:sp>
      <p:sp>
        <p:nvSpPr>
          <p:cNvPr id="4" name="CasellaDiTesto 3"/>
          <p:cNvSpPr txBox="1"/>
          <p:nvPr/>
        </p:nvSpPr>
        <p:spPr>
          <a:xfrm>
            <a:off x="596898" y="7329028"/>
            <a:ext cx="10845380" cy="769441"/>
          </a:xfrm>
          <a:prstGeom prst="rect">
            <a:avLst/>
          </a:prstGeom>
          <a:noFill/>
        </p:spPr>
        <p:txBody>
          <a:bodyPr wrap="square" rtlCol="0">
            <a:spAutoFit/>
          </a:bodyPr>
          <a:lstStyle/>
          <a:p>
            <a:pPr marL="342900" indent="-342900" algn="just">
              <a:spcBef>
                <a:spcPct val="0"/>
              </a:spcBef>
              <a:buFont typeface="Arial" panose="020B0604020202020204" pitchFamily="34" charset="0"/>
              <a:buChar char="•"/>
            </a:pPr>
            <a:r>
              <a:rPr lang="en-US" altLang="it-IT" sz="2200" dirty="0" smtClean="0">
                <a:solidFill>
                  <a:srgbClr val="646B65"/>
                </a:solidFill>
                <a:latin typeface="Century Gothic" panose="020B0502020202020204" pitchFamily="34" charset="0"/>
              </a:rPr>
              <a:t>The </a:t>
            </a:r>
            <a:r>
              <a:rPr lang="en-US" altLang="it-IT" sz="2200" dirty="0">
                <a:solidFill>
                  <a:srgbClr val="646B65"/>
                </a:solidFill>
                <a:latin typeface="Century Gothic" panose="020B0502020202020204" pitchFamily="34" charset="0"/>
              </a:rPr>
              <a:t>voting rights are suspended and the resolutions, deeds and transactions adopted or carried out with its decisive vote are void</a:t>
            </a:r>
          </a:p>
        </p:txBody>
      </p:sp>
      <p:sp>
        <p:nvSpPr>
          <p:cNvPr id="9" name="CasellaDiTesto 8"/>
          <p:cNvSpPr txBox="1"/>
          <p:nvPr/>
        </p:nvSpPr>
        <p:spPr>
          <a:xfrm>
            <a:off x="522491" y="8136071"/>
            <a:ext cx="11885193" cy="1107996"/>
          </a:xfrm>
          <a:prstGeom prst="rect">
            <a:avLst/>
          </a:prstGeom>
          <a:noFill/>
        </p:spPr>
        <p:txBody>
          <a:bodyPr wrap="square" rtlCol="0">
            <a:spAutoFit/>
          </a:bodyPr>
          <a:lstStyle/>
          <a:p>
            <a:pPr marL="342900" indent="-342900" algn="just">
              <a:spcBef>
                <a:spcPct val="0"/>
              </a:spcBef>
              <a:buFont typeface="Arial" panose="020B0604020202020204" pitchFamily="34" charset="0"/>
              <a:buChar char="•"/>
            </a:pPr>
            <a:r>
              <a:rPr lang="en-US" altLang="it-IT" sz="2200" dirty="0">
                <a:solidFill>
                  <a:srgbClr val="646B65"/>
                </a:solidFill>
                <a:latin typeface="Century Gothic" panose="020B0502020202020204" pitchFamily="34" charset="0"/>
              </a:rPr>
              <a:t>F</a:t>
            </a:r>
            <a:r>
              <a:rPr lang="en-US" altLang="it-IT" sz="2200" dirty="0" smtClean="0">
                <a:solidFill>
                  <a:srgbClr val="646B65"/>
                </a:solidFill>
                <a:latin typeface="Century Gothic" panose="020B0502020202020204" pitchFamily="34" charset="0"/>
              </a:rPr>
              <a:t>inancial </a:t>
            </a:r>
            <a:r>
              <a:rPr lang="en-US" altLang="it-IT" sz="2200" dirty="0">
                <a:solidFill>
                  <a:srgbClr val="646B65"/>
                </a:solidFill>
                <a:latin typeface="Century Gothic" panose="020B0502020202020204" pitchFamily="34" charset="0"/>
              </a:rPr>
              <a:t>penalties of up to twice the transaction’s value and, however, not lower than 1% of the overall turnover shall apply (as set forth in </a:t>
            </a:r>
            <a:r>
              <a:rPr lang="it-IT" altLang="it-IT" sz="2200" dirty="0">
                <a:solidFill>
                  <a:srgbClr val="646B65"/>
                </a:solidFill>
                <a:latin typeface="Century Gothic" panose="020B0502020202020204" pitchFamily="34" charset="0"/>
              </a:rPr>
              <a:t>Law </a:t>
            </a:r>
            <a:r>
              <a:rPr lang="it-IT" altLang="it-IT" sz="2200" dirty="0" err="1">
                <a:solidFill>
                  <a:srgbClr val="646B65"/>
                </a:solidFill>
                <a:latin typeface="Century Gothic" panose="020B0502020202020204" pitchFamily="34" charset="0"/>
              </a:rPr>
              <a:t>Decree</a:t>
            </a:r>
            <a:r>
              <a:rPr lang="it-IT" altLang="it-IT" sz="2200" dirty="0">
                <a:solidFill>
                  <a:srgbClr val="646B65"/>
                </a:solidFill>
                <a:latin typeface="Century Gothic" panose="020B0502020202020204" pitchFamily="34" charset="0"/>
              </a:rPr>
              <a:t> 148/2017 </a:t>
            </a:r>
            <a:r>
              <a:rPr lang="en-US" altLang="it-IT" sz="2200" dirty="0">
                <a:solidFill>
                  <a:srgbClr val="646B65"/>
                </a:solidFill>
                <a:latin typeface="Century Gothic" panose="020B0502020202020204" pitchFamily="34" charset="0"/>
              </a:rPr>
              <a:t>with exclusive reference to the national defense and security sector)</a:t>
            </a:r>
          </a:p>
        </p:txBody>
      </p:sp>
      <p:sp>
        <p:nvSpPr>
          <p:cNvPr id="10" name="CasellaDiTesto 9"/>
          <p:cNvSpPr txBox="1"/>
          <p:nvPr/>
        </p:nvSpPr>
        <p:spPr>
          <a:xfrm>
            <a:off x="527050" y="9426390"/>
            <a:ext cx="13161117" cy="769441"/>
          </a:xfrm>
          <a:prstGeom prst="rect">
            <a:avLst/>
          </a:prstGeom>
          <a:noFill/>
        </p:spPr>
        <p:txBody>
          <a:bodyPr wrap="square" rtlCol="0">
            <a:spAutoFit/>
          </a:bodyPr>
          <a:lstStyle/>
          <a:p>
            <a:pPr marL="342900" indent="-342900" algn="just">
              <a:spcBef>
                <a:spcPct val="0"/>
              </a:spcBef>
              <a:buFont typeface="Arial" panose="020B0604020202020204" pitchFamily="34" charset="0"/>
              <a:buChar char="•"/>
            </a:pPr>
            <a:r>
              <a:rPr lang="en-US" altLang="it-IT" sz="2200" dirty="0">
                <a:solidFill>
                  <a:srgbClr val="646B65"/>
                </a:solidFill>
                <a:latin typeface="Century Gothic" panose="020B0502020202020204" pitchFamily="34" charset="0"/>
              </a:rPr>
              <a:t>I</a:t>
            </a:r>
            <a:r>
              <a:rPr lang="en-US" altLang="it-IT" sz="2200" dirty="0" smtClean="0">
                <a:solidFill>
                  <a:srgbClr val="646B65"/>
                </a:solidFill>
                <a:latin typeface="Century Gothic" panose="020B0502020202020204" pitchFamily="34" charset="0"/>
              </a:rPr>
              <a:t>n </a:t>
            </a:r>
            <a:r>
              <a:rPr lang="en-US" altLang="it-IT" sz="2200" dirty="0">
                <a:solidFill>
                  <a:srgbClr val="646B65"/>
                </a:solidFill>
                <a:latin typeface="Century Gothic" panose="020B0502020202020204" pitchFamily="34" charset="0"/>
              </a:rPr>
              <a:t>case of objection to the acquisition, the acquirer shall transfer the shares within one year and, in the event of non-compliance, the competent Court may order the sale of the shares.</a:t>
            </a:r>
          </a:p>
        </p:txBody>
      </p:sp>
      <p:cxnSp>
        <p:nvCxnSpPr>
          <p:cNvPr id="38" name="Connettore 2 37"/>
          <p:cNvCxnSpPr/>
          <p:nvPr/>
        </p:nvCxnSpPr>
        <p:spPr>
          <a:xfrm>
            <a:off x="4980244" y="6367086"/>
            <a:ext cx="15873" cy="961942"/>
          </a:xfrm>
          <a:prstGeom prst="straightConnector1">
            <a:avLst/>
          </a:prstGeom>
          <a:ln w="152400">
            <a:solidFill>
              <a:srgbClr val="003045"/>
            </a:solidFill>
            <a:tailEnd type="triangle"/>
          </a:ln>
        </p:spPr>
        <p:style>
          <a:lnRef idx="1">
            <a:schemeClr val="accent1"/>
          </a:lnRef>
          <a:fillRef idx="0">
            <a:schemeClr val="accent1"/>
          </a:fillRef>
          <a:effectRef idx="0">
            <a:schemeClr val="accent1"/>
          </a:effectRef>
          <a:fontRef idx="minor">
            <a:schemeClr val="tx1"/>
          </a:fontRef>
        </p:style>
      </p:cxnSp>
      <p:pic>
        <p:nvPicPr>
          <p:cNvPr id="25"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80960" y="10455275"/>
            <a:ext cx="2232090" cy="687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itolo 1"/>
          <p:cNvSpPr txBox="1">
            <a:spLocks/>
          </p:cNvSpPr>
          <p:nvPr/>
        </p:nvSpPr>
        <p:spPr>
          <a:xfrm>
            <a:off x="3563740" y="1809432"/>
            <a:ext cx="12954000" cy="430887"/>
          </a:xfrm>
          <a:prstGeom prst="rect">
            <a:avLst/>
          </a:prstGeom>
        </p:spPr>
        <p:txBody>
          <a:bodyPr wrap="square" lIns="0" tIns="0" rIns="0" bIns="0">
            <a:spAutoFit/>
          </a:bodyPr>
          <a:lstStyle>
            <a:lvl1pPr>
              <a:defRPr sz="3300" b="0" i="0">
                <a:solidFill>
                  <a:srgbClr val="636B64"/>
                </a:solidFill>
                <a:latin typeface="Verdana"/>
                <a:ea typeface="+mj-ea"/>
                <a:cs typeface="Verdana"/>
              </a:defRPr>
            </a:lvl1pPr>
          </a:lstStyle>
          <a:p>
            <a:pPr algn="ctr"/>
            <a:r>
              <a:rPr lang="en-US" altLang="it-IT" sz="2800" b="1" kern="1200" dirty="0" smtClean="0">
                <a:solidFill>
                  <a:srgbClr val="646B65"/>
                </a:solidFill>
                <a:latin typeface="Century Gothic" panose="020B0502020202020204" pitchFamily="34" charset="0"/>
                <a:ea typeface="+mn-ea"/>
                <a:cs typeface="+mn-cs"/>
              </a:rPr>
              <a:t>PENALTIES</a:t>
            </a:r>
            <a:endParaRPr lang="it-IT" altLang="it-IT" sz="2800" b="1" kern="1200" dirty="0">
              <a:solidFill>
                <a:srgbClr val="646B65"/>
              </a:solidFill>
              <a:latin typeface="Century Gothic" panose="020B0502020202020204" pitchFamily="34" charset="0"/>
              <a:ea typeface="+mn-ea"/>
              <a:cs typeface="+mn-cs"/>
            </a:endParaRPr>
          </a:p>
        </p:txBody>
      </p:sp>
      <p:sp>
        <p:nvSpPr>
          <p:cNvPr id="20" name="Shape 149"/>
          <p:cNvSpPr>
            <a:spLocks noChangeShapeType="1"/>
          </p:cNvSpPr>
          <p:nvPr/>
        </p:nvSpPr>
        <p:spPr bwMode="auto">
          <a:xfrm>
            <a:off x="-6350" y="877227"/>
            <a:ext cx="8190894" cy="0"/>
          </a:xfrm>
          <a:prstGeom prst="line">
            <a:avLst/>
          </a:prstGeom>
          <a:noFill/>
          <a:ln w="19050">
            <a:solidFill>
              <a:srgbClr val="123A56"/>
            </a:solidFill>
            <a:miter lim="400000"/>
            <a:headEnd/>
            <a:tailEnd/>
          </a:ln>
          <a:extLst>
            <a:ext uri="{909E8E84-426E-40DD-AFC4-6F175D3DCCD1}">
              <a14:hiddenFill xmlns:a14="http://schemas.microsoft.com/office/drawing/2010/main">
                <a:noFill/>
              </a14:hiddenFill>
            </a:ext>
          </a:extLst>
        </p:spPr>
        <p:txBody>
          <a:bodyPr lIns="50799" tIns="50799" rIns="50799" bIns="50799" anchor="ctr"/>
          <a:lstStyle/>
          <a:p>
            <a:endParaRPr lang="it-IT"/>
          </a:p>
        </p:txBody>
      </p:sp>
      <p:pic>
        <p:nvPicPr>
          <p:cNvPr id="28" name="Virgola blu grigio e bianca-01.pn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918450" y="741799"/>
            <a:ext cx="512762"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29" name="Shape 150"/>
          <p:cNvSpPr/>
          <p:nvPr/>
        </p:nvSpPr>
        <p:spPr>
          <a:xfrm>
            <a:off x="130262" y="317815"/>
            <a:ext cx="7407188" cy="564255"/>
          </a:xfrm>
          <a:prstGeom prst="rect">
            <a:avLst/>
          </a:prstGeom>
          <a:ln w="12700">
            <a:miter lim="400000"/>
          </a:ln>
          <a:extLst>
            <a:ext uri="{C572A759-6A51-4108-AA02-DFA0A04FC94B}"/>
          </a:extLst>
        </p:spPr>
        <p:txBody>
          <a:bodyPr wrap="square" lIns="50799" tIns="50799" rIns="50799" bIns="50799" anchor="ctr">
            <a:spAutoFit/>
          </a:bodyPr>
          <a:lstStyle>
            <a:lvl1pPr algn="l">
              <a:defRPr sz="3500" cap="all">
                <a:solidFill>
                  <a:srgbClr val="123A56"/>
                </a:solidFill>
                <a:latin typeface="Raleway Light"/>
                <a:ea typeface="Raleway Light"/>
                <a:cs typeface="Raleway Light"/>
                <a:sym typeface="Raleway Light"/>
              </a:defRPr>
            </a:lvl1pPr>
          </a:lstStyle>
          <a:p>
            <a:pPr marL="12700" lvl="0"/>
            <a:r>
              <a:rPr lang="en-US" sz="3000" spc="20" dirty="0">
                <a:solidFill>
                  <a:srgbClr val="003045"/>
                </a:solidFill>
                <a:latin typeface="Century Gothic"/>
                <a:cs typeface="Century Gothic"/>
              </a:rPr>
              <a:t>THE </a:t>
            </a:r>
            <a:r>
              <a:rPr lang="en-US" sz="3000" spc="20" dirty="0" smtClean="0">
                <a:solidFill>
                  <a:srgbClr val="003045"/>
                </a:solidFill>
                <a:latin typeface="Century Gothic"/>
                <a:cs typeface="Century Gothic"/>
              </a:rPr>
              <a:t>«GOLDEN </a:t>
            </a:r>
            <a:r>
              <a:rPr lang="en-US" sz="3000" spc="20" dirty="0">
                <a:solidFill>
                  <a:srgbClr val="003045"/>
                </a:solidFill>
                <a:latin typeface="Century Gothic"/>
                <a:cs typeface="Century Gothic"/>
              </a:rPr>
              <a:t>POWER» DISCIPLINE </a:t>
            </a:r>
          </a:p>
        </p:txBody>
      </p:sp>
    </p:spTree>
    <p:extLst>
      <p:ext uri="{BB962C8B-B14F-4D97-AF65-F5344CB8AC3E}">
        <p14:creationId xmlns:p14="http://schemas.microsoft.com/office/powerpoint/2010/main" val="32902207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bject 2"/>
          <p:cNvSpPr/>
          <p:nvPr/>
        </p:nvSpPr>
        <p:spPr>
          <a:xfrm>
            <a:off x="-7817" y="1447318"/>
            <a:ext cx="20097115" cy="9004300"/>
          </a:xfrm>
          <a:custGeom>
            <a:avLst/>
            <a:gdLst/>
            <a:ahLst/>
            <a:cxnLst/>
            <a:rect l="l" t="t" r="r" b="b"/>
            <a:pathLst>
              <a:path w="20097115" h="9004300">
                <a:moveTo>
                  <a:pt x="0" y="9004123"/>
                </a:moveTo>
                <a:lnTo>
                  <a:pt x="20096560" y="9004123"/>
                </a:lnTo>
                <a:lnTo>
                  <a:pt x="20096560" y="0"/>
                </a:lnTo>
                <a:lnTo>
                  <a:pt x="0" y="0"/>
                </a:lnTo>
                <a:lnTo>
                  <a:pt x="0" y="9004123"/>
                </a:lnTo>
                <a:close/>
              </a:path>
            </a:pathLst>
          </a:custGeom>
          <a:solidFill>
            <a:srgbClr val="4B4B4A">
              <a:alpha val="7058"/>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6" name="object 14"/>
          <p:cNvSpPr txBox="1">
            <a:spLocks noGrp="1"/>
          </p:cNvSpPr>
          <p:nvPr>
            <p:ph type="sldNum" sz="quarter" idx="7"/>
          </p:nvPr>
        </p:nvSpPr>
        <p:spPr>
          <a:xfrm>
            <a:off x="9962777" y="10848282"/>
            <a:ext cx="284479" cy="253916"/>
          </a:xfrm>
          <a:prstGeom prst="rect">
            <a:avLst/>
          </a:prstGeom>
        </p:spPr>
        <p:txBody>
          <a:bodyPr vert="horz" wrap="square" lIns="0" tIns="0" rIns="0" bIns="0" rtlCol="0">
            <a:spAutoFit/>
          </a:bodyPr>
          <a:lstStyle/>
          <a:p>
            <a:pPr marL="25400" marR="0" lvl="0" indent="0" algn="l" defTabSz="914400" rtl="0" eaLnBrk="1" fontAlgn="auto" latinLnBrk="0" hangingPunct="1">
              <a:lnSpc>
                <a:spcPct val="100000"/>
              </a:lnSpc>
              <a:spcBef>
                <a:spcPts val="145"/>
              </a:spcBef>
              <a:spcAft>
                <a:spcPts val="0"/>
              </a:spcAft>
              <a:buClrTx/>
              <a:buSzTx/>
              <a:buFontTx/>
              <a:buNone/>
              <a:tabLst/>
              <a:defRPr/>
            </a:pPr>
            <a:fld id="{81D60167-4931-47E6-BA6A-407CBD079E47}" type="slidenum">
              <a:rPr kumimoji="0" sz="1650" b="0" i="0" u="none" strike="noStrike" kern="1200" cap="none" spc="-135" normalizeH="0" baseline="0" noProof="0" dirty="0">
                <a:ln>
                  <a:noFill/>
                </a:ln>
                <a:solidFill>
                  <a:srgbClr val="646B65"/>
                </a:solidFill>
                <a:effectLst/>
                <a:uLnTx/>
                <a:uFillTx/>
                <a:latin typeface="Century Gothic" panose="020B0502020202020204" pitchFamily="34" charset="0"/>
                <a:ea typeface="+mn-ea"/>
                <a:cs typeface="Verdana"/>
              </a:rPr>
              <a:pPr marL="25400" marR="0" lvl="0" indent="0" algn="l" defTabSz="914400" rtl="0" eaLnBrk="1" fontAlgn="auto" latinLnBrk="0" hangingPunct="1">
                <a:lnSpc>
                  <a:spcPct val="100000"/>
                </a:lnSpc>
                <a:spcBef>
                  <a:spcPts val="145"/>
                </a:spcBef>
                <a:spcAft>
                  <a:spcPts val="0"/>
                </a:spcAft>
                <a:buClrTx/>
                <a:buSzTx/>
                <a:buFontTx/>
                <a:buNone/>
                <a:tabLst/>
                <a:defRPr/>
              </a:pPr>
              <a:t>26</a:t>
            </a:fld>
            <a:endParaRPr kumimoji="0" sz="1650" b="0" i="0" u="none" strike="noStrike" kern="1200" cap="none" spc="-135" normalizeH="0" baseline="0" noProof="0" dirty="0">
              <a:ln>
                <a:noFill/>
              </a:ln>
              <a:solidFill>
                <a:srgbClr val="646B65"/>
              </a:solidFill>
              <a:effectLst/>
              <a:uLnTx/>
              <a:uFillTx/>
              <a:latin typeface="Century Gothic" panose="020B0502020202020204" pitchFamily="34" charset="0"/>
              <a:ea typeface="+mn-ea"/>
              <a:cs typeface="Verdana"/>
            </a:endParaRPr>
          </a:p>
        </p:txBody>
      </p:sp>
      <p:sp>
        <p:nvSpPr>
          <p:cNvPr id="24" name="CasellaDiTesto 4"/>
          <p:cNvSpPr txBox="1">
            <a:spLocks noChangeArrowheads="1"/>
          </p:cNvSpPr>
          <p:nvPr/>
        </p:nvSpPr>
        <p:spPr bwMode="auto">
          <a:xfrm>
            <a:off x="648357" y="1842407"/>
            <a:ext cx="18852493" cy="8787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it-IT" sz="2800" b="1" dirty="0" smtClean="0">
                <a:solidFill>
                  <a:srgbClr val="646B65"/>
                </a:solidFill>
                <a:latin typeface="Century Gothic" panose="020B0502020202020204" pitchFamily="34" charset="0"/>
              </a:rPr>
              <a:t>Approximately 120 cases of notified transactions from the entry into force of the rules </a:t>
            </a:r>
          </a:p>
          <a:p>
            <a:pPr algn="just" eaLnBrk="1" hangingPunct="1">
              <a:spcBef>
                <a:spcPct val="0"/>
              </a:spcBef>
              <a:buFontTx/>
              <a:buNone/>
            </a:pPr>
            <a:endParaRPr lang="en-US" altLang="it-IT" sz="2800" b="1" dirty="0" smtClean="0">
              <a:solidFill>
                <a:srgbClr val="646B65"/>
              </a:solidFill>
              <a:latin typeface="Century Gothic" panose="020B0502020202020204" pitchFamily="34" charset="0"/>
            </a:endParaRPr>
          </a:p>
          <a:p>
            <a:pPr algn="just" eaLnBrk="1" hangingPunct="1">
              <a:spcBef>
                <a:spcPct val="0"/>
              </a:spcBef>
              <a:buFontTx/>
              <a:buNone/>
            </a:pPr>
            <a:r>
              <a:rPr lang="en-US" altLang="it-IT" sz="2800" b="1" dirty="0" smtClean="0">
                <a:solidFill>
                  <a:srgbClr val="646B65"/>
                </a:solidFill>
                <a:latin typeface="Century Gothic" panose="020B0502020202020204" pitchFamily="34" charset="0"/>
              </a:rPr>
              <a:t>In 12 cases as of today </a:t>
            </a:r>
            <a:r>
              <a:rPr lang="en-US" altLang="it-IT" sz="2800" b="1" dirty="0">
                <a:solidFill>
                  <a:srgbClr val="646B65"/>
                </a:solidFill>
                <a:latin typeface="Century Gothic" panose="020B0502020202020204" pitchFamily="34" charset="0"/>
              </a:rPr>
              <a:t>the Government decided to exercise the special powers </a:t>
            </a:r>
            <a:r>
              <a:rPr lang="en-US" altLang="it-IT" sz="2800" b="1" dirty="0" smtClean="0">
                <a:solidFill>
                  <a:srgbClr val="646B65"/>
                </a:solidFill>
                <a:latin typeface="Century Gothic" panose="020B0502020202020204" pitchFamily="34" charset="0"/>
              </a:rPr>
              <a:t>- Only in 1 case did the Government exercise a veto </a:t>
            </a:r>
          </a:p>
          <a:p>
            <a:pPr algn="just" eaLnBrk="1" hangingPunct="1">
              <a:spcBef>
                <a:spcPct val="0"/>
              </a:spcBef>
              <a:buFontTx/>
              <a:buNone/>
            </a:pPr>
            <a:endParaRPr lang="en-US" altLang="it-IT" sz="2800" b="1" dirty="0">
              <a:solidFill>
                <a:srgbClr val="646B65"/>
              </a:solidFill>
              <a:latin typeface="Century Gothic" panose="020B0502020202020204" pitchFamily="34" charset="0"/>
            </a:endParaRPr>
          </a:p>
          <a:p>
            <a:pPr algn="just" eaLnBrk="1" hangingPunct="1">
              <a:spcBef>
                <a:spcPct val="0"/>
              </a:spcBef>
              <a:buFontTx/>
              <a:buNone/>
            </a:pPr>
            <a:r>
              <a:rPr lang="en-US" altLang="it-IT" sz="2800" b="1" dirty="0" smtClean="0">
                <a:solidFill>
                  <a:srgbClr val="646B65"/>
                </a:solidFill>
                <a:latin typeface="Century Gothic" panose="020B0502020202020204" pitchFamily="34" charset="0"/>
              </a:rPr>
              <a:t>The main areas od relevance are national defense, security, energy and telecoms</a:t>
            </a:r>
          </a:p>
          <a:p>
            <a:pPr algn="just" eaLnBrk="1" hangingPunct="1">
              <a:spcBef>
                <a:spcPct val="0"/>
              </a:spcBef>
              <a:buFontTx/>
              <a:buNone/>
            </a:pPr>
            <a:endParaRPr lang="en-US" altLang="it-IT" sz="2800" b="1" dirty="0">
              <a:solidFill>
                <a:srgbClr val="646B65"/>
              </a:solidFill>
              <a:latin typeface="Century Gothic" panose="020B0502020202020204" pitchFamily="34" charset="0"/>
            </a:endParaRPr>
          </a:p>
          <a:p>
            <a:pPr algn="just" eaLnBrk="1" hangingPunct="1">
              <a:spcBef>
                <a:spcPct val="0"/>
              </a:spcBef>
              <a:buFontTx/>
              <a:buNone/>
            </a:pPr>
            <a:r>
              <a:rPr lang="en-US" altLang="it-IT" sz="2800" b="1" dirty="0" smtClean="0">
                <a:solidFill>
                  <a:srgbClr val="646B65"/>
                </a:solidFill>
                <a:latin typeface="Century Gothic" panose="020B0502020202020204" pitchFamily="34" charset="0"/>
              </a:rPr>
              <a:t>The number of notified transactions has more than doubled from 2016 until today in comparison with the first years of application of the rules</a:t>
            </a:r>
          </a:p>
          <a:p>
            <a:pPr algn="just" eaLnBrk="1" hangingPunct="1">
              <a:spcBef>
                <a:spcPct val="0"/>
              </a:spcBef>
              <a:buFontTx/>
              <a:buNone/>
            </a:pPr>
            <a:endParaRPr lang="en-US" altLang="it-IT" sz="2800" b="1" dirty="0">
              <a:solidFill>
                <a:srgbClr val="646B65"/>
              </a:solidFill>
              <a:latin typeface="Century Gothic" panose="020B0502020202020204" pitchFamily="34" charset="0"/>
            </a:endParaRPr>
          </a:p>
          <a:p>
            <a:pPr algn="just" eaLnBrk="1" hangingPunct="1">
              <a:spcBef>
                <a:spcPct val="0"/>
              </a:spcBef>
              <a:buFontTx/>
              <a:buNone/>
            </a:pPr>
            <a:r>
              <a:rPr lang="en-US" altLang="it-IT" sz="2800" b="1" dirty="0" smtClean="0">
                <a:solidFill>
                  <a:srgbClr val="646B65"/>
                </a:solidFill>
                <a:latin typeface="Century Gothic" panose="020B0502020202020204" pitchFamily="34" charset="0"/>
              </a:rPr>
              <a:t>(Some examples of notified transactions: </a:t>
            </a:r>
            <a:endParaRPr lang="en-US" altLang="it-IT" sz="2800" b="1" dirty="0">
              <a:solidFill>
                <a:srgbClr val="646B65"/>
              </a:solidFill>
              <a:latin typeface="Century Gothic" panose="020B0502020202020204" pitchFamily="34" charset="0"/>
            </a:endParaRPr>
          </a:p>
          <a:p>
            <a:pPr marL="342900" indent="-342900" algn="just" eaLnBrk="1" hangingPunct="1">
              <a:lnSpc>
                <a:spcPct val="150000"/>
              </a:lnSpc>
              <a:spcBef>
                <a:spcPts val="989"/>
              </a:spcBef>
              <a:buBlip>
                <a:blip r:embed="rId3"/>
              </a:buBlip>
            </a:pPr>
            <a:r>
              <a:rPr lang="en-US" altLang="it-IT" sz="2300" dirty="0" smtClean="0">
                <a:solidFill>
                  <a:srgbClr val="646B65"/>
                </a:solidFill>
                <a:latin typeface="Century Gothic" panose="020B0502020202020204" pitchFamily="34" charset="0"/>
              </a:rPr>
              <a:t>Acquisition </a:t>
            </a:r>
            <a:r>
              <a:rPr lang="en-US" altLang="it-IT" sz="2300" dirty="0">
                <a:solidFill>
                  <a:srgbClr val="646B65"/>
                </a:solidFill>
                <a:latin typeface="Century Gothic" panose="020B0502020202020204" pitchFamily="34" charset="0"/>
              </a:rPr>
              <a:t>of AVIO’s going concern by General Electric Aviation through its subsidiary </a:t>
            </a:r>
            <a:r>
              <a:rPr lang="en-US" altLang="it-IT" sz="2300" dirty="0" err="1">
                <a:solidFill>
                  <a:srgbClr val="646B65"/>
                </a:solidFill>
                <a:latin typeface="Century Gothic" panose="020B0502020202020204" pitchFamily="34" charset="0"/>
              </a:rPr>
              <a:t>Nuovo</a:t>
            </a:r>
            <a:r>
              <a:rPr lang="en-US" altLang="it-IT" sz="2300" dirty="0">
                <a:solidFill>
                  <a:srgbClr val="646B65"/>
                </a:solidFill>
                <a:latin typeface="Century Gothic" panose="020B0502020202020204" pitchFamily="34" charset="0"/>
              </a:rPr>
              <a:t> </a:t>
            </a:r>
            <a:r>
              <a:rPr lang="en-US" altLang="it-IT" sz="2300" dirty="0" err="1">
                <a:solidFill>
                  <a:srgbClr val="646B65"/>
                </a:solidFill>
                <a:latin typeface="Century Gothic" panose="020B0502020202020204" pitchFamily="34" charset="0"/>
              </a:rPr>
              <a:t>Pignone</a:t>
            </a:r>
            <a:r>
              <a:rPr lang="en-US" altLang="it-IT" sz="2300" dirty="0">
                <a:solidFill>
                  <a:srgbClr val="646B65"/>
                </a:solidFill>
                <a:latin typeface="Century Gothic" panose="020B0502020202020204" pitchFamily="34" charset="0"/>
              </a:rPr>
              <a:t> Holding S.p.A</a:t>
            </a:r>
            <a:r>
              <a:rPr lang="en-US" altLang="it-IT" sz="2300" dirty="0" smtClean="0">
                <a:solidFill>
                  <a:srgbClr val="646B65"/>
                </a:solidFill>
                <a:latin typeface="Century Gothic" panose="020B0502020202020204" pitchFamily="34" charset="0"/>
              </a:rPr>
              <a:t>.;</a:t>
            </a:r>
          </a:p>
          <a:p>
            <a:pPr marL="342900" indent="-342900" algn="just" eaLnBrk="1" hangingPunct="1">
              <a:lnSpc>
                <a:spcPct val="150000"/>
              </a:lnSpc>
              <a:spcBef>
                <a:spcPts val="989"/>
              </a:spcBef>
              <a:buBlip>
                <a:blip r:embed="rId3"/>
              </a:buBlip>
            </a:pPr>
            <a:r>
              <a:rPr lang="en-US" altLang="it-IT" sz="2300" dirty="0" smtClean="0">
                <a:solidFill>
                  <a:srgbClr val="646B65"/>
                </a:solidFill>
                <a:latin typeface="Century Gothic" panose="020B0502020202020204" pitchFamily="34" charset="0"/>
              </a:rPr>
              <a:t>Acquisition </a:t>
            </a:r>
            <a:r>
              <a:rPr lang="en-US" altLang="it-IT" sz="2300" dirty="0">
                <a:solidFill>
                  <a:srgbClr val="646B65"/>
                </a:solidFill>
                <a:latin typeface="Century Gothic" panose="020B0502020202020204" pitchFamily="34" charset="0"/>
              </a:rPr>
              <a:t>by </a:t>
            </a:r>
            <a:r>
              <a:rPr lang="en-US" altLang="it-IT" sz="2300" dirty="0" err="1">
                <a:solidFill>
                  <a:srgbClr val="646B65"/>
                </a:solidFill>
                <a:latin typeface="Century Gothic" panose="020B0502020202020204" pitchFamily="34" charset="0"/>
              </a:rPr>
              <a:t>Mubadala</a:t>
            </a:r>
            <a:r>
              <a:rPr lang="en-US" altLang="it-IT" sz="2300" dirty="0">
                <a:solidFill>
                  <a:srgbClr val="646B65"/>
                </a:solidFill>
                <a:latin typeface="Century Gothic" panose="020B0502020202020204" pitchFamily="34" charset="0"/>
              </a:rPr>
              <a:t> Development Company PJSK of the majority stake in </a:t>
            </a:r>
            <a:r>
              <a:rPr lang="en-US" altLang="it-IT" sz="2300" dirty="0" err="1">
                <a:solidFill>
                  <a:srgbClr val="646B65"/>
                </a:solidFill>
                <a:latin typeface="Century Gothic" panose="020B0502020202020204" pitchFamily="34" charset="0"/>
              </a:rPr>
              <a:t>Piaggio</a:t>
            </a:r>
            <a:r>
              <a:rPr lang="en-US" altLang="it-IT" sz="2300" dirty="0">
                <a:solidFill>
                  <a:srgbClr val="646B65"/>
                </a:solidFill>
                <a:latin typeface="Century Gothic" panose="020B0502020202020204" pitchFamily="34" charset="0"/>
              </a:rPr>
              <a:t> Aero Industries S.p.A</a:t>
            </a:r>
            <a:r>
              <a:rPr lang="en-US" altLang="it-IT" sz="2300" dirty="0" smtClean="0">
                <a:solidFill>
                  <a:srgbClr val="646B65"/>
                </a:solidFill>
                <a:latin typeface="Century Gothic" panose="020B0502020202020204" pitchFamily="34" charset="0"/>
              </a:rPr>
              <a:t>.;</a:t>
            </a:r>
          </a:p>
          <a:p>
            <a:pPr marL="342900" indent="-342900" algn="just" eaLnBrk="1" hangingPunct="1">
              <a:lnSpc>
                <a:spcPct val="150000"/>
              </a:lnSpc>
              <a:spcBef>
                <a:spcPts val="989"/>
              </a:spcBef>
              <a:buBlip>
                <a:blip r:embed="rId3"/>
              </a:buBlip>
            </a:pPr>
            <a:r>
              <a:rPr lang="en-US" altLang="it-IT" sz="2300" dirty="0" smtClean="0">
                <a:solidFill>
                  <a:srgbClr val="646B65"/>
                </a:solidFill>
                <a:latin typeface="Century Gothic" panose="020B0502020202020204" pitchFamily="34" charset="0"/>
              </a:rPr>
              <a:t>Contribution </a:t>
            </a:r>
            <a:r>
              <a:rPr lang="en-US" altLang="it-IT" sz="2300" dirty="0">
                <a:solidFill>
                  <a:srgbClr val="646B65"/>
                </a:solidFill>
                <a:latin typeface="Century Gothic" panose="020B0502020202020204" pitchFamily="34" charset="0"/>
              </a:rPr>
              <a:t>of IDS </a:t>
            </a:r>
            <a:r>
              <a:rPr lang="en-US" altLang="it-IT" sz="2300" dirty="0" err="1">
                <a:solidFill>
                  <a:srgbClr val="646B65"/>
                </a:solidFill>
                <a:latin typeface="Century Gothic" panose="020B0502020202020204" pitchFamily="34" charset="0"/>
              </a:rPr>
              <a:t>Ingegneria</a:t>
            </a:r>
            <a:r>
              <a:rPr lang="en-US" altLang="it-IT" sz="2300" dirty="0">
                <a:solidFill>
                  <a:srgbClr val="646B65"/>
                </a:solidFill>
                <a:latin typeface="Century Gothic" panose="020B0502020202020204" pitchFamily="34" charset="0"/>
              </a:rPr>
              <a:t> </a:t>
            </a:r>
            <a:r>
              <a:rPr lang="en-US" altLang="it-IT" sz="2300" dirty="0" err="1">
                <a:solidFill>
                  <a:srgbClr val="646B65"/>
                </a:solidFill>
                <a:latin typeface="Century Gothic" panose="020B0502020202020204" pitchFamily="34" charset="0"/>
              </a:rPr>
              <a:t>dei</a:t>
            </a:r>
            <a:r>
              <a:rPr lang="en-US" altLang="it-IT" sz="2300" dirty="0">
                <a:solidFill>
                  <a:srgbClr val="646B65"/>
                </a:solidFill>
                <a:latin typeface="Century Gothic" panose="020B0502020202020204" pitchFamily="34" charset="0"/>
              </a:rPr>
              <a:t> </a:t>
            </a:r>
            <a:r>
              <a:rPr lang="en-US" altLang="it-IT" sz="2300" dirty="0" err="1">
                <a:solidFill>
                  <a:srgbClr val="646B65"/>
                </a:solidFill>
                <a:latin typeface="Century Gothic" panose="020B0502020202020204" pitchFamily="34" charset="0"/>
              </a:rPr>
              <a:t>Sistemi</a:t>
            </a:r>
            <a:r>
              <a:rPr lang="en-US" altLang="it-IT" sz="2300" dirty="0">
                <a:solidFill>
                  <a:srgbClr val="646B65"/>
                </a:solidFill>
                <a:latin typeface="Century Gothic" panose="020B0502020202020204" pitchFamily="34" charset="0"/>
              </a:rPr>
              <a:t> </a:t>
            </a:r>
            <a:r>
              <a:rPr lang="en-US" altLang="it-IT" sz="2300" dirty="0" err="1">
                <a:solidFill>
                  <a:srgbClr val="646B65"/>
                </a:solidFill>
                <a:latin typeface="Century Gothic" panose="020B0502020202020204" pitchFamily="34" charset="0"/>
              </a:rPr>
              <a:t>S.p.A.’s</a:t>
            </a:r>
            <a:r>
              <a:rPr lang="en-US" altLang="it-IT" sz="2300" dirty="0">
                <a:solidFill>
                  <a:srgbClr val="646B65"/>
                </a:solidFill>
                <a:latin typeface="Century Gothic" panose="020B0502020202020204" pitchFamily="34" charset="0"/>
              </a:rPr>
              <a:t> going concern </a:t>
            </a:r>
            <a:r>
              <a:rPr lang="en-US" altLang="it-IT" sz="2300" i="1" dirty="0" err="1">
                <a:solidFill>
                  <a:srgbClr val="646B65"/>
                </a:solidFill>
                <a:latin typeface="Century Gothic" panose="020B0502020202020204" pitchFamily="34" charset="0"/>
              </a:rPr>
              <a:t>georadar</a:t>
            </a:r>
            <a:r>
              <a:rPr lang="en-US" altLang="it-IT" sz="2300" dirty="0">
                <a:solidFill>
                  <a:srgbClr val="646B65"/>
                </a:solidFill>
                <a:latin typeface="Century Gothic" panose="020B0502020202020204" pitchFamily="34" charset="0"/>
              </a:rPr>
              <a:t> in favor of </a:t>
            </a:r>
            <a:r>
              <a:rPr lang="en-US" altLang="it-IT" sz="2300" dirty="0" smtClean="0">
                <a:solidFill>
                  <a:srgbClr val="646B65"/>
                </a:solidFill>
                <a:latin typeface="Century Gothic" panose="020B0502020202020204" pitchFamily="34" charset="0"/>
              </a:rPr>
              <a:t>Hexagon </a:t>
            </a:r>
            <a:r>
              <a:rPr lang="en-US" altLang="it-IT" sz="2300" dirty="0">
                <a:solidFill>
                  <a:srgbClr val="646B65"/>
                </a:solidFill>
                <a:latin typeface="Century Gothic" panose="020B0502020202020204" pitchFamily="34" charset="0"/>
              </a:rPr>
              <a:t>Geosystems Services S.p.A</a:t>
            </a:r>
            <a:r>
              <a:rPr lang="en-US" altLang="it-IT" sz="2300" dirty="0" smtClean="0">
                <a:solidFill>
                  <a:srgbClr val="646B65"/>
                </a:solidFill>
                <a:latin typeface="Century Gothic" panose="020B0502020202020204" pitchFamily="34" charset="0"/>
              </a:rPr>
              <a:t>.;</a:t>
            </a:r>
          </a:p>
          <a:p>
            <a:pPr marL="342900" indent="-342900" algn="just" eaLnBrk="1" hangingPunct="1">
              <a:lnSpc>
                <a:spcPct val="150000"/>
              </a:lnSpc>
              <a:spcBef>
                <a:spcPts val="989"/>
              </a:spcBef>
              <a:buBlip>
                <a:blip r:embed="rId3"/>
              </a:buBlip>
            </a:pPr>
            <a:r>
              <a:rPr lang="en-US" altLang="it-IT" sz="2300" dirty="0" smtClean="0">
                <a:solidFill>
                  <a:srgbClr val="646B65"/>
                </a:solidFill>
                <a:latin typeface="Century Gothic" panose="020B0502020202020204" pitchFamily="34" charset="0"/>
              </a:rPr>
              <a:t>Acquisition </a:t>
            </a:r>
            <a:r>
              <a:rPr lang="en-US" altLang="it-IT" sz="2300" dirty="0">
                <a:solidFill>
                  <a:srgbClr val="646B65"/>
                </a:solidFill>
                <a:latin typeface="Century Gothic" panose="020B0502020202020204" pitchFamily="34" charset="0"/>
              </a:rPr>
              <a:t>of GE </a:t>
            </a:r>
            <a:r>
              <a:rPr lang="en-US" altLang="it-IT" sz="2300" dirty="0" err="1">
                <a:solidFill>
                  <a:srgbClr val="646B65"/>
                </a:solidFill>
                <a:latin typeface="Century Gothic" panose="020B0502020202020204" pitchFamily="34" charset="0"/>
              </a:rPr>
              <a:t>Avio</a:t>
            </a:r>
            <a:r>
              <a:rPr lang="en-US" altLang="it-IT" sz="2300" dirty="0">
                <a:solidFill>
                  <a:srgbClr val="646B65"/>
                </a:solidFill>
                <a:latin typeface="Century Gothic" panose="020B0502020202020204" pitchFamily="34" charset="0"/>
              </a:rPr>
              <a:t> </a:t>
            </a:r>
            <a:r>
              <a:rPr lang="en-US" altLang="it-IT" sz="2300" dirty="0" err="1">
                <a:solidFill>
                  <a:srgbClr val="646B65"/>
                </a:solidFill>
                <a:latin typeface="Century Gothic" panose="020B0502020202020204" pitchFamily="34" charset="0"/>
              </a:rPr>
              <a:t>S.r.l.’s</a:t>
            </a:r>
            <a:r>
              <a:rPr lang="en-US" altLang="it-IT" sz="2300" dirty="0">
                <a:solidFill>
                  <a:srgbClr val="646B65"/>
                </a:solidFill>
                <a:latin typeface="Century Gothic" panose="020B0502020202020204" pitchFamily="34" charset="0"/>
              </a:rPr>
              <a:t> division for the production of military items by General Electric </a:t>
            </a:r>
            <a:r>
              <a:rPr lang="en-US" altLang="it-IT" sz="2300" dirty="0" smtClean="0">
                <a:solidFill>
                  <a:srgbClr val="646B65"/>
                </a:solidFill>
                <a:latin typeface="Century Gothic" panose="020B0502020202020204" pitchFamily="34" charset="0"/>
              </a:rPr>
              <a:t>Company;</a:t>
            </a:r>
          </a:p>
          <a:p>
            <a:pPr marL="342900" indent="-342900" algn="just" eaLnBrk="1" hangingPunct="1">
              <a:lnSpc>
                <a:spcPct val="150000"/>
              </a:lnSpc>
              <a:spcBef>
                <a:spcPts val="989"/>
              </a:spcBef>
              <a:buBlip>
                <a:blip r:embed="rId3"/>
              </a:buBlip>
            </a:pPr>
            <a:r>
              <a:rPr lang="en-US" altLang="it-IT" sz="2300" dirty="0" smtClean="0">
                <a:solidFill>
                  <a:srgbClr val="646B65"/>
                </a:solidFill>
                <a:latin typeface="Century Gothic" panose="020B0502020202020204" pitchFamily="34" charset="0"/>
              </a:rPr>
              <a:t>Acquisition </a:t>
            </a:r>
            <a:r>
              <a:rPr lang="en-US" altLang="it-IT" sz="2300" dirty="0">
                <a:solidFill>
                  <a:srgbClr val="646B65"/>
                </a:solidFill>
                <a:latin typeface="Century Gothic" panose="020B0502020202020204" pitchFamily="34" charset="0"/>
              </a:rPr>
              <a:t>by PAC Investment SA of </a:t>
            </a:r>
            <a:r>
              <a:rPr lang="en-US" altLang="it-IT" sz="2300" dirty="0" err="1">
                <a:solidFill>
                  <a:srgbClr val="646B65"/>
                </a:solidFill>
                <a:latin typeface="Century Gothic" panose="020B0502020202020204" pitchFamily="34" charset="0"/>
              </a:rPr>
              <a:t>Piaggio</a:t>
            </a:r>
            <a:r>
              <a:rPr lang="en-US" altLang="it-IT" sz="2300" dirty="0">
                <a:solidFill>
                  <a:srgbClr val="646B65"/>
                </a:solidFill>
                <a:latin typeface="Century Gothic" panose="020B0502020202020204" pitchFamily="34" charset="0"/>
              </a:rPr>
              <a:t> Aero Industries </a:t>
            </a:r>
            <a:r>
              <a:rPr lang="en-US" altLang="it-IT" sz="2300" dirty="0" err="1">
                <a:solidFill>
                  <a:srgbClr val="646B65"/>
                </a:solidFill>
                <a:latin typeface="Century Gothic" panose="020B0502020202020204" pitchFamily="34" charset="0"/>
              </a:rPr>
              <a:t>S.p.A.’s</a:t>
            </a:r>
            <a:r>
              <a:rPr lang="en-US" altLang="it-IT" sz="2300" dirty="0">
                <a:solidFill>
                  <a:srgbClr val="646B65"/>
                </a:solidFill>
                <a:latin typeface="Century Gothic" panose="020B0502020202020204" pitchFamily="34" charset="0"/>
              </a:rPr>
              <a:t> going concern </a:t>
            </a:r>
            <a:r>
              <a:rPr lang="en-US" altLang="it-IT" sz="2300" i="1" dirty="0" smtClean="0">
                <a:solidFill>
                  <a:srgbClr val="646B65"/>
                </a:solidFill>
                <a:latin typeface="Century Gothic" panose="020B0502020202020204" pitchFamily="34" charset="0"/>
              </a:rPr>
              <a:t>EVO</a:t>
            </a:r>
            <a:r>
              <a:rPr lang="en-US" altLang="it-IT" sz="2300" dirty="0" smtClean="0">
                <a:solidFill>
                  <a:srgbClr val="646B65"/>
                </a:solidFill>
                <a:latin typeface="Century Gothic" panose="020B0502020202020204" pitchFamily="34" charset="0"/>
              </a:rPr>
              <a:t>;</a:t>
            </a:r>
          </a:p>
          <a:p>
            <a:pPr marL="342900" indent="-342900" algn="just" eaLnBrk="1" hangingPunct="1">
              <a:lnSpc>
                <a:spcPct val="150000"/>
              </a:lnSpc>
              <a:spcBef>
                <a:spcPts val="989"/>
              </a:spcBef>
              <a:buBlip>
                <a:blip r:embed="rId3"/>
              </a:buBlip>
            </a:pPr>
            <a:r>
              <a:rPr lang="en-US" altLang="it-IT" sz="2300" dirty="0" smtClean="0">
                <a:solidFill>
                  <a:srgbClr val="646B65"/>
                </a:solidFill>
                <a:latin typeface="Century Gothic" panose="020B0502020202020204" pitchFamily="34" charset="0"/>
              </a:rPr>
              <a:t>Granting </a:t>
            </a:r>
            <a:r>
              <a:rPr lang="en-US" altLang="it-IT" sz="2300" dirty="0">
                <a:solidFill>
                  <a:srgbClr val="646B65"/>
                </a:solidFill>
                <a:latin typeface="Century Gothic" panose="020B0502020202020204" pitchFamily="34" charset="0"/>
              </a:rPr>
              <a:t>of a license for the development of aerospace material by Ge </a:t>
            </a:r>
            <a:r>
              <a:rPr lang="en-US" altLang="it-IT" sz="2300" dirty="0" err="1">
                <a:solidFill>
                  <a:srgbClr val="646B65"/>
                </a:solidFill>
                <a:latin typeface="Century Gothic" panose="020B0502020202020204" pitchFamily="34" charset="0"/>
              </a:rPr>
              <a:t>Avio</a:t>
            </a:r>
            <a:r>
              <a:rPr lang="en-US" altLang="it-IT" sz="2300" dirty="0">
                <a:solidFill>
                  <a:srgbClr val="646B65"/>
                </a:solidFill>
                <a:latin typeface="Century Gothic" panose="020B0502020202020204" pitchFamily="34" charset="0"/>
              </a:rPr>
              <a:t> </a:t>
            </a:r>
            <a:r>
              <a:rPr lang="en-US" altLang="it-IT" sz="2300" dirty="0" err="1">
                <a:solidFill>
                  <a:srgbClr val="646B65"/>
                </a:solidFill>
                <a:latin typeface="Century Gothic" panose="020B0502020202020204" pitchFamily="34" charset="0"/>
              </a:rPr>
              <a:t>S.r.l</a:t>
            </a:r>
            <a:r>
              <a:rPr lang="en-US" altLang="it-IT" sz="2300" dirty="0">
                <a:solidFill>
                  <a:srgbClr val="646B65"/>
                </a:solidFill>
                <a:latin typeface="Century Gothic" panose="020B0502020202020204" pitchFamily="34" charset="0"/>
              </a:rPr>
              <a:t>. in favor of </a:t>
            </a:r>
            <a:r>
              <a:rPr lang="en-US" altLang="it-IT" sz="2300" dirty="0" err="1">
                <a:solidFill>
                  <a:srgbClr val="646B65"/>
                </a:solidFill>
                <a:latin typeface="Century Gothic" panose="020B0502020202020204" pitchFamily="34" charset="0"/>
              </a:rPr>
              <a:t>ArianeGroup</a:t>
            </a:r>
            <a:r>
              <a:rPr lang="en-US" altLang="it-IT" sz="2300" dirty="0">
                <a:solidFill>
                  <a:srgbClr val="646B65"/>
                </a:solidFill>
                <a:latin typeface="Century Gothic" panose="020B0502020202020204" pitchFamily="34" charset="0"/>
              </a:rPr>
              <a:t> </a:t>
            </a:r>
            <a:r>
              <a:rPr lang="en-US" altLang="it-IT" sz="2300" dirty="0" smtClean="0">
                <a:solidFill>
                  <a:srgbClr val="646B65"/>
                </a:solidFill>
                <a:latin typeface="Century Gothic" panose="020B0502020202020204" pitchFamily="34" charset="0"/>
              </a:rPr>
              <a:t>GmbH).</a:t>
            </a:r>
            <a:endParaRPr lang="en-US" altLang="it-IT" sz="2300" dirty="0">
              <a:solidFill>
                <a:srgbClr val="646B65"/>
              </a:solidFill>
              <a:latin typeface="Century Gothic" panose="020B0502020202020204" pitchFamily="34" charset="0"/>
            </a:endParaRPr>
          </a:p>
        </p:txBody>
      </p:sp>
      <p:sp>
        <p:nvSpPr>
          <p:cNvPr id="11" name="Shape 150"/>
          <p:cNvSpPr/>
          <p:nvPr/>
        </p:nvSpPr>
        <p:spPr>
          <a:xfrm>
            <a:off x="130262" y="317815"/>
            <a:ext cx="4436527" cy="564255"/>
          </a:xfrm>
          <a:prstGeom prst="rect">
            <a:avLst/>
          </a:prstGeom>
          <a:ln w="12700">
            <a:miter lim="400000"/>
          </a:ln>
          <a:extLst>
            <a:ext uri="{C572A759-6A51-4108-AA02-DFA0A04FC94B}"/>
          </a:extLst>
        </p:spPr>
        <p:txBody>
          <a:bodyPr wrap="square" lIns="50799" tIns="50799" rIns="50799" bIns="50799" anchor="ctr">
            <a:spAutoFit/>
          </a:bodyPr>
          <a:lstStyle>
            <a:lvl1pPr algn="l">
              <a:defRPr sz="3500" cap="all">
                <a:solidFill>
                  <a:srgbClr val="123A56"/>
                </a:solidFill>
                <a:latin typeface="Raleway Light"/>
                <a:ea typeface="Raleway Light"/>
                <a:cs typeface="Raleway Light"/>
                <a:sym typeface="Raleway Light"/>
              </a:defRPr>
            </a:lvl1pPr>
          </a:lstStyle>
          <a:p>
            <a:pPr marL="12700" lvl="0"/>
            <a:r>
              <a:rPr lang="en-US" sz="3000" spc="20" dirty="0">
                <a:solidFill>
                  <a:srgbClr val="003045"/>
                </a:solidFill>
                <a:latin typeface="Century Gothic"/>
                <a:cs typeface="Century Gothic"/>
              </a:rPr>
              <a:t>A GENERAL OVERVIEW</a:t>
            </a:r>
          </a:p>
        </p:txBody>
      </p:sp>
      <p:pic>
        <p:nvPicPr>
          <p:cNvPr id="12" name="Virgola blu grigio e bianca-01.pn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870450" y="741799"/>
            <a:ext cx="512762"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3" name="Shape 149"/>
          <p:cNvSpPr>
            <a:spLocks noChangeShapeType="1"/>
          </p:cNvSpPr>
          <p:nvPr/>
        </p:nvSpPr>
        <p:spPr bwMode="auto">
          <a:xfrm>
            <a:off x="-6350" y="877227"/>
            <a:ext cx="5085901" cy="0"/>
          </a:xfrm>
          <a:prstGeom prst="line">
            <a:avLst/>
          </a:prstGeom>
          <a:noFill/>
          <a:ln w="19050">
            <a:solidFill>
              <a:srgbClr val="123A56"/>
            </a:solidFill>
            <a:miter lim="400000"/>
            <a:headEnd/>
            <a:tailEnd/>
          </a:ln>
          <a:extLst>
            <a:ext uri="{909E8E84-426E-40DD-AFC4-6F175D3DCCD1}">
              <a14:hiddenFill xmlns:a14="http://schemas.microsoft.com/office/drawing/2010/main">
                <a:noFill/>
              </a14:hiddenFill>
            </a:ext>
          </a:extLst>
        </p:spPr>
        <p:txBody>
          <a:bodyPr lIns="50799" tIns="50799" rIns="50799" bIns="50799" anchor="ctr"/>
          <a:lstStyle/>
          <a:p>
            <a:endParaRPr lang="it-IT"/>
          </a:p>
        </p:txBody>
      </p:sp>
      <p:pic>
        <p:nvPicPr>
          <p:cNvPr id="14"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80960" y="10455275"/>
            <a:ext cx="2232090" cy="687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02338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14"/>
          <p:cNvSpPr txBox="1">
            <a:spLocks noGrp="1"/>
          </p:cNvSpPr>
          <p:nvPr>
            <p:ph type="sldNum" sz="quarter" idx="7"/>
          </p:nvPr>
        </p:nvSpPr>
        <p:spPr>
          <a:xfrm>
            <a:off x="9962777" y="10848282"/>
            <a:ext cx="284479" cy="253916"/>
          </a:xfrm>
          <a:prstGeom prst="rect">
            <a:avLst/>
          </a:prstGeom>
        </p:spPr>
        <p:txBody>
          <a:bodyPr vert="horz" wrap="square" lIns="0" tIns="0" rIns="0" bIns="0" rtlCol="0">
            <a:spAutoFit/>
          </a:bodyPr>
          <a:lstStyle/>
          <a:p>
            <a:pPr marL="25400" marR="0" lvl="0" indent="0" algn="l" defTabSz="914400" rtl="0" eaLnBrk="1" fontAlgn="auto" latinLnBrk="0" hangingPunct="1">
              <a:lnSpc>
                <a:spcPct val="100000"/>
              </a:lnSpc>
              <a:spcBef>
                <a:spcPts val="145"/>
              </a:spcBef>
              <a:spcAft>
                <a:spcPts val="0"/>
              </a:spcAft>
              <a:buClrTx/>
              <a:buSzTx/>
              <a:buFontTx/>
              <a:buNone/>
              <a:tabLst/>
              <a:defRPr/>
            </a:pPr>
            <a:fld id="{81D60167-4931-47E6-BA6A-407CBD079E47}" type="slidenum">
              <a:rPr kumimoji="0" sz="1650" b="0" i="0" u="none" strike="noStrike" kern="1200" cap="none" spc="-135" normalizeH="0" baseline="0" noProof="0" dirty="0">
                <a:ln>
                  <a:noFill/>
                </a:ln>
                <a:solidFill>
                  <a:srgbClr val="646B65"/>
                </a:solidFill>
                <a:effectLst/>
                <a:uLnTx/>
                <a:uFillTx/>
                <a:latin typeface="Century Gothic" panose="020B0502020202020204" pitchFamily="34" charset="0"/>
                <a:ea typeface="+mn-ea"/>
                <a:cs typeface="Verdana"/>
              </a:rPr>
              <a:pPr marL="25400" marR="0" lvl="0" indent="0" algn="l" defTabSz="914400" rtl="0" eaLnBrk="1" fontAlgn="auto" latinLnBrk="0" hangingPunct="1">
                <a:lnSpc>
                  <a:spcPct val="100000"/>
                </a:lnSpc>
                <a:spcBef>
                  <a:spcPts val="145"/>
                </a:spcBef>
                <a:spcAft>
                  <a:spcPts val="0"/>
                </a:spcAft>
                <a:buClrTx/>
                <a:buSzTx/>
                <a:buFontTx/>
                <a:buNone/>
                <a:tabLst/>
                <a:defRPr/>
              </a:pPr>
              <a:t>27</a:t>
            </a:fld>
            <a:endParaRPr kumimoji="0" sz="1650" b="0" i="0" u="none" strike="noStrike" kern="1200" cap="none" spc="-135" normalizeH="0" baseline="0" noProof="0" dirty="0">
              <a:ln>
                <a:noFill/>
              </a:ln>
              <a:solidFill>
                <a:srgbClr val="646B65"/>
              </a:solidFill>
              <a:effectLst/>
              <a:uLnTx/>
              <a:uFillTx/>
              <a:latin typeface="Century Gothic" panose="020B0502020202020204" pitchFamily="34" charset="0"/>
              <a:ea typeface="+mn-ea"/>
              <a:cs typeface="Verdana"/>
            </a:endParaRPr>
          </a:p>
        </p:txBody>
      </p:sp>
      <p:sp>
        <p:nvSpPr>
          <p:cNvPr id="9" name="object 2"/>
          <p:cNvSpPr/>
          <p:nvPr/>
        </p:nvSpPr>
        <p:spPr>
          <a:xfrm>
            <a:off x="0" y="1446238"/>
            <a:ext cx="20104100" cy="9005570"/>
          </a:xfrm>
          <a:custGeom>
            <a:avLst/>
            <a:gdLst/>
            <a:ahLst/>
            <a:cxnLst/>
            <a:rect l="l" t="t" r="r" b="b"/>
            <a:pathLst>
              <a:path w="10133965" h="9005570">
                <a:moveTo>
                  <a:pt x="0" y="9005380"/>
                </a:moveTo>
                <a:lnTo>
                  <a:pt x="10133722" y="9005380"/>
                </a:lnTo>
                <a:lnTo>
                  <a:pt x="10133722" y="0"/>
                </a:lnTo>
                <a:lnTo>
                  <a:pt x="0" y="0"/>
                </a:lnTo>
                <a:lnTo>
                  <a:pt x="0" y="9005380"/>
                </a:lnTo>
                <a:close/>
              </a:path>
            </a:pathLst>
          </a:custGeom>
          <a:solidFill>
            <a:srgbClr val="4B4B4A">
              <a:alpha val="7058"/>
            </a:srgbClr>
          </a:solidFill>
        </p:spPr>
        <p:txBody>
          <a:bodyPr wrap="square" lIns="0" tIns="0" rIns="0" bIns="0" rtlCol="0"/>
          <a:lstStyle/>
          <a:p>
            <a:endParaRPr>
              <a:solidFill>
                <a:srgbClr val="646B65"/>
              </a:solidFill>
              <a:latin typeface="Century Gothic" panose="020B0502020202020204" pitchFamily="34" charset="0"/>
            </a:endParaRPr>
          </a:p>
        </p:txBody>
      </p:sp>
      <p:sp>
        <p:nvSpPr>
          <p:cNvPr id="10" name="Segnaposto contenuto 2"/>
          <p:cNvSpPr txBox="1">
            <a:spLocks/>
          </p:cNvSpPr>
          <p:nvPr/>
        </p:nvSpPr>
        <p:spPr>
          <a:xfrm>
            <a:off x="709108" y="2073275"/>
            <a:ext cx="18944142" cy="3623108"/>
          </a:xfrm>
          <a:prstGeom prst="rect">
            <a:avLst/>
          </a:prstGeom>
        </p:spPr>
        <p:txBody>
          <a:bodyPr wrap="square" lIns="0" tIns="0" rIns="0" bIns="0">
            <a:spAutoFit/>
          </a:bodyPr>
          <a:lstStyle>
            <a:lvl1pPr marL="0">
              <a:defRPr sz="1900" b="0" i="0">
                <a:solidFill>
                  <a:srgbClr val="636B64"/>
                </a:solidFill>
                <a:latin typeface="Verdana"/>
                <a:ea typeface="+mn-ea"/>
                <a:cs typeface="Verdan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lnSpc>
                <a:spcPct val="150000"/>
              </a:lnSpc>
              <a:defRPr/>
            </a:pPr>
            <a:r>
              <a:rPr lang="en-US" sz="2400" kern="1200" dirty="0" smtClean="0">
                <a:solidFill>
                  <a:srgbClr val="646B65"/>
                </a:solidFill>
                <a:latin typeface="Century Gothic" panose="020B0502020202020204" pitchFamily="34" charset="0"/>
                <a:cs typeface="+mn-cs"/>
              </a:rPr>
              <a:t>The special powers were always exercised by imposing requirements and conditions. The compliance with the requirements and the conditions is monitored by a specific committee at the </a:t>
            </a:r>
            <a:r>
              <a:rPr lang="en-US" sz="2400" kern="1200" dirty="0" err="1" smtClean="0">
                <a:solidFill>
                  <a:srgbClr val="646B65"/>
                </a:solidFill>
                <a:latin typeface="Century Gothic" panose="020B0502020202020204" pitchFamily="34" charset="0"/>
                <a:cs typeface="+mn-cs"/>
              </a:rPr>
              <a:t>Presidenza</a:t>
            </a:r>
            <a:r>
              <a:rPr lang="en-US" sz="2400" kern="1200" dirty="0" smtClean="0">
                <a:solidFill>
                  <a:srgbClr val="646B65"/>
                </a:solidFill>
                <a:latin typeface="Century Gothic" panose="020B0502020202020204" pitchFamily="34" charset="0"/>
                <a:cs typeface="+mn-cs"/>
              </a:rPr>
              <a:t> del </a:t>
            </a:r>
            <a:r>
              <a:rPr lang="en-US" sz="2400" kern="1200" dirty="0" err="1" smtClean="0">
                <a:solidFill>
                  <a:srgbClr val="646B65"/>
                </a:solidFill>
                <a:latin typeface="Century Gothic" panose="020B0502020202020204" pitchFamily="34" charset="0"/>
                <a:cs typeface="+mn-cs"/>
              </a:rPr>
              <a:t>Consiglio</a:t>
            </a:r>
            <a:r>
              <a:rPr lang="en-US" sz="2400" kern="1200" dirty="0" smtClean="0">
                <a:solidFill>
                  <a:srgbClr val="646B65"/>
                </a:solidFill>
                <a:latin typeface="Century Gothic" panose="020B0502020202020204" pitchFamily="34" charset="0"/>
                <a:cs typeface="+mn-cs"/>
              </a:rPr>
              <a:t> </a:t>
            </a:r>
            <a:r>
              <a:rPr lang="en-US" sz="2400" kern="1200" dirty="0" err="1" smtClean="0">
                <a:solidFill>
                  <a:srgbClr val="646B65"/>
                </a:solidFill>
                <a:latin typeface="Century Gothic" panose="020B0502020202020204" pitchFamily="34" charset="0"/>
                <a:cs typeface="+mn-cs"/>
              </a:rPr>
              <a:t>dei</a:t>
            </a:r>
            <a:r>
              <a:rPr lang="en-US" sz="2400" kern="1200" dirty="0" smtClean="0">
                <a:solidFill>
                  <a:srgbClr val="646B65"/>
                </a:solidFill>
                <a:latin typeface="Century Gothic" panose="020B0502020202020204" pitchFamily="34" charset="0"/>
                <a:cs typeface="+mn-cs"/>
              </a:rPr>
              <a:t> </a:t>
            </a:r>
            <a:r>
              <a:rPr lang="en-US" sz="2400" kern="1200" dirty="0" err="1" smtClean="0">
                <a:solidFill>
                  <a:srgbClr val="646B65"/>
                </a:solidFill>
                <a:latin typeface="Century Gothic" panose="020B0502020202020204" pitchFamily="34" charset="0"/>
                <a:cs typeface="+mn-cs"/>
              </a:rPr>
              <a:t>Ministri</a:t>
            </a:r>
            <a:r>
              <a:rPr lang="en-US" sz="2400" kern="1200" dirty="0" smtClean="0">
                <a:solidFill>
                  <a:srgbClr val="646B65"/>
                </a:solidFill>
                <a:latin typeface="Century Gothic" panose="020B0502020202020204" pitchFamily="34" charset="0"/>
                <a:cs typeface="+mn-cs"/>
              </a:rPr>
              <a:t> which shall inform the Government in case of non-compliance in order to apply penalties.</a:t>
            </a:r>
          </a:p>
          <a:p>
            <a:pPr algn="just">
              <a:defRPr/>
            </a:pPr>
            <a:endParaRPr lang="en-US" sz="2400" kern="1200" dirty="0" smtClean="0">
              <a:solidFill>
                <a:srgbClr val="646B65"/>
              </a:solidFill>
              <a:latin typeface="Century Gothic" panose="020B0502020202020204" pitchFamily="34" charset="0"/>
              <a:cs typeface="+mn-cs"/>
            </a:endParaRPr>
          </a:p>
          <a:p>
            <a:pPr algn="just">
              <a:lnSpc>
                <a:spcPct val="150000"/>
              </a:lnSpc>
              <a:defRPr/>
            </a:pPr>
            <a:r>
              <a:rPr lang="en-US" sz="2400" kern="1200" dirty="0" smtClean="0">
                <a:solidFill>
                  <a:srgbClr val="646B65"/>
                </a:solidFill>
                <a:latin typeface="Century Gothic" panose="020B0502020202020204" pitchFamily="34" charset="0"/>
                <a:cs typeface="+mn-cs"/>
              </a:rPr>
              <a:t>Only on one occasion the Government objected to an acquisition and, specifically, to the acquisition by </a:t>
            </a:r>
            <a:r>
              <a:rPr lang="en-US" sz="2400" kern="1200" dirty="0" err="1" smtClean="0">
                <a:solidFill>
                  <a:srgbClr val="646B65"/>
                </a:solidFill>
                <a:latin typeface="Century Gothic" panose="020B0502020202020204" pitchFamily="34" charset="0"/>
                <a:cs typeface="+mn-cs"/>
              </a:rPr>
              <a:t>Altran</a:t>
            </a:r>
            <a:r>
              <a:rPr lang="en-US" sz="2400" kern="1200" dirty="0" smtClean="0">
                <a:solidFill>
                  <a:srgbClr val="646B65"/>
                </a:solidFill>
                <a:latin typeface="Century Gothic" panose="020B0502020202020204" pitchFamily="34" charset="0"/>
                <a:cs typeface="+mn-cs"/>
              </a:rPr>
              <a:t> Italia S.p.A., a subsidiary company of the French group </a:t>
            </a:r>
            <a:r>
              <a:rPr lang="en-US" sz="2400" kern="1200" dirty="0" err="1" smtClean="0">
                <a:solidFill>
                  <a:srgbClr val="646B65"/>
                </a:solidFill>
                <a:latin typeface="Century Gothic" panose="020B0502020202020204" pitchFamily="34" charset="0"/>
                <a:cs typeface="+mn-cs"/>
              </a:rPr>
              <a:t>Altran</a:t>
            </a:r>
            <a:r>
              <a:rPr lang="en-US" sz="2400" kern="1200" dirty="0" smtClean="0">
                <a:solidFill>
                  <a:srgbClr val="646B65"/>
                </a:solidFill>
                <a:latin typeface="Century Gothic" panose="020B0502020202020204" pitchFamily="34" charset="0"/>
                <a:cs typeface="+mn-cs"/>
              </a:rPr>
              <a:t>, of the entire corporate capital of Next </a:t>
            </a:r>
            <a:r>
              <a:rPr lang="en-US" sz="2400" kern="1200" dirty="0" err="1" smtClean="0">
                <a:solidFill>
                  <a:srgbClr val="646B65"/>
                </a:solidFill>
                <a:latin typeface="Century Gothic" panose="020B0502020202020204" pitchFamily="34" charset="0"/>
                <a:cs typeface="+mn-cs"/>
              </a:rPr>
              <a:t>Ast</a:t>
            </a:r>
            <a:r>
              <a:rPr lang="en-US" sz="2400" kern="1200" dirty="0" smtClean="0">
                <a:solidFill>
                  <a:srgbClr val="646B65"/>
                </a:solidFill>
                <a:latin typeface="Century Gothic" panose="020B0502020202020204" pitchFamily="34" charset="0"/>
                <a:cs typeface="+mn-cs"/>
              </a:rPr>
              <a:t> </a:t>
            </a:r>
            <a:r>
              <a:rPr lang="en-US" sz="2400" kern="1200" dirty="0" err="1" smtClean="0">
                <a:solidFill>
                  <a:srgbClr val="646B65"/>
                </a:solidFill>
                <a:latin typeface="Century Gothic" panose="020B0502020202020204" pitchFamily="34" charset="0"/>
                <a:cs typeface="+mn-cs"/>
              </a:rPr>
              <a:t>S.r.l</a:t>
            </a:r>
            <a:r>
              <a:rPr lang="en-US" sz="2400" kern="1200" dirty="0" smtClean="0">
                <a:solidFill>
                  <a:srgbClr val="646B65"/>
                </a:solidFill>
                <a:latin typeface="Century Gothic" panose="020B0502020202020204" pitchFamily="34" charset="0"/>
                <a:cs typeface="+mn-cs"/>
              </a:rPr>
              <a:t>., a company involved in the development of ballistic</a:t>
            </a:r>
            <a:r>
              <a:rPr lang="it-IT" sz="2400" kern="1200" dirty="0" smtClean="0">
                <a:solidFill>
                  <a:srgbClr val="646B65"/>
                </a:solidFill>
                <a:latin typeface="Century Gothic" panose="020B0502020202020204" pitchFamily="34" charset="0"/>
                <a:cs typeface="+mn-cs"/>
              </a:rPr>
              <a:t> </a:t>
            </a:r>
            <a:r>
              <a:rPr lang="en-US" sz="2400" kern="1200" dirty="0" smtClean="0">
                <a:solidFill>
                  <a:srgbClr val="646B65"/>
                </a:solidFill>
                <a:latin typeface="Century Gothic" panose="020B0502020202020204" pitchFamily="34" charset="0"/>
                <a:cs typeface="+mn-cs"/>
              </a:rPr>
              <a:t>missile’s</a:t>
            </a:r>
            <a:r>
              <a:rPr lang="it-IT" sz="2400" kern="1200" dirty="0" smtClean="0">
                <a:solidFill>
                  <a:srgbClr val="646B65"/>
                </a:solidFill>
                <a:latin typeface="Century Gothic" panose="020B0502020202020204" pitchFamily="34" charset="0"/>
                <a:cs typeface="+mn-cs"/>
              </a:rPr>
              <a:t> management software.</a:t>
            </a:r>
            <a:endParaRPr lang="en-US" sz="2400" kern="1200" dirty="0">
              <a:solidFill>
                <a:srgbClr val="646B65"/>
              </a:solidFill>
              <a:latin typeface="Century Gothic" panose="020B0502020202020204" pitchFamily="34" charset="0"/>
              <a:cs typeface="+mn-cs"/>
            </a:endParaRPr>
          </a:p>
        </p:txBody>
      </p:sp>
      <p:pic>
        <p:nvPicPr>
          <p:cNvPr id="15" name="Picture 2"/>
          <p:cNvPicPr>
            <a:picLocks noChangeAspect="1" noChangeArrowheads="1"/>
          </p:cNvPicPr>
          <p:nvPr/>
        </p:nvPicPr>
        <p:blipFill rotWithShape="1">
          <a:blip r:embed="rId3">
            <a:grayscl/>
            <a:extLst>
              <a:ext uri="{BEBA8EAE-BF5A-486C-A8C5-ECC9F3942E4B}">
                <a14:imgProps xmlns:a14="http://schemas.microsoft.com/office/drawing/2010/main">
                  <a14:imgLayer r:embed="rId4">
                    <a14:imgEffect>
                      <a14:backgroundRemoval t="2254" b="85070" l="845" r="100000"/>
                    </a14:imgEffect>
                  </a14:imgLayer>
                </a14:imgProps>
              </a:ext>
              <a:ext uri="{28A0092B-C50C-407E-A947-70E740481C1C}">
                <a14:useLocalDpi xmlns:a14="http://schemas.microsoft.com/office/drawing/2010/main" val="0"/>
              </a:ext>
            </a:extLst>
          </a:blip>
          <a:srcRect b="11214"/>
          <a:stretch/>
        </p:blipFill>
        <p:spPr bwMode="auto">
          <a:xfrm>
            <a:off x="17291050" y="8270871"/>
            <a:ext cx="2456187" cy="2180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80960" y="10455275"/>
            <a:ext cx="2232090" cy="687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Shape 150"/>
          <p:cNvSpPr/>
          <p:nvPr/>
        </p:nvSpPr>
        <p:spPr>
          <a:xfrm>
            <a:off x="130262" y="317815"/>
            <a:ext cx="4436527" cy="564255"/>
          </a:xfrm>
          <a:prstGeom prst="rect">
            <a:avLst/>
          </a:prstGeom>
          <a:ln w="12700">
            <a:miter lim="400000"/>
          </a:ln>
          <a:extLst>
            <a:ext uri="{C572A759-6A51-4108-AA02-DFA0A04FC94B}"/>
          </a:extLst>
        </p:spPr>
        <p:txBody>
          <a:bodyPr wrap="square" lIns="50799" tIns="50799" rIns="50799" bIns="50799" anchor="ctr">
            <a:spAutoFit/>
          </a:bodyPr>
          <a:lstStyle>
            <a:lvl1pPr algn="l">
              <a:defRPr sz="3500" cap="all">
                <a:solidFill>
                  <a:srgbClr val="123A56"/>
                </a:solidFill>
                <a:latin typeface="Raleway Light"/>
                <a:ea typeface="Raleway Light"/>
                <a:cs typeface="Raleway Light"/>
                <a:sym typeface="Raleway Light"/>
              </a:defRPr>
            </a:lvl1pPr>
          </a:lstStyle>
          <a:p>
            <a:pPr marL="12700" lvl="0"/>
            <a:r>
              <a:rPr lang="en-US" sz="3000" spc="20" dirty="0">
                <a:solidFill>
                  <a:srgbClr val="003045"/>
                </a:solidFill>
                <a:latin typeface="Century Gothic"/>
                <a:cs typeface="Century Gothic"/>
              </a:rPr>
              <a:t>A GENERAL OVERVIEW</a:t>
            </a:r>
          </a:p>
        </p:txBody>
      </p:sp>
      <p:pic>
        <p:nvPicPr>
          <p:cNvPr id="18" name="Virgola blu grigio e bianca-01.png"/>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870450" y="741799"/>
            <a:ext cx="512762"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9" name="Shape 149"/>
          <p:cNvSpPr>
            <a:spLocks noChangeShapeType="1"/>
          </p:cNvSpPr>
          <p:nvPr/>
        </p:nvSpPr>
        <p:spPr bwMode="auto">
          <a:xfrm>
            <a:off x="-6350" y="877227"/>
            <a:ext cx="5085901" cy="0"/>
          </a:xfrm>
          <a:prstGeom prst="line">
            <a:avLst/>
          </a:prstGeom>
          <a:noFill/>
          <a:ln w="19050">
            <a:solidFill>
              <a:srgbClr val="123A56"/>
            </a:solidFill>
            <a:miter lim="400000"/>
            <a:headEnd/>
            <a:tailEnd/>
          </a:ln>
          <a:extLst>
            <a:ext uri="{909E8E84-426E-40DD-AFC4-6F175D3DCCD1}">
              <a14:hiddenFill xmlns:a14="http://schemas.microsoft.com/office/drawing/2010/main">
                <a:noFill/>
              </a14:hiddenFill>
            </a:ext>
          </a:extLst>
        </p:spPr>
        <p:txBody>
          <a:bodyPr lIns="50799" tIns="50799" rIns="50799" bIns="50799" anchor="ctr"/>
          <a:lstStyle/>
          <a:p>
            <a:endParaRPr lang="it-IT"/>
          </a:p>
        </p:txBody>
      </p:sp>
    </p:spTree>
    <p:extLst>
      <p:ext uri="{BB962C8B-B14F-4D97-AF65-F5344CB8AC3E}">
        <p14:creationId xmlns:p14="http://schemas.microsoft.com/office/powerpoint/2010/main" val="14301463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bject 2"/>
          <p:cNvSpPr/>
          <p:nvPr/>
        </p:nvSpPr>
        <p:spPr>
          <a:xfrm>
            <a:off x="0" y="1446238"/>
            <a:ext cx="10133965" cy="9005570"/>
          </a:xfrm>
          <a:custGeom>
            <a:avLst/>
            <a:gdLst/>
            <a:ahLst/>
            <a:cxnLst/>
            <a:rect l="l" t="t" r="r" b="b"/>
            <a:pathLst>
              <a:path w="10133965" h="9005570">
                <a:moveTo>
                  <a:pt x="0" y="9005380"/>
                </a:moveTo>
                <a:lnTo>
                  <a:pt x="10133722" y="9005380"/>
                </a:lnTo>
                <a:lnTo>
                  <a:pt x="10133722" y="0"/>
                </a:lnTo>
                <a:lnTo>
                  <a:pt x="0" y="0"/>
                </a:lnTo>
                <a:lnTo>
                  <a:pt x="0" y="9005380"/>
                </a:lnTo>
                <a:close/>
              </a:path>
            </a:pathLst>
          </a:custGeom>
          <a:solidFill>
            <a:srgbClr val="4B4B4A">
              <a:alpha val="7058"/>
            </a:srgbClr>
          </a:solidFill>
        </p:spPr>
        <p:txBody>
          <a:bodyPr wrap="square" lIns="0" tIns="0" rIns="0" bIns="0" rtlCol="0"/>
          <a:lstStyle/>
          <a:p>
            <a:endParaRPr>
              <a:solidFill>
                <a:srgbClr val="646B65"/>
              </a:solidFill>
              <a:latin typeface="Century Gothic" panose="020B0502020202020204" pitchFamily="34" charset="0"/>
            </a:endParaRPr>
          </a:p>
        </p:txBody>
      </p:sp>
      <p:sp>
        <p:nvSpPr>
          <p:cNvPr id="16" name="object 14"/>
          <p:cNvSpPr txBox="1">
            <a:spLocks noGrp="1"/>
          </p:cNvSpPr>
          <p:nvPr>
            <p:ph type="sldNum" sz="quarter" idx="7"/>
          </p:nvPr>
        </p:nvSpPr>
        <p:spPr>
          <a:xfrm>
            <a:off x="9962777" y="10848282"/>
            <a:ext cx="284479" cy="253916"/>
          </a:xfrm>
          <a:prstGeom prst="rect">
            <a:avLst/>
          </a:prstGeom>
        </p:spPr>
        <p:txBody>
          <a:bodyPr vert="horz" wrap="square" lIns="0" tIns="0" rIns="0" bIns="0" rtlCol="0">
            <a:spAutoFit/>
          </a:bodyPr>
          <a:lstStyle/>
          <a:p>
            <a:pPr marL="25400" marR="0" lvl="0" indent="0" algn="l" defTabSz="914400" rtl="0" eaLnBrk="1" fontAlgn="auto" latinLnBrk="0" hangingPunct="1">
              <a:lnSpc>
                <a:spcPct val="100000"/>
              </a:lnSpc>
              <a:spcBef>
                <a:spcPts val="145"/>
              </a:spcBef>
              <a:spcAft>
                <a:spcPts val="0"/>
              </a:spcAft>
              <a:buClrTx/>
              <a:buSzTx/>
              <a:buFontTx/>
              <a:buNone/>
              <a:tabLst/>
              <a:defRPr/>
            </a:pPr>
            <a:fld id="{81D60167-4931-47E6-BA6A-407CBD079E47}" type="slidenum">
              <a:rPr kumimoji="0" sz="1650" b="0" i="0" u="none" strike="noStrike" kern="1200" cap="none" spc="-135" normalizeH="0" baseline="0" noProof="0" dirty="0">
                <a:ln>
                  <a:noFill/>
                </a:ln>
                <a:solidFill>
                  <a:srgbClr val="646B65"/>
                </a:solidFill>
                <a:effectLst/>
                <a:uLnTx/>
                <a:uFillTx/>
                <a:latin typeface="Century Gothic" panose="020B0502020202020204" pitchFamily="34" charset="0"/>
                <a:ea typeface="+mn-ea"/>
                <a:cs typeface="Verdana"/>
              </a:rPr>
              <a:pPr marL="25400" marR="0" lvl="0" indent="0" algn="l" defTabSz="914400" rtl="0" eaLnBrk="1" fontAlgn="auto" latinLnBrk="0" hangingPunct="1">
                <a:lnSpc>
                  <a:spcPct val="100000"/>
                </a:lnSpc>
                <a:spcBef>
                  <a:spcPts val="145"/>
                </a:spcBef>
                <a:spcAft>
                  <a:spcPts val="0"/>
                </a:spcAft>
                <a:buClrTx/>
                <a:buSzTx/>
                <a:buFontTx/>
                <a:buNone/>
                <a:tabLst/>
                <a:defRPr/>
              </a:pPr>
              <a:t>28</a:t>
            </a:fld>
            <a:endParaRPr kumimoji="0" sz="1650" b="0" i="0" u="none" strike="noStrike" kern="1200" cap="none" spc="-135" normalizeH="0" baseline="0" noProof="0" dirty="0">
              <a:ln>
                <a:noFill/>
              </a:ln>
              <a:solidFill>
                <a:srgbClr val="646B65"/>
              </a:solidFill>
              <a:effectLst/>
              <a:uLnTx/>
              <a:uFillTx/>
              <a:latin typeface="Century Gothic" panose="020B0502020202020204" pitchFamily="34" charset="0"/>
              <a:ea typeface="+mn-ea"/>
              <a:cs typeface="Verdana"/>
            </a:endParaRPr>
          </a:p>
        </p:txBody>
      </p:sp>
      <p:sp>
        <p:nvSpPr>
          <p:cNvPr id="3" name="CasellaDiTesto 2"/>
          <p:cNvSpPr txBox="1"/>
          <p:nvPr/>
        </p:nvSpPr>
        <p:spPr>
          <a:xfrm>
            <a:off x="130262" y="1615356"/>
            <a:ext cx="9887839" cy="954107"/>
          </a:xfrm>
          <a:prstGeom prst="rect">
            <a:avLst/>
          </a:prstGeom>
          <a:noFill/>
        </p:spPr>
        <p:txBody>
          <a:bodyPr wrap="square" rtlCol="0">
            <a:spAutoFit/>
          </a:bodyPr>
          <a:lstStyle/>
          <a:p>
            <a:pPr algn="ctr"/>
            <a:r>
              <a:rPr lang="en-US" altLang="it-IT" sz="2800" b="1" dirty="0" smtClean="0">
                <a:solidFill>
                  <a:srgbClr val="646B65"/>
                </a:solidFill>
                <a:latin typeface="Century Gothic" panose="020B0502020202020204" pitchFamily="34" charset="0"/>
              </a:rPr>
              <a:t>NATIONAL DEFENSE AND </a:t>
            </a:r>
          </a:p>
          <a:p>
            <a:pPr algn="ctr"/>
            <a:r>
              <a:rPr lang="en-US" altLang="it-IT" sz="2800" b="1" dirty="0" smtClean="0">
                <a:solidFill>
                  <a:srgbClr val="646B65"/>
                </a:solidFill>
                <a:latin typeface="Century Gothic" panose="020B0502020202020204" pitchFamily="34" charset="0"/>
              </a:rPr>
              <a:t>SECURITY SECTOR- COMMUNICATION SECTOR</a:t>
            </a:r>
            <a:endParaRPr lang="it-IT" sz="2800" b="1" dirty="0">
              <a:solidFill>
                <a:srgbClr val="646B65"/>
              </a:solidFill>
              <a:latin typeface="Century Gothic" panose="020B0502020202020204" pitchFamily="34" charset="0"/>
            </a:endParaRPr>
          </a:p>
        </p:txBody>
      </p:sp>
      <p:sp>
        <p:nvSpPr>
          <p:cNvPr id="13" name="CasellaDiTesto 7"/>
          <p:cNvSpPr txBox="1">
            <a:spLocks noChangeArrowheads="1"/>
          </p:cNvSpPr>
          <p:nvPr/>
        </p:nvSpPr>
        <p:spPr bwMode="auto">
          <a:xfrm>
            <a:off x="362920" y="3138473"/>
            <a:ext cx="9408123" cy="6463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50000"/>
              </a:lnSpc>
              <a:spcBef>
                <a:spcPct val="0"/>
              </a:spcBef>
              <a:buBlip>
                <a:blip r:embed="rId3"/>
              </a:buBlip>
            </a:pPr>
            <a:r>
              <a:rPr lang="en-US" altLang="it-IT" sz="2000" dirty="0" smtClean="0">
                <a:solidFill>
                  <a:srgbClr val="646B65"/>
                </a:solidFill>
                <a:latin typeface="Century Gothic" panose="020B0502020202020204" pitchFamily="34" charset="0"/>
              </a:rPr>
              <a:t> </a:t>
            </a:r>
            <a:r>
              <a:rPr lang="en-US" altLang="it-IT" sz="2300" dirty="0" smtClean="0">
                <a:solidFill>
                  <a:srgbClr val="646B65"/>
                </a:solidFill>
                <a:latin typeface="Century Gothic" panose="020B0502020202020204" pitchFamily="34" charset="0"/>
              </a:rPr>
              <a:t>On </a:t>
            </a:r>
            <a:r>
              <a:rPr lang="en-US" altLang="it-IT" sz="2300" dirty="0">
                <a:solidFill>
                  <a:srgbClr val="646B65"/>
                </a:solidFill>
                <a:latin typeface="Century Gothic" panose="020B0502020202020204" pitchFamily="34" charset="0"/>
              </a:rPr>
              <a:t>November 2, 2017 the Government decided to exercise the Golden Power in relation to the acquisition by Vivendi SA of an equity interest in Tim S.p.A. Indeed, following such acquisition, Vivendi would have had a 23,68% equity interest (relative majority) in Tim and, therefore, would have obtained </a:t>
            </a:r>
            <a:r>
              <a:rPr lang="en-US" altLang="it-IT" sz="2300" i="1" dirty="0">
                <a:solidFill>
                  <a:srgbClr val="646B65"/>
                </a:solidFill>
                <a:latin typeface="Century Gothic" panose="020B0502020202020204" pitchFamily="34" charset="0"/>
              </a:rPr>
              <a:t>de facto </a:t>
            </a:r>
            <a:r>
              <a:rPr lang="en-US" altLang="it-IT" sz="2300" dirty="0">
                <a:solidFill>
                  <a:srgbClr val="646B65"/>
                </a:solidFill>
                <a:latin typeface="Century Gothic" panose="020B0502020202020204" pitchFamily="34" charset="0"/>
              </a:rPr>
              <a:t>the control </a:t>
            </a:r>
            <a:r>
              <a:rPr lang="en-US" altLang="it-IT" sz="2300" dirty="0" smtClean="0">
                <a:solidFill>
                  <a:srgbClr val="646B65"/>
                </a:solidFill>
                <a:latin typeface="Century Gothic" panose="020B0502020202020204" pitchFamily="34" charset="0"/>
              </a:rPr>
              <a:t>of </a:t>
            </a:r>
            <a:r>
              <a:rPr lang="en-US" altLang="it-IT" sz="2300" dirty="0">
                <a:solidFill>
                  <a:srgbClr val="646B65"/>
                </a:solidFill>
                <a:latin typeface="Century Gothic" panose="020B0502020202020204" pitchFamily="34" charset="0"/>
              </a:rPr>
              <a:t>the </a:t>
            </a:r>
            <a:r>
              <a:rPr lang="en-US" altLang="it-IT" sz="2300" dirty="0" smtClean="0">
                <a:solidFill>
                  <a:srgbClr val="646B65"/>
                </a:solidFill>
                <a:latin typeface="Century Gothic" panose="020B0502020202020204" pitchFamily="34" charset="0"/>
              </a:rPr>
              <a:t>company.</a:t>
            </a:r>
          </a:p>
          <a:p>
            <a:pPr algn="just" eaLnBrk="1" hangingPunct="1">
              <a:lnSpc>
                <a:spcPct val="150000"/>
              </a:lnSpc>
              <a:spcBef>
                <a:spcPct val="0"/>
              </a:spcBef>
              <a:buBlip>
                <a:blip r:embed="rId3"/>
              </a:buBlip>
            </a:pPr>
            <a:endParaRPr lang="en-US" altLang="it-IT" sz="2300" dirty="0">
              <a:solidFill>
                <a:srgbClr val="646B65"/>
              </a:solidFill>
              <a:latin typeface="Century Gothic" panose="020B0502020202020204" pitchFamily="34" charset="0"/>
            </a:endParaRPr>
          </a:p>
          <a:p>
            <a:pPr algn="just" eaLnBrk="1" hangingPunct="1">
              <a:lnSpc>
                <a:spcPct val="150000"/>
              </a:lnSpc>
              <a:spcBef>
                <a:spcPct val="0"/>
              </a:spcBef>
              <a:buBlip>
                <a:blip r:embed="rId3"/>
              </a:buBlip>
            </a:pPr>
            <a:r>
              <a:rPr lang="en-US" altLang="it-IT" sz="2300" dirty="0" smtClean="0">
                <a:solidFill>
                  <a:srgbClr val="646B65"/>
                </a:solidFill>
                <a:latin typeface="Century Gothic" panose="020B0502020202020204" pitchFamily="34" charset="0"/>
              </a:rPr>
              <a:t> The </a:t>
            </a:r>
            <a:r>
              <a:rPr lang="en-US" altLang="it-IT" sz="2300" dirty="0">
                <a:solidFill>
                  <a:srgbClr val="646B65"/>
                </a:solidFill>
                <a:latin typeface="Century Gothic" panose="020B0502020202020204" pitchFamily="34" charset="0"/>
              </a:rPr>
              <a:t>Government imposed specific requirements and conditions both</a:t>
            </a:r>
            <a:r>
              <a:rPr lang="it-IT" altLang="it-IT" sz="2300" dirty="0">
                <a:solidFill>
                  <a:srgbClr val="646B65"/>
                </a:solidFill>
                <a:latin typeface="Century Gothic" panose="020B0502020202020204" pitchFamily="34" charset="0"/>
              </a:rPr>
              <a:t> on Vivendi, </a:t>
            </a:r>
            <a:r>
              <a:rPr lang="en-US" altLang="it-IT" sz="2300" dirty="0">
                <a:solidFill>
                  <a:srgbClr val="646B65"/>
                </a:solidFill>
                <a:latin typeface="Century Gothic" panose="020B0502020202020204" pitchFamily="34" charset="0"/>
              </a:rPr>
              <a:t>as</a:t>
            </a:r>
            <a:r>
              <a:rPr lang="it-IT" altLang="it-IT" sz="2300" dirty="0">
                <a:solidFill>
                  <a:srgbClr val="646B65"/>
                </a:solidFill>
                <a:latin typeface="Century Gothic" panose="020B0502020202020204" pitchFamily="34" charset="0"/>
              </a:rPr>
              <a:t> </a:t>
            </a:r>
            <a:r>
              <a:rPr lang="en-US" altLang="it-IT" sz="2300" dirty="0">
                <a:solidFill>
                  <a:srgbClr val="646B65"/>
                </a:solidFill>
                <a:latin typeface="Century Gothic" panose="020B0502020202020204" pitchFamily="34" charset="0"/>
              </a:rPr>
              <a:t>entity requested to notify the transaction, and on Tim, Telecom Italia Sparkle and </a:t>
            </a:r>
            <a:r>
              <a:rPr lang="en-US" altLang="it-IT" sz="2300" dirty="0" err="1">
                <a:solidFill>
                  <a:srgbClr val="646B65"/>
                </a:solidFill>
                <a:latin typeface="Century Gothic" panose="020B0502020202020204" pitchFamily="34" charset="0"/>
              </a:rPr>
              <a:t>Telsy</a:t>
            </a:r>
            <a:r>
              <a:rPr lang="en-US" altLang="it-IT" sz="2300" dirty="0">
                <a:solidFill>
                  <a:srgbClr val="646B65"/>
                </a:solidFill>
                <a:latin typeface="Century Gothic" panose="020B0502020202020204" pitchFamily="34" charset="0"/>
              </a:rPr>
              <a:t> </a:t>
            </a:r>
            <a:r>
              <a:rPr lang="en-US" altLang="it-IT" sz="2300" dirty="0" err="1">
                <a:solidFill>
                  <a:srgbClr val="646B65"/>
                </a:solidFill>
                <a:latin typeface="Century Gothic" panose="020B0502020202020204" pitchFamily="34" charset="0"/>
              </a:rPr>
              <a:t>Elettronica</a:t>
            </a:r>
            <a:r>
              <a:rPr lang="en-US" altLang="it-IT" sz="2300" dirty="0">
                <a:solidFill>
                  <a:srgbClr val="646B65"/>
                </a:solidFill>
                <a:latin typeface="Century Gothic" panose="020B0502020202020204" pitchFamily="34" charset="0"/>
              </a:rPr>
              <a:t> e </a:t>
            </a:r>
            <a:r>
              <a:rPr lang="en-US" altLang="it-IT" sz="2300" dirty="0" err="1">
                <a:solidFill>
                  <a:srgbClr val="646B65"/>
                </a:solidFill>
                <a:latin typeface="Century Gothic" panose="020B0502020202020204" pitchFamily="34" charset="0"/>
              </a:rPr>
              <a:t>Telecomunicazioni</a:t>
            </a:r>
            <a:r>
              <a:rPr lang="en-US" altLang="it-IT" sz="2300" dirty="0">
                <a:solidFill>
                  <a:srgbClr val="646B65"/>
                </a:solidFill>
                <a:latin typeface="Century Gothic" panose="020B0502020202020204" pitchFamily="34" charset="0"/>
              </a:rPr>
              <a:t>, as companies managing strategic assets</a:t>
            </a:r>
            <a:r>
              <a:rPr lang="en-US" altLang="it-IT" sz="2200" dirty="0">
                <a:solidFill>
                  <a:srgbClr val="646B65"/>
                </a:solidFill>
                <a:latin typeface="Century Gothic" panose="020B0502020202020204" pitchFamily="34" charset="0"/>
              </a:rPr>
              <a:t>.</a:t>
            </a:r>
          </a:p>
        </p:txBody>
      </p:sp>
      <p:pic>
        <p:nvPicPr>
          <p:cNvPr id="21" name="Immagine 20"/>
          <p:cNvPicPr>
            <a:picLocks noChangeAspect="1"/>
          </p:cNvPicPr>
          <p:nvPr/>
        </p:nvPicPr>
        <p:blipFill rotWithShape="1">
          <a:blip r:embed="rId4">
            <a:extLst>
              <a:ext uri="{BEBA8EAE-BF5A-486C-A8C5-ECC9F3942E4B}">
                <a14:imgProps xmlns:a14="http://schemas.microsoft.com/office/drawing/2010/main">
                  <a14:imgLayer r:embed="rId5">
                    <a14:imgEffect>
                      <a14:backgroundRemoval t="26030" b="92422" l="0" r="96922">
                        <a14:foregroundMark x1="14399" y1="45634" x2="14399" y2="45634"/>
                        <a14:foregroundMark x1="13803" y1="43163" x2="13803" y2="43163"/>
                      </a14:backgroundRemoval>
                    </a14:imgEffect>
                  </a14:imgLayer>
                </a14:imgProps>
              </a:ext>
              <a:ext uri="{28A0092B-C50C-407E-A947-70E740481C1C}">
                <a14:useLocalDpi xmlns:a14="http://schemas.microsoft.com/office/drawing/2010/main" val="0"/>
              </a:ext>
            </a:extLst>
          </a:blip>
          <a:srcRect l="5429" t="25370" r="2142" b="6480"/>
          <a:stretch/>
        </p:blipFill>
        <p:spPr>
          <a:xfrm>
            <a:off x="10814050" y="3444875"/>
            <a:ext cx="8572499" cy="3810000"/>
          </a:xfrm>
          <a:prstGeom prst="rect">
            <a:avLst/>
          </a:prstGeom>
        </p:spPr>
      </p:pic>
      <p:sp>
        <p:nvSpPr>
          <p:cNvPr id="10" name="Shape 150"/>
          <p:cNvSpPr/>
          <p:nvPr/>
        </p:nvSpPr>
        <p:spPr>
          <a:xfrm>
            <a:off x="130262" y="317815"/>
            <a:ext cx="4282988" cy="564255"/>
          </a:xfrm>
          <a:prstGeom prst="rect">
            <a:avLst/>
          </a:prstGeom>
          <a:ln w="12700">
            <a:miter lim="400000"/>
          </a:ln>
          <a:extLst>
            <a:ext uri="{C572A759-6A51-4108-AA02-DFA0A04FC94B}"/>
          </a:extLst>
        </p:spPr>
        <p:txBody>
          <a:bodyPr wrap="square" lIns="50799" tIns="50799" rIns="50799" bIns="50799" anchor="ctr">
            <a:spAutoFit/>
          </a:bodyPr>
          <a:lstStyle>
            <a:lvl1pPr algn="l">
              <a:defRPr sz="3500" cap="all">
                <a:solidFill>
                  <a:srgbClr val="123A56"/>
                </a:solidFill>
                <a:latin typeface="Raleway Light"/>
                <a:ea typeface="Raleway Light"/>
                <a:cs typeface="Raleway Light"/>
                <a:sym typeface="Raleway Light"/>
              </a:defRPr>
            </a:lvl1pPr>
          </a:lstStyle>
          <a:p>
            <a:pPr marL="12700" lvl="0"/>
            <a:r>
              <a:rPr lang="en-US" sz="3000" spc="20" dirty="0">
                <a:solidFill>
                  <a:srgbClr val="003045"/>
                </a:solidFill>
                <a:latin typeface="Century Gothic"/>
                <a:cs typeface="Century Gothic"/>
              </a:rPr>
              <a:t>THE TIM-VIVENDI CASE</a:t>
            </a:r>
            <a:endParaRPr lang="en-US" sz="3000" cap="none" dirty="0">
              <a:solidFill>
                <a:srgbClr val="003045"/>
              </a:solidFill>
              <a:latin typeface="Century Gothic"/>
              <a:cs typeface="Century Gothic"/>
            </a:endParaRPr>
          </a:p>
        </p:txBody>
      </p:sp>
      <p:pic>
        <p:nvPicPr>
          <p:cNvPr id="11" name="Virgola blu grigio e bianca-01.png"/>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870450" y="741799"/>
            <a:ext cx="512762"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2" name="Shape 149"/>
          <p:cNvSpPr>
            <a:spLocks noChangeShapeType="1"/>
          </p:cNvSpPr>
          <p:nvPr/>
        </p:nvSpPr>
        <p:spPr bwMode="auto">
          <a:xfrm>
            <a:off x="13149" y="877227"/>
            <a:ext cx="5085901" cy="0"/>
          </a:xfrm>
          <a:prstGeom prst="line">
            <a:avLst/>
          </a:prstGeom>
          <a:noFill/>
          <a:ln w="19050">
            <a:solidFill>
              <a:srgbClr val="123A56"/>
            </a:solidFill>
            <a:miter lim="400000"/>
            <a:headEnd/>
            <a:tailEnd/>
          </a:ln>
          <a:extLst>
            <a:ext uri="{909E8E84-426E-40DD-AFC4-6F175D3DCCD1}">
              <a14:hiddenFill xmlns:a14="http://schemas.microsoft.com/office/drawing/2010/main">
                <a:noFill/>
              </a14:hiddenFill>
            </a:ext>
          </a:extLst>
        </p:spPr>
        <p:txBody>
          <a:bodyPr lIns="50799" tIns="50799" rIns="50799" bIns="50799" anchor="ctr"/>
          <a:lstStyle/>
          <a:p>
            <a:endParaRPr lang="it-IT"/>
          </a:p>
        </p:txBody>
      </p:sp>
      <p:pic>
        <p:nvPicPr>
          <p:cNvPr id="14" name="Picture 2"/>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580960" y="10455275"/>
            <a:ext cx="2232090" cy="687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57974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2"/>
          <p:cNvSpPr/>
          <p:nvPr/>
        </p:nvSpPr>
        <p:spPr>
          <a:xfrm>
            <a:off x="0" y="1446238"/>
            <a:ext cx="20104100" cy="9005570"/>
          </a:xfrm>
          <a:custGeom>
            <a:avLst/>
            <a:gdLst/>
            <a:ahLst/>
            <a:cxnLst/>
            <a:rect l="l" t="t" r="r" b="b"/>
            <a:pathLst>
              <a:path w="10133965" h="9005570">
                <a:moveTo>
                  <a:pt x="0" y="9005380"/>
                </a:moveTo>
                <a:lnTo>
                  <a:pt x="10133722" y="9005380"/>
                </a:lnTo>
                <a:lnTo>
                  <a:pt x="10133722" y="0"/>
                </a:lnTo>
                <a:lnTo>
                  <a:pt x="0" y="0"/>
                </a:lnTo>
                <a:lnTo>
                  <a:pt x="0" y="9005380"/>
                </a:lnTo>
                <a:close/>
              </a:path>
            </a:pathLst>
          </a:custGeom>
          <a:solidFill>
            <a:srgbClr val="4B4B4A">
              <a:alpha val="7058"/>
            </a:srgbClr>
          </a:solidFill>
        </p:spPr>
        <p:txBody>
          <a:bodyPr wrap="square" lIns="0" tIns="0" rIns="0" bIns="0" rtlCol="0"/>
          <a:lstStyle/>
          <a:p>
            <a:endParaRPr>
              <a:solidFill>
                <a:srgbClr val="646B65"/>
              </a:solidFill>
              <a:latin typeface="Century Gothic" panose="020B0502020202020204" pitchFamily="34" charset="0"/>
            </a:endParaRPr>
          </a:p>
        </p:txBody>
      </p:sp>
      <p:sp>
        <p:nvSpPr>
          <p:cNvPr id="16" name="object 14"/>
          <p:cNvSpPr txBox="1">
            <a:spLocks noGrp="1"/>
          </p:cNvSpPr>
          <p:nvPr>
            <p:ph type="sldNum" sz="quarter" idx="7"/>
          </p:nvPr>
        </p:nvSpPr>
        <p:spPr>
          <a:xfrm>
            <a:off x="9962777" y="10848282"/>
            <a:ext cx="284479" cy="253916"/>
          </a:xfrm>
          <a:prstGeom prst="rect">
            <a:avLst/>
          </a:prstGeom>
        </p:spPr>
        <p:txBody>
          <a:bodyPr vert="horz" wrap="square" lIns="0" tIns="0" rIns="0" bIns="0" rtlCol="0">
            <a:spAutoFit/>
          </a:bodyPr>
          <a:lstStyle/>
          <a:p>
            <a:pPr marL="25400" marR="0" lvl="0" indent="0" algn="l" defTabSz="914400" rtl="0" eaLnBrk="1" fontAlgn="auto" latinLnBrk="0" hangingPunct="1">
              <a:lnSpc>
                <a:spcPct val="100000"/>
              </a:lnSpc>
              <a:spcBef>
                <a:spcPts val="145"/>
              </a:spcBef>
              <a:spcAft>
                <a:spcPts val="0"/>
              </a:spcAft>
              <a:buClrTx/>
              <a:buSzTx/>
              <a:buFontTx/>
              <a:buNone/>
              <a:tabLst/>
              <a:defRPr/>
            </a:pPr>
            <a:fld id="{81D60167-4931-47E6-BA6A-407CBD079E47}" type="slidenum">
              <a:rPr kumimoji="0" sz="1650" b="0" i="0" u="none" strike="noStrike" kern="1200" cap="none" spc="-135" normalizeH="0" baseline="0" noProof="0" dirty="0">
                <a:ln>
                  <a:noFill/>
                </a:ln>
                <a:solidFill>
                  <a:srgbClr val="646B65"/>
                </a:solidFill>
                <a:effectLst/>
                <a:uLnTx/>
                <a:uFillTx/>
                <a:latin typeface="Century Gothic" panose="020B0502020202020204" pitchFamily="34" charset="0"/>
                <a:ea typeface="+mn-ea"/>
                <a:cs typeface="Verdana"/>
              </a:rPr>
              <a:pPr marL="25400" marR="0" lvl="0" indent="0" algn="l" defTabSz="914400" rtl="0" eaLnBrk="1" fontAlgn="auto" latinLnBrk="0" hangingPunct="1">
                <a:lnSpc>
                  <a:spcPct val="100000"/>
                </a:lnSpc>
                <a:spcBef>
                  <a:spcPts val="145"/>
                </a:spcBef>
                <a:spcAft>
                  <a:spcPts val="0"/>
                </a:spcAft>
                <a:buClrTx/>
                <a:buSzTx/>
                <a:buFontTx/>
                <a:buNone/>
                <a:tabLst/>
                <a:defRPr/>
              </a:pPr>
              <a:t>29</a:t>
            </a:fld>
            <a:endParaRPr kumimoji="0" sz="1650" b="0" i="0" u="none" strike="noStrike" kern="1200" cap="none" spc="-135" normalizeH="0" baseline="0" noProof="0" dirty="0">
              <a:ln>
                <a:noFill/>
              </a:ln>
              <a:solidFill>
                <a:srgbClr val="646B65"/>
              </a:solidFill>
              <a:effectLst/>
              <a:uLnTx/>
              <a:uFillTx/>
              <a:latin typeface="Century Gothic" panose="020B0502020202020204" pitchFamily="34" charset="0"/>
              <a:ea typeface="+mn-ea"/>
              <a:cs typeface="Verdana"/>
            </a:endParaRPr>
          </a:p>
        </p:txBody>
      </p:sp>
      <p:sp>
        <p:nvSpPr>
          <p:cNvPr id="4" name="Rettangolo 3"/>
          <p:cNvSpPr/>
          <p:nvPr/>
        </p:nvSpPr>
        <p:spPr>
          <a:xfrm>
            <a:off x="6467215" y="1610666"/>
            <a:ext cx="7560082" cy="523220"/>
          </a:xfrm>
          <a:prstGeom prst="rect">
            <a:avLst/>
          </a:prstGeom>
        </p:spPr>
        <p:txBody>
          <a:bodyPr wrap="none">
            <a:spAutoFit/>
          </a:bodyPr>
          <a:lstStyle/>
          <a:p>
            <a:pPr algn="ctr">
              <a:spcBef>
                <a:spcPct val="0"/>
              </a:spcBef>
            </a:pPr>
            <a:r>
              <a:rPr lang="en-US" altLang="it-IT" sz="2800" b="1" dirty="0" smtClean="0">
                <a:solidFill>
                  <a:srgbClr val="646B65"/>
                </a:solidFill>
                <a:latin typeface="Century Gothic" panose="020B0502020202020204" pitchFamily="34" charset="0"/>
              </a:rPr>
              <a:t>REQUIREMENTS AND CONDITIONS IMPOSED</a:t>
            </a:r>
            <a:endParaRPr lang="en-US" altLang="it-IT" sz="2800" b="1" dirty="0">
              <a:solidFill>
                <a:srgbClr val="646B65"/>
              </a:solidFill>
              <a:latin typeface="Century Gothic" panose="020B0502020202020204" pitchFamily="34" charset="0"/>
            </a:endParaRPr>
          </a:p>
        </p:txBody>
      </p:sp>
      <p:sp>
        <p:nvSpPr>
          <p:cNvPr id="18" name="Segnaposto contenuto 2"/>
          <p:cNvSpPr txBox="1">
            <a:spLocks/>
          </p:cNvSpPr>
          <p:nvPr/>
        </p:nvSpPr>
        <p:spPr>
          <a:xfrm>
            <a:off x="580961" y="2518496"/>
            <a:ext cx="18919890" cy="7131761"/>
          </a:xfrm>
          <a:prstGeom prst="rect">
            <a:avLst/>
          </a:prstGeom>
        </p:spPr>
        <p:txBody>
          <a:bodyPr wrap="square" lIns="0" tIns="0" rIns="0" bIns="0">
            <a:spAutoFit/>
          </a:bodyPr>
          <a:lstStyle>
            <a:lvl1pPr marL="0">
              <a:defRPr sz="1900" b="0" i="0">
                <a:solidFill>
                  <a:srgbClr val="636B64"/>
                </a:solidFill>
                <a:latin typeface="Verdana"/>
                <a:ea typeface="+mn-ea"/>
                <a:cs typeface="Verdan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lnSpc>
                <a:spcPct val="150000"/>
              </a:lnSpc>
              <a:buBlip>
                <a:blip r:embed="rId3"/>
              </a:buBlip>
              <a:defRPr/>
            </a:pPr>
            <a:r>
              <a:rPr lang="en-US" sz="2400" dirty="0">
                <a:solidFill>
                  <a:srgbClr val="646B65"/>
                </a:solidFill>
                <a:latin typeface="Century Gothic" panose="020B0502020202020204" pitchFamily="34" charset="0"/>
                <a:cs typeface="+mn-cs"/>
              </a:rPr>
              <a:t>Stable maintenance on the national territory of the management and security functions relating to networks, services and supplies which support strategic </a:t>
            </a:r>
            <a:r>
              <a:rPr lang="en-US" sz="2400" dirty="0" smtClean="0">
                <a:solidFill>
                  <a:srgbClr val="646B65"/>
                </a:solidFill>
                <a:latin typeface="Century Gothic" panose="020B0502020202020204" pitchFamily="34" charset="0"/>
                <a:cs typeface="+mn-cs"/>
              </a:rPr>
              <a:t>activities;</a:t>
            </a:r>
          </a:p>
          <a:p>
            <a:pPr marL="342900" indent="-342900">
              <a:lnSpc>
                <a:spcPct val="150000"/>
              </a:lnSpc>
              <a:buBlip>
                <a:blip r:embed="rId3"/>
              </a:buBlip>
              <a:defRPr/>
            </a:pPr>
            <a:r>
              <a:rPr lang="en-US" sz="2400" dirty="0" smtClean="0">
                <a:solidFill>
                  <a:srgbClr val="646B65"/>
                </a:solidFill>
                <a:latin typeface="Century Gothic" panose="020B0502020202020204" pitchFamily="34" charset="0"/>
                <a:cs typeface="+mn-cs"/>
              </a:rPr>
              <a:t>Undertaking </a:t>
            </a:r>
            <a:r>
              <a:rPr lang="en-US" sz="2400" dirty="0">
                <a:solidFill>
                  <a:srgbClr val="646B65"/>
                </a:solidFill>
                <a:latin typeface="Century Gothic" panose="020B0502020202020204" pitchFamily="34" charset="0"/>
                <a:cs typeface="+mn-cs"/>
              </a:rPr>
              <a:t>of commitments in order to ensure the continuity of activities related to strategic </a:t>
            </a:r>
            <a:r>
              <a:rPr lang="en-US" sz="2400" dirty="0" smtClean="0">
                <a:solidFill>
                  <a:srgbClr val="646B65"/>
                </a:solidFill>
                <a:latin typeface="Century Gothic" panose="020B0502020202020204" pitchFamily="34" charset="0"/>
                <a:cs typeface="+mn-cs"/>
              </a:rPr>
              <a:t>activities;</a:t>
            </a:r>
          </a:p>
          <a:p>
            <a:pPr marL="342900" indent="-342900">
              <a:lnSpc>
                <a:spcPct val="150000"/>
              </a:lnSpc>
              <a:buBlip>
                <a:blip r:embed="rId3"/>
              </a:buBlip>
              <a:defRPr/>
            </a:pPr>
            <a:r>
              <a:rPr lang="en-US" sz="2400" dirty="0" smtClean="0">
                <a:solidFill>
                  <a:srgbClr val="646B65"/>
                </a:solidFill>
                <a:latin typeface="Century Gothic" panose="020B0502020202020204" pitchFamily="34" charset="0"/>
                <a:cs typeface="+mn-cs"/>
              </a:rPr>
              <a:t>Establishment </a:t>
            </a:r>
            <a:r>
              <a:rPr lang="en-US" sz="2400" dirty="0">
                <a:solidFill>
                  <a:srgbClr val="646B65"/>
                </a:solidFill>
                <a:latin typeface="Century Gothic" panose="020B0502020202020204" pitchFamily="34" charset="0"/>
                <a:cs typeface="+mn-cs"/>
              </a:rPr>
              <a:t>of specific business units in charge of security, having economic-financial and functional </a:t>
            </a:r>
            <a:r>
              <a:rPr lang="en-US" sz="2400" dirty="0" smtClean="0">
                <a:solidFill>
                  <a:srgbClr val="646B65"/>
                </a:solidFill>
                <a:latin typeface="Century Gothic" panose="020B0502020202020204" pitchFamily="34" charset="0"/>
                <a:cs typeface="+mn-cs"/>
              </a:rPr>
              <a:t>independence;</a:t>
            </a:r>
          </a:p>
          <a:p>
            <a:pPr marL="342900" indent="-342900">
              <a:lnSpc>
                <a:spcPct val="150000"/>
              </a:lnSpc>
              <a:buBlip>
                <a:blip r:embed="rId3"/>
              </a:buBlip>
              <a:defRPr/>
            </a:pPr>
            <a:r>
              <a:rPr lang="en-US" sz="2400" dirty="0" smtClean="0">
                <a:solidFill>
                  <a:srgbClr val="646B65"/>
                </a:solidFill>
                <a:latin typeface="Century Gothic" panose="020B0502020202020204" pitchFamily="34" charset="0"/>
                <a:cs typeface="+mn-cs"/>
              </a:rPr>
              <a:t>Appointment </a:t>
            </a:r>
            <a:r>
              <a:rPr lang="en-US" sz="2400" dirty="0">
                <a:solidFill>
                  <a:srgbClr val="646B65"/>
                </a:solidFill>
                <a:latin typeface="Century Gothic" panose="020B0502020202020204" pitchFamily="34" charset="0"/>
                <a:cs typeface="+mn-cs"/>
              </a:rPr>
              <a:t>of a director in charge of the activities relating to security issues with the prior consent of the </a:t>
            </a:r>
            <a:r>
              <a:rPr lang="en-US" sz="2400" dirty="0" smtClean="0">
                <a:solidFill>
                  <a:srgbClr val="646B65"/>
                </a:solidFill>
                <a:latin typeface="Century Gothic" panose="020B0502020202020204" pitchFamily="34" charset="0"/>
                <a:cs typeface="+mn-cs"/>
              </a:rPr>
              <a:t>Government;</a:t>
            </a:r>
          </a:p>
          <a:p>
            <a:pPr marL="342900" indent="-342900">
              <a:lnSpc>
                <a:spcPct val="150000"/>
              </a:lnSpc>
              <a:buBlip>
                <a:blip r:embed="rId3"/>
              </a:buBlip>
              <a:defRPr/>
            </a:pPr>
            <a:r>
              <a:rPr lang="en-US" sz="2400" dirty="0" smtClean="0">
                <a:solidFill>
                  <a:srgbClr val="646B65"/>
                </a:solidFill>
                <a:latin typeface="Century Gothic" panose="020B0502020202020204" pitchFamily="34" charset="0"/>
                <a:cs typeface="+mn-cs"/>
              </a:rPr>
              <a:t>Adoption </a:t>
            </a:r>
            <a:r>
              <a:rPr lang="en-US" sz="2400" dirty="0">
                <a:solidFill>
                  <a:srgbClr val="646B65"/>
                </a:solidFill>
                <a:latin typeface="Century Gothic" panose="020B0502020202020204" pitchFamily="34" charset="0"/>
                <a:cs typeface="+mn-cs"/>
              </a:rPr>
              <a:t>of development, investment and maintenance plans concerning networks and installations, in order to ensure their functioning and integrity and the continuity of the universal services’ </a:t>
            </a:r>
            <a:r>
              <a:rPr lang="en-US" sz="2400" dirty="0" smtClean="0">
                <a:solidFill>
                  <a:srgbClr val="646B65"/>
                </a:solidFill>
                <a:latin typeface="Century Gothic" panose="020B0502020202020204" pitchFamily="34" charset="0"/>
                <a:cs typeface="+mn-cs"/>
              </a:rPr>
              <a:t>supply;</a:t>
            </a:r>
          </a:p>
          <a:p>
            <a:pPr marL="342900" indent="-342900">
              <a:lnSpc>
                <a:spcPct val="150000"/>
              </a:lnSpc>
              <a:buBlip>
                <a:blip r:embed="rId3"/>
              </a:buBlip>
              <a:defRPr/>
            </a:pPr>
            <a:r>
              <a:rPr lang="en-US" sz="2400" dirty="0" smtClean="0">
                <a:solidFill>
                  <a:srgbClr val="646B65"/>
                </a:solidFill>
                <a:latin typeface="Century Gothic" panose="020B0502020202020204" pitchFamily="34" charset="0"/>
                <a:cs typeface="+mn-cs"/>
              </a:rPr>
              <a:t>Adoption </a:t>
            </a:r>
            <a:r>
              <a:rPr lang="en-US" sz="2400" dirty="0">
                <a:solidFill>
                  <a:srgbClr val="646B65"/>
                </a:solidFill>
                <a:latin typeface="Century Gothic" panose="020B0502020202020204" pitchFamily="34" charset="0"/>
                <a:cs typeface="+mn-cs"/>
              </a:rPr>
              <a:t>of appropriate technical and organizational measures to manage </a:t>
            </a:r>
            <a:r>
              <a:rPr lang="en-US" sz="2400" dirty="0" smtClean="0">
                <a:solidFill>
                  <a:srgbClr val="646B65"/>
                </a:solidFill>
                <a:latin typeface="Century Gothic" panose="020B0502020202020204" pitchFamily="34" charset="0"/>
                <a:cs typeface="+mn-cs"/>
              </a:rPr>
              <a:t>risks;</a:t>
            </a:r>
          </a:p>
          <a:p>
            <a:pPr marL="342900" indent="-342900">
              <a:lnSpc>
                <a:spcPct val="150000"/>
              </a:lnSpc>
              <a:buBlip>
                <a:blip r:embed="rId3"/>
              </a:buBlip>
              <a:defRPr/>
            </a:pPr>
            <a:r>
              <a:rPr lang="en-US" sz="2400" dirty="0" smtClean="0">
                <a:solidFill>
                  <a:srgbClr val="646B65"/>
                </a:solidFill>
                <a:latin typeface="Century Gothic" panose="020B0502020202020204" pitchFamily="34" charset="0"/>
                <a:cs typeface="+mn-cs"/>
              </a:rPr>
              <a:t>Prior </a:t>
            </a:r>
            <a:r>
              <a:rPr lang="en-US" sz="2400" dirty="0">
                <a:solidFill>
                  <a:srgbClr val="646B65"/>
                </a:solidFill>
                <a:latin typeface="Century Gothic" panose="020B0502020202020204" pitchFamily="34" charset="0"/>
                <a:cs typeface="+mn-cs"/>
              </a:rPr>
              <a:t>notice to the Government in case of</a:t>
            </a:r>
            <a:r>
              <a:rPr lang="en-US" sz="2400" dirty="0" smtClean="0">
                <a:solidFill>
                  <a:srgbClr val="646B65"/>
                </a:solidFill>
                <a:latin typeface="Century Gothic" panose="020B0502020202020204" pitchFamily="34" charset="0"/>
                <a:cs typeface="+mn-cs"/>
              </a:rPr>
              <a:t>:</a:t>
            </a:r>
            <a:endParaRPr lang="en-US" sz="2400" dirty="0">
              <a:solidFill>
                <a:srgbClr val="646B65"/>
              </a:solidFill>
              <a:latin typeface="Century Gothic" panose="020B0502020202020204" pitchFamily="34" charset="0"/>
              <a:cs typeface="+mn-cs"/>
            </a:endParaRPr>
          </a:p>
          <a:p>
            <a:pPr marL="800100" lvl="1" indent="-342900" algn="just">
              <a:lnSpc>
                <a:spcPct val="150000"/>
              </a:lnSpc>
              <a:buFont typeface="Arial" panose="020B0604020202020204" pitchFamily="34" charset="0"/>
              <a:buChar char="•"/>
              <a:defRPr/>
            </a:pPr>
            <a:r>
              <a:rPr lang="en-US" sz="2400" dirty="0">
                <a:solidFill>
                  <a:srgbClr val="646B65"/>
                </a:solidFill>
                <a:latin typeface="Century Gothic" panose="020B0502020202020204" pitchFamily="34" charset="0"/>
              </a:rPr>
              <a:t>modification or reorganization of the company asset;</a:t>
            </a:r>
          </a:p>
          <a:p>
            <a:pPr marL="800100" lvl="1" indent="-342900" algn="just">
              <a:lnSpc>
                <a:spcPct val="150000"/>
              </a:lnSpc>
              <a:buFont typeface="Arial" panose="020B0604020202020204" pitchFamily="34" charset="0"/>
              <a:buChar char="•"/>
              <a:defRPr/>
            </a:pPr>
            <a:r>
              <a:rPr lang="en-US" sz="2400" dirty="0">
                <a:solidFill>
                  <a:srgbClr val="646B65"/>
                </a:solidFill>
                <a:latin typeface="Century Gothic" panose="020B0502020202020204" pitchFamily="34" charset="0"/>
              </a:rPr>
              <a:t>transfer of asset;</a:t>
            </a:r>
          </a:p>
          <a:p>
            <a:pPr marL="800100" lvl="1" indent="-342900" algn="just">
              <a:lnSpc>
                <a:spcPct val="150000"/>
              </a:lnSpc>
              <a:buFont typeface="Arial" panose="020B0604020202020204" pitchFamily="34" charset="0"/>
              <a:buChar char="•"/>
              <a:defRPr/>
            </a:pPr>
            <a:r>
              <a:rPr lang="en-US" sz="2400" dirty="0">
                <a:solidFill>
                  <a:srgbClr val="646B65"/>
                </a:solidFill>
                <a:latin typeface="Century Gothic" panose="020B0502020202020204" pitchFamily="34" charset="0"/>
              </a:rPr>
              <a:t>resolution of the Board of Directors which affects the security, the availability or the functioning of networks and installations.</a:t>
            </a:r>
          </a:p>
        </p:txBody>
      </p:sp>
      <p:pic>
        <p:nvPicPr>
          <p:cNvPr id="15"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80960" y="10455275"/>
            <a:ext cx="2232090" cy="687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Shape 150"/>
          <p:cNvSpPr/>
          <p:nvPr/>
        </p:nvSpPr>
        <p:spPr>
          <a:xfrm>
            <a:off x="130262" y="317815"/>
            <a:ext cx="4282988" cy="564255"/>
          </a:xfrm>
          <a:prstGeom prst="rect">
            <a:avLst/>
          </a:prstGeom>
          <a:ln w="12700">
            <a:miter lim="400000"/>
          </a:ln>
          <a:extLst>
            <a:ext uri="{C572A759-6A51-4108-AA02-DFA0A04FC94B}"/>
          </a:extLst>
        </p:spPr>
        <p:txBody>
          <a:bodyPr wrap="square" lIns="50799" tIns="50799" rIns="50799" bIns="50799" anchor="ctr">
            <a:spAutoFit/>
          </a:bodyPr>
          <a:lstStyle>
            <a:lvl1pPr algn="l">
              <a:defRPr sz="3500" cap="all">
                <a:solidFill>
                  <a:srgbClr val="123A56"/>
                </a:solidFill>
                <a:latin typeface="Raleway Light"/>
                <a:ea typeface="Raleway Light"/>
                <a:cs typeface="Raleway Light"/>
                <a:sym typeface="Raleway Light"/>
              </a:defRPr>
            </a:lvl1pPr>
          </a:lstStyle>
          <a:p>
            <a:pPr marL="12700" lvl="0"/>
            <a:r>
              <a:rPr lang="en-US" sz="3000" spc="20" dirty="0">
                <a:solidFill>
                  <a:srgbClr val="003045"/>
                </a:solidFill>
                <a:latin typeface="Century Gothic"/>
                <a:cs typeface="Century Gothic"/>
              </a:rPr>
              <a:t>THE TIM-VIVENDI CASE</a:t>
            </a:r>
            <a:endParaRPr lang="en-US" sz="3000" cap="none" dirty="0">
              <a:solidFill>
                <a:srgbClr val="003045"/>
              </a:solidFill>
              <a:latin typeface="Century Gothic"/>
              <a:cs typeface="Century Gothic"/>
            </a:endParaRPr>
          </a:p>
        </p:txBody>
      </p:sp>
      <p:pic>
        <p:nvPicPr>
          <p:cNvPr id="17" name="Virgola blu grigio e bianca-01.pn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870450" y="741799"/>
            <a:ext cx="512762"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9" name="Shape 149"/>
          <p:cNvSpPr>
            <a:spLocks noChangeShapeType="1"/>
          </p:cNvSpPr>
          <p:nvPr/>
        </p:nvSpPr>
        <p:spPr bwMode="auto">
          <a:xfrm>
            <a:off x="13149" y="877227"/>
            <a:ext cx="5085901" cy="0"/>
          </a:xfrm>
          <a:prstGeom prst="line">
            <a:avLst/>
          </a:prstGeom>
          <a:noFill/>
          <a:ln w="19050">
            <a:solidFill>
              <a:srgbClr val="123A56"/>
            </a:solidFill>
            <a:miter lim="400000"/>
            <a:headEnd/>
            <a:tailEnd/>
          </a:ln>
          <a:extLst>
            <a:ext uri="{909E8E84-426E-40DD-AFC4-6F175D3DCCD1}">
              <a14:hiddenFill xmlns:a14="http://schemas.microsoft.com/office/drawing/2010/main">
                <a:noFill/>
              </a14:hiddenFill>
            </a:ext>
          </a:extLst>
        </p:spPr>
        <p:txBody>
          <a:bodyPr lIns="50799" tIns="50799" rIns="50799" bIns="50799" anchor="ctr"/>
          <a:lstStyle/>
          <a:p>
            <a:endParaRPr lang="it-IT"/>
          </a:p>
        </p:txBody>
      </p:sp>
    </p:spTree>
    <p:extLst>
      <p:ext uri="{BB962C8B-B14F-4D97-AF65-F5344CB8AC3E}">
        <p14:creationId xmlns:p14="http://schemas.microsoft.com/office/powerpoint/2010/main" val="40815726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2"/>
          <p:cNvSpPr/>
          <p:nvPr/>
        </p:nvSpPr>
        <p:spPr>
          <a:xfrm>
            <a:off x="-6350" y="1422760"/>
            <a:ext cx="20097115" cy="9004300"/>
          </a:xfrm>
          <a:custGeom>
            <a:avLst/>
            <a:gdLst/>
            <a:ahLst/>
            <a:cxnLst/>
            <a:rect l="l" t="t" r="r" b="b"/>
            <a:pathLst>
              <a:path w="20097115" h="9004300">
                <a:moveTo>
                  <a:pt x="0" y="9004123"/>
                </a:moveTo>
                <a:lnTo>
                  <a:pt x="20096560" y="9004123"/>
                </a:lnTo>
                <a:lnTo>
                  <a:pt x="20096560" y="0"/>
                </a:lnTo>
                <a:lnTo>
                  <a:pt x="0" y="0"/>
                </a:lnTo>
                <a:lnTo>
                  <a:pt x="0" y="9004123"/>
                </a:lnTo>
                <a:close/>
              </a:path>
            </a:pathLst>
          </a:custGeom>
          <a:solidFill>
            <a:srgbClr val="4B4B4A">
              <a:alpha val="7058"/>
            </a:srgbClr>
          </a:solidFill>
        </p:spPr>
        <p:txBody>
          <a:bodyPr wrap="square" lIns="0" tIns="0" rIns="0" bIns="0" rtlCol="0"/>
          <a:lstStyle/>
          <a:p>
            <a:endParaRPr>
              <a:latin typeface="Century Gothic" panose="020B0502020202020204" pitchFamily="34" charset="0"/>
            </a:endParaRPr>
          </a:p>
        </p:txBody>
      </p:sp>
      <p:sp>
        <p:nvSpPr>
          <p:cNvPr id="16" name="object 14"/>
          <p:cNvSpPr txBox="1">
            <a:spLocks noGrp="1"/>
          </p:cNvSpPr>
          <p:nvPr>
            <p:ph type="sldNum" sz="quarter" idx="7"/>
          </p:nvPr>
        </p:nvSpPr>
        <p:spPr>
          <a:xfrm>
            <a:off x="9962777" y="10848282"/>
            <a:ext cx="284479" cy="253916"/>
          </a:xfrm>
          <a:prstGeom prst="rect">
            <a:avLst/>
          </a:prstGeom>
        </p:spPr>
        <p:txBody>
          <a:bodyPr vert="horz" wrap="square" lIns="0" tIns="0" rIns="0" bIns="0" rtlCol="0">
            <a:spAutoFit/>
          </a:bodyPr>
          <a:lstStyle/>
          <a:p>
            <a:pPr marL="25400">
              <a:spcBef>
                <a:spcPts val="145"/>
              </a:spcBef>
            </a:pPr>
            <a:fld id="{81D60167-4931-47E6-BA6A-407CBD079E47}" type="slidenum">
              <a:rPr spc="-135" dirty="0">
                <a:solidFill>
                  <a:srgbClr val="646B65"/>
                </a:solidFill>
                <a:latin typeface="Century Gothic" panose="020B0502020202020204" pitchFamily="34" charset="0"/>
              </a:rPr>
              <a:pPr marL="25400">
                <a:spcBef>
                  <a:spcPts val="145"/>
                </a:spcBef>
              </a:pPr>
              <a:t>3</a:t>
            </a:fld>
            <a:endParaRPr spc="-135" dirty="0">
              <a:solidFill>
                <a:srgbClr val="646B65"/>
              </a:solidFill>
              <a:latin typeface="Century Gothic" panose="020B0502020202020204" pitchFamily="34" charset="0"/>
            </a:endParaRPr>
          </a:p>
        </p:txBody>
      </p:sp>
      <p:sp>
        <p:nvSpPr>
          <p:cNvPr id="2" name="CasellaDiTesto 1"/>
          <p:cNvSpPr txBox="1"/>
          <p:nvPr/>
        </p:nvSpPr>
        <p:spPr>
          <a:xfrm>
            <a:off x="1136650" y="2454275"/>
            <a:ext cx="9372600" cy="5878532"/>
          </a:xfrm>
          <a:prstGeom prst="rect">
            <a:avLst/>
          </a:prstGeom>
          <a:noFill/>
        </p:spPr>
        <p:txBody>
          <a:bodyPr wrap="square" rtlCol="0">
            <a:spAutoFit/>
          </a:bodyPr>
          <a:lstStyle/>
          <a:p>
            <a:pPr lvl="0">
              <a:spcBef>
                <a:spcPct val="50000"/>
              </a:spcBef>
            </a:pPr>
            <a:r>
              <a:rPr lang="it-IT" altLang="it-IT" sz="2800" b="1" dirty="0" err="1">
                <a:solidFill>
                  <a:srgbClr val="646B65"/>
                </a:solidFill>
                <a:latin typeface="Century Gothic" panose="020B0502020202020204" pitchFamily="34" charset="0"/>
              </a:rPr>
              <a:t>Binding</a:t>
            </a:r>
            <a:r>
              <a:rPr lang="it-IT" altLang="it-IT" sz="2800" dirty="0" smtClean="0">
                <a:solidFill>
                  <a:srgbClr val="646B65"/>
                </a:solidFill>
                <a:latin typeface="Century Gothic" panose="020B0502020202020204" pitchFamily="34" charset="0"/>
              </a:rPr>
              <a:t>:</a:t>
            </a:r>
          </a:p>
          <a:p>
            <a:pPr marL="457200" lvl="0" indent="-457200">
              <a:spcBef>
                <a:spcPct val="50000"/>
              </a:spcBef>
              <a:buBlip>
                <a:blip r:embed="rId3"/>
              </a:buBlip>
            </a:pPr>
            <a:r>
              <a:rPr lang="fr-FR" altLang="it-IT" sz="2400" dirty="0" smtClean="0">
                <a:solidFill>
                  <a:srgbClr val="646B65"/>
                </a:solidFill>
                <a:latin typeface="Century Gothic" panose="020B0502020202020204" pitchFamily="34" charset="0"/>
              </a:rPr>
              <a:t>Constitution</a:t>
            </a:r>
            <a:endParaRPr lang="fr-FR" altLang="it-IT" sz="2400" dirty="0">
              <a:solidFill>
                <a:srgbClr val="646B65"/>
              </a:solidFill>
              <a:latin typeface="Century Gothic" panose="020B0502020202020204" pitchFamily="34" charset="0"/>
            </a:endParaRPr>
          </a:p>
          <a:p>
            <a:pPr marL="457200" lvl="0" indent="-457200">
              <a:spcBef>
                <a:spcPct val="50000"/>
              </a:spcBef>
              <a:buBlip>
                <a:blip r:embed="rId3"/>
              </a:buBlip>
            </a:pPr>
            <a:r>
              <a:rPr lang="fr-FR" altLang="it-IT" sz="2400" dirty="0" smtClean="0">
                <a:solidFill>
                  <a:srgbClr val="646B65"/>
                </a:solidFill>
                <a:latin typeface="Century Gothic" panose="020B0502020202020204" pitchFamily="34" charset="0"/>
              </a:rPr>
              <a:t>EU-</a:t>
            </a:r>
            <a:r>
              <a:rPr lang="fr-FR" altLang="it-IT" sz="2400" dirty="0" err="1" smtClean="0">
                <a:solidFill>
                  <a:srgbClr val="646B65"/>
                </a:solidFill>
                <a:latin typeface="Century Gothic" panose="020B0502020202020204" pitchFamily="34" charset="0"/>
              </a:rPr>
              <a:t>Treaty</a:t>
            </a:r>
            <a:endParaRPr lang="fr-FR" altLang="it-IT" sz="2400" dirty="0">
              <a:solidFill>
                <a:srgbClr val="646B65"/>
              </a:solidFill>
              <a:latin typeface="Century Gothic" panose="020B0502020202020204" pitchFamily="34" charset="0"/>
            </a:endParaRPr>
          </a:p>
          <a:p>
            <a:pPr marL="457200" lvl="0" indent="-457200">
              <a:spcBef>
                <a:spcPct val="50000"/>
              </a:spcBef>
              <a:buBlip>
                <a:blip r:embed="rId3"/>
              </a:buBlip>
            </a:pPr>
            <a:r>
              <a:rPr lang="fr-FR" altLang="it-IT" sz="2400" dirty="0" smtClean="0">
                <a:solidFill>
                  <a:srgbClr val="646B65"/>
                </a:solidFill>
                <a:latin typeface="Century Gothic" panose="020B0502020202020204" pitchFamily="34" charset="0"/>
              </a:rPr>
              <a:t>EU-</a:t>
            </a:r>
            <a:r>
              <a:rPr lang="fr-FR" altLang="it-IT" sz="2400" dirty="0" err="1" smtClean="0">
                <a:solidFill>
                  <a:srgbClr val="646B65"/>
                </a:solidFill>
                <a:latin typeface="Century Gothic" panose="020B0502020202020204" pitchFamily="34" charset="0"/>
              </a:rPr>
              <a:t>Regulations</a:t>
            </a:r>
            <a:r>
              <a:rPr lang="fr-FR" altLang="it-IT" sz="2400" dirty="0" smtClean="0">
                <a:solidFill>
                  <a:srgbClr val="646B65"/>
                </a:solidFill>
                <a:latin typeface="Century Gothic" panose="020B0502020202020204" pitchFamily="34" charset="0"/>
              </a:rPr>
              <a:t> </a:t>
            </a:r>
            <a:r>
              <a:rPr lang="fr-FR" altLang="it-IT" sz="2400" dirty="0">
                <a:solidFill>
                  <a:srgbClr val="646B65"/>
                </a:solidFill>
                <a:latin typeface="Century Gothic" panose="020B0502020202020204" pitchFamily="34" charset="0"/>
              </a:rPr>
              <a:t>and Directives</a:t>
            </a:r>
          </a:p>
          <a:p>
            <a:pPr marL="457200" lvl="0" indent="-457200">
              <a:spcBef>
                <a:spcPct val="50000"/>
              </a:spcBef>
              <a:buBlip>
                <a:blip r:embed="rId3"/>
              </a:buBlip>
            </a:pPr>
            <a:r>
              <a:rPr lang="fr-FR" altLang="it-IT" sz="2400" dirty="0" err="1" smtClean="0">
                <a:solidFill>
                  <a:srgbClr val="646B65"/>
                </a:solidFill>
                <a:latin typeface="Century Gothic" panose="020B0502020202020204" pitchFamily="34" charset="0"/>
              </a:rPr>
              <a:t>Italian</a:t>
            </a:r>
            <a:r>
              <a:rPr lang="fr-FR" altLang="it-IT" sz="2400" dirty="0" smtClean="0">
                <a:solidFill>
                  <a:srgbClr val="646B65"/>
                </a:solidFill>
                <a:latin typeface="Century Gothic" panose="020B0502020202020204" pitchFamily="34" charset="0"/>
              </a:rPr>
              <a:t> </a:t>
            </a:r>
            <a:r>
              <a:rPr lang="fr-FR" altLang="it-IT" sz="2400" dirty="0">
                <a:solidFill>
                  <a:srgbClr val="646B65"/>
                </a:solidFill>
                <a:latin typeface="Century Gothic" panose="020B0502020202020204" pitchFamily="34" charset="0"/>
              </a:rPr>
              <a:t>Civil Code (</a:t>
            </a:r>
            <a:r>
              <a:rPr lang="fr-FR" altLang="it-IT" sz="2400" dirty="0" err="1">
                <a:solidFill>
                  <a:srgbClr val="646B65"/>
                </a:solidFill>
                <a:latin typeface="Century Gothic" panose="020B0502020202020204" pitchFamily="34" charset="0"/>
              </a:rPr>
              <a:t>Codice</a:t>
            </a:r>
            <a:r>
              <a:rPr lang="fr-FR" altLang="it-IT" sz="2400" dirty="0">
                <a:solidFill>
                  <a:srgbClr val="646B65"/>
                </a:solidFill>
                <a:latin typeface="Century Gothic" panose="020B0502020202020204" pitchFamily="34" charset="0"/>
              </a:rPr>
              <a:t> Civile</a:t>
            </a:r>
            <a:r>
              <a:rPr lang="fr-FR" altLang="it-IT" sz="2800" dirty="0">
                <a:solidFill>
                  <a:srgbClr val="646B65"/>
                </a:solidFill>
                <a:latin typeface="Century Gothic" panose="020B0502020202020204" pitchFamily="34" charset="0"/>
              </a:rPr>
              <a:t>)</a:t>
            </a:r>
          </a:p>
          <a:p>
            <a:pPr lvl="0">
              <a:spcBef>
                <a:spcPct val="50000"/>
              </a:spcBef>
            </a:pPr>
            <a:endParaRPr lang="it-IT" altLang="it-IT" sz="4400" dirty="0">
              <a:solidFill>
                <a:srgbClr val="646B65"/>
              </a:solidFill>
              <a:latin typeface="Century Gothic" panose="020B0502020202020204" pitchFamily="34" charset="0"/>
            </a:endParaRPr>
          </a:p>
          <a:p>
            <a:pPr lvl="0">
              <a:spcBef>
                <a:spcPct val="50000"/>
              </a:spcBef>
            </a:pPr>
            <a:endParaRPr lang="it-IT" altLang="it-IT" sz="4400" dirty="0" smtClean="0">
              <a:solidFill>
                <a:srgbClr val="646B65"/>
              </a:solidFill>
              <a:latin typeface="Century Gothic" panose="020B0502020202020204" pitchFamily="34" charset="0"/>
            </a:endParaRPr>
          </a:p>
          <a:p>
            <a:pPr lvl="0">
              <a:spcBef>
                <a:spcPct val="50000"/>
              </a:spcBef>
            </a:pPr>
            <a:endParaRPr lang="it-IT" altLang="it-IT" sz="4400" dirty="0">
              <a:solidFill>
                <a:srgbClr val="646B65"/>
              </a:solidFill>
              <a:latin typeface="Century Gothic" panose="020B0502020202020204" pitchFamily="34" charset="0"/>
            </a:endParaRPr>
          </a:p>
        </p:txBody>
      </p:sp>
      <p:sp>
        <p:nvSpPr>
          <p:cNvPr id="3" name="CasellaDiTesto 2"/>
          <p:cNvSpPr txBox="1"/>
          <p:nvPr/>
        </p:nvSpPr>
        <p:spPr>
          <a:xfrm>
            <a:off x="11271250" y="2454275"/>
            <a:ext cx="8305800" cy="2190343"/>
          </a:xfrm>
          <a:prstGeom prst="rect">
            <a:avLst/>
          </a:prstGeom>
          <a:noFill/>
        </p:spPr>
        <p:txBody>
          <a:bodyPr wrap="square" rtlCol="0">
            <a:spAutoFit/>
          </a:bodyPr>
          <a:lstStyle/>
          <a:p>
            <a:r>
              <a:rPr lang="it-IT" sz="2800" b="1" dirty="0">
                <a:solidFill>
                  <a:srgbClr val="646B65"/>
                </a:solidFill>
                <a:latin typeface="Century Gothic" panose="020B0502020202020204" pitchFamily="34" charset="0"/>
              </a:rPr>
              <a:t>Non-</a:t>
            </a:r>
            <a:r>
              <a:rPr lang="it-IT" sz="2800" b="1" dirty="0" err="1">
                <a:solidFill>
                  <a:srgbClr val="646B65"/>
                </a:solidFill>
                <a:latin typeface="Century Gothic" panose="020B0502020202020204" pitchFamily="34" charset="0"/>
              </a:rPr>
              <a:t>Binding</a:t>
            </a:r>
            <a:r>
              <a:rPr lang="it-IT" sz="2800" b="1" dirty="0" smtClean="0">
                <a:solidFill>
                  <a:srgbClr val="646B65"/>
                </a:solidFill>
                <a:latin typeface="Century Gothic" panose="020B0502020202020204" pitchFamily="34" charset="0"/>
              </a:rPr>
              <a:t>:</a:t>
            </a:r>
            <a:endParaRPr lang="it-IT" sz="2800" dirty="0"/>
          </a:p>
          <a:p>
            <a:pPr marL="457200" indent="-457200">
              <a:spcBef>
                <a:spcPts val="1680"/>
              </a:spcBef>
              <a:buBlip>
                <a:blip r:embed="rId3"/>
              </a:buBlip>
            </a:pPr>
            <a:r>
              <a:rPr lang="en-US" sz="2400" dirty="0">
                <a:solidFill>
                  <a:srgbClr val="646B65"/>
                </a:solidFill>
                <a:latin typeface="Century Gothic" panose="020B0502020202020204" pitchFamily="34" charset="0"/>
              </a:rPr>
              <a:t>Interpretation of scholars and </a:t>
            </a:r>
            <a:r>
              <a:rPr lang="en-US" sz="2400" dirty="0" smtClean="0">
                <a:solidFill>
                  <a:srgbClr val="646B65"/>
                </a:solidFill>
                <a:latin typeface="Century Gothic" panose="020B0502020202020204" pitchFamily="34" charset="0"/>
              </a:rPr>
              <a:t>case-law</a:t>
            </a:r>
            <a:endParaRPr lang="en-US" sz="2400" dirty="0">
              <a:solidFill>
                <a:srgbClr val="646B65"/>
              </a:solidFill>
              <a:latin typeface="Century Gothic" panose="020B0502020202020204" pitchFamily="34" charset="0"/>
            </a:endParaRPr>
          </a:p>
          <a:p>
            <a:pPr marL="457200" indent="-457200">
              <a:spcBef>
                <a:spcPts val="1680"/>
              </a:spcBef>
              <a:buBlip>
                <a:blip r:embed="rId3"/>
              </a:buBlip>
            </a:pPr>
            <a:r>
              <a:rPr lang="en-US" sz="2400" dirty="0">
                <a:solidFill>
                  <a:srgbClr val="646B65"/>
                </a:solidFill>
                <a:latin typeface="Century Gothic" panose="020B0502020202020204" pitchFamily="34" charset="0"/>
              </a:rPr>
              <a:t>Corporate Governance Code</a:t>
            </a:r>
          </a:p>
          <a:p>
            <a:endParaRPr lang="it-IT" sz="3200" dirty="0">
              <a:solidFill>
                <a:srgbClr val="646B65"/>
              </a:solidFill>
              <a:latin typeface="Century Gothic" panose="020B0502020202020204" pitchFamily="34" charset="0"/>
            </a:endParaRPr>
          </a:p>
        </p:txBody>
      </p:sp>
      <p:pic>
        <p:nvPicPr>
          <p:cNvPr id="10" name="Picture 2"/>
          <p:cNvPicPr>
            <a:picLocks noChangeAspect="1" noChangeArrowheads="1"/>
          </p:cNvPicPr>
          <p:nvPr/>
        </p:nvPicPr>
        <p:blipFill rotWithShape="1">
          <a:blip r:embed="rId4">
            <a:grayscl/>
            <a:extLst>
              <a:ext uri="{BEBA8EAE-BF5A-486C-A8C5-ECC9F3942E4B}">
                <a14:imgProps xmlns:a14="http://schemas.microsoft.com/office/drawing/2010/main">
                  <a14:imgLayer r:embed="rId5">
                    <a14:imgEffect>
                      <a14:backgroundRemoval t="2254" b="85070" l="845" r="100000"/>
                    </a14:imgEffect>
                  </a14:imgLayer>
                </a14:imgProps>
              </a:ext>
              <a:ext uri="{28A0092B-C50C-407E-A947-70E740481C1C}">
                <a14:useLocalDpi xmlns:a14="http://schemas.microsoft.com/office/drawing/2010/main" val="0"/>
              </a:ext>
            </a:extLst>
          </a:blip>
          <a:srcRect b="11214"/>
          <a:stretch/>
        </p:blipFill>
        <p:spPr bwMode="auto">
          <a:xfrm>
            <a:off x="17291050" y="8270871"/>
            <a:ext cx="2456187" cy="2180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Virgola blu grigio e bianca-01.png"/>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918450" y="741799"/>
            <a:ext cx="512762"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2" name="Shape 149"/>
          <p:cNvSpPr>
            <a:spLocks noChangeShapeType="1"/>
          </p:cNvSpPr>
          <p:nvPr/>
        </p:nvSpPr>
        <p:spPr bwMode="auto">
          <a:xfrm>
            <a:off x="-6350" y="877227"/>
            <a:ext cx="8190894" cy="0"/>
          </a:xfrm>
          <a:prstGeom prst="line">
            <a:avLst/>
          </a:prstGeom>
          <a:noFill/>
          <a:ln w="19050">
            <a:solidFill>
              <a:srgbClr val="123A56"/>
            </a:solidFill>
            <a:miter lim="400000"/>
            <a:headEnd/>
            <a:tailEnd/>
          </a:ln>
          <a:extLst>
            <a:ext uri="{909E8E84-426E-40DD-AFC4-6F175D3DCCD1}">
              <a14:hiddenFill xmlns:a14="http://schemas.microsoft.com/office/drawing/2010/main">
                <a:noFill/>
              </a14:hiddenFill>
            </a:ext>
          </a:extLst>
        </p:spPr>
        <p:txBody>
          <a:bodyPr lIns="50799" tIns="50799" rIns="50799" bIns="50799" anchor="ctr"/>
          <a:lstStyle/>
          <a:p>
            <a:endParaRPr lang="it-IT"/>
          </a:p>
        </p:txBody>
      </p:sp>
      <p:sp>
        <p:nvSpPr>
          <p:cNvPr id="13" name="Shape 150"/>
          <p:cNvSpPr/>
          <p:nvPr/>
        </p:nvSpPr>
        <p:spPr>
          <a:xfrm>
            <a:off x="179388" y="280851"/>
            <a:ext cx="7308089" cy="564255"/>
          </a:xfrm>
          <a:prstGeom prst="rect">
            <a:avLst/>
          </a:prstGeom>
          <a:ln w="12700">
            <a:miter lim="400000"/>
          </a:ln>
          <a:extLst>
            <a:ext uri="{C572A759-6A51-4108-AA02-DFA0A04FC94B}"/>
          </a:extLst>
        </p:spPr>
        <p:txBody>
          <a:bodyPr wrap="none" lIns="50799" tIns="50799" rIns="50799" bIns="50799" anchor="ctr">
            <a:spAutoFit/>
          </a:bodyPr>
          <a:lstStyle>
            <a:lvl1pPr algn="l">
              <a:defRPr sz="3500" cap="all">
                <a:solidFill>
                  <a:srgbClr val="123A56"/>
                </a:solidFill>
                <a:latin typeface="Raleway Light"/>
                <a:ea typeface="Raleway Light"/>
                <a:cs typeface="Raleway Light"/>
                <a:sym typeface="Raleway Light"/>
              </a:defRPr>
            </a:lvl1pPr>
          </a:lstStyle>
          <a:p>
            <a:pPr fontAlgn="auto" hangingPunct="0">
              <a:spcBef>
                <a:spcPts val="0"/>
              </a:spcBef>
              <a:spcAft>
                <a:spcPts val="0"/>
              </a:spcAft>
              <a:defRPr/>
            </a:pPr>
            <a:r>
              <a:rPr lang="en-US" sz="3000" kern="0" dirty="0">
                <a:solidFill>
                  <a:srgbClr val="003045"/>
                </a:solidFill>
                <a:latin typeface="Century Gothic" panose="020B0502020202020204" pitchFamily="34" charset="0"/>
              </a:rPr>
              <a:t>SOURCES OF ITALIAN CORPORATE LAW</a:t>
            </a:r>
          </a:p>
        </p:txBody>
      </p:sp>
      <p:pic>
        <p:nvPicPr>
          <p:cNvPr id="14" name="Picture 2"/>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580960" y="10455275"/>
            <a:ext cx="2232090" cy="687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68936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2"/>
          <p:cNvSpPr/>
          <p:nvPr/>
        </p:nvSpPr>
        <p:spPr>
          <a:xfrm>
            <a:off x="-7817" y="1447318"/>
            <a:ext cx="20097115" cy="9004300"/>
          </a:xfrm>
          <a:custGeom>
            <a:avLst/>
            <a:gdLst/>
            <a:ahLst/>
            <a:cxnLst/>
            <a:rect l="l" t="t" r="r" b="b"/>
            <a:pathLst>
              <a:path w="20097115" h="9004300">
                <a:moveTo>
                  <a:pt x="0" y="9004123"/>
                </a:moveTo>
                <a:lnTo>
                  <a:pt x="20096560" y="9004123"/>
                </a:lnTo>
                <a:lnTo>
                  <a:pt x="20096560" y="0"/>
                </a:lnTo>
                <a:lnTo>
                  <a:pt x="0" y="0"/>
                </a:lnTo>
                <a:lnTo>
                  <a:pt x="0" y="9004123"/>
                </a:lnTo>
                <a:close/>
              </a:path>
            </a:pathLst>
          </a:custGeom>
          <a:solidFill>
            <a:srgbClr val="4B4B4A">
              <a:alpha val="7058"/>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6" name="object 14"/>
          <p:cNvSpPr txBox="1">
            <a:spLocks noGrp="1"/>
          </p:cNvSpPr>
          <p:nvPr>
            <p:ph type="sldNum" sz="quarter" idx="7"/>
          </p:nvPr>
        </p:nvSpPr>
        <p:spPr>
          <a:xfrm>
            <a:off x="9962777" y="10848282"/>
            <a:ext cx="284479" cy="253916"/>
          </a:xfrm>
          <a:prstGeom prst="rect">
            <a:avLst/>
          </a:prstGeom>
        </p:spPr>
        <p:txBody>
          <a:bodyPr vert="horz" wrap="square" lIns="0" tIns="0" rIns="0" bIns="0" rtlCol="0">
            <a:spAutoFit/>
          </a:bodyPr>
          <a:lstStyle/>
          <a:p>
            <a:pPr marL="25400" marR="0" lvl="0" indent="0" algn="l" defTabSz="914400" rtl="0" eaLnBrk="1" fontAlgn="auto" latinLnBrk="0" hangingPunct="1">
              <a:lnSpc>
                <a:spcPct val="100000"/>
              </a:lnSpc>
              <a:spcBef>
                <a:spcPts val="145"/>
              </a:spcBef>
              <a:spcAft>
                <a:spcPts val="0"/>
              </a:spcAft>
              <a:buClrTx/>
              <a:buSzTx/>
              <a:buFontTx/>
              <a:buNone/>
              <a:tabLst/>
              <a:defRPr/>
            </a:pPr>
            <a:fld id="{81D60167-4931-47E6-BA6A-407CBD079E47}" type="slidenum">
              <a:rPr kumimoji="0" sz="1650" b="0" i="0" u="none" strike="noStrike" kern="1200" cap="none" spc="-135" normalizeH="0" baseline="0" noProof="0" dirty="0">
                <a:ln>
                  <a:noFill/>
                </a:ln>
                <a:solidFill>
                  <a:srgbClr val="646B65"/>
                </a:solidFill>
                <a:effectLst/>
                <a:uLnTx/>
                <a:uFillTx/>
                <a:latin typeface="Century Gothic" panose="020B0502020202020204" pitchFamily="34" charset="0"/>
                <a:ea typeface="+mn-ea"/>
                <a:cs typeface="Verdana"/>
              </a:rPr>
              <a:pPr marL="25400" marR="0" lvl="0" indent="0" algn="l" defTabSz="914400" rtl="0" eaLnBrk="1" fontAlgn="auto" latinLnBrk="0" hangingPunct="1">
                <a:lnSpc>
                  <a:spcPct val="100000"/>
                </a:lnSpc>
                <a:spcBef>
                  <a:spcPts val="145"/>
                </a:spcBef>
                <a:spcAft>
                  <a:spcPts val="0"/>
                </a:spcAft>
                <a:buClrTx/>
                <a:buSzTx/>
                <a:buFontTx/>
                <a:buNone/>
                <a:tabLst/>
                <a:defRPr/>
              </a:pPr>
              <a:t>30</a:t>
            </a:fld>
            <a:endParaRPr kumimoji="0" sz="1650" b="0" i="0" u="none" strike="noStrike" kern="1200" cap="none" spc="-135" normalizeH="0" baseline="0" noProof="0" dirty="0">
              <a:ln>
                <a:noFill/>
              </a:ln>
              <a:solidFill>
                <a:srgbClr val="646B65"/>
              </a:solidFill>
              <a:effectLst/>
              <a:uLnTx/>
              <a:uFillTx/>
              <a:latin typeface="Century Gothic" panose="020B0502020202020204" pitchFamily="34" charset="0"/>
              <a:ea typeface="+mn-ea"/>
              <a:cs typeface="Verdana"/>
            </a:endParaRPr>
          </a:p>
        </p:txBody>
      </p:sp>
      <p:sp>
        <p:nvSpPr>
          <p:cNvPr id="4" name="Rettangolo 3"/>
          <p:cNvSpPr/>
          <p:nvPr/>
        </p:nvSpPr>
        <p:spPr>
          <a:xfrm>
            <a:off x="7461250" y="1822260"/>
            <a:ext cx="5298245" cy="523220"/>
          </a:xfrm>
          <a:prstGeom prst="rect">
            <a:avLst/>
          </a:prstGeom>
        </p:spPr>
        <p:txBody>
          <a:bodyPr wrap="none">
            <a:spAutoFit/>
          </a:bodyPr>
          <a:lstStyle/>
          <a:p>
            <a:pPr>
              <a:spcBef>
                <a:spcPct val="0"/>
              </a:spcBef>
            </a:pPr>
            <a:r>
              <a:rPr lang="en-US" altLang="it-IT" sz="2800" b="1" dirty="0" smtClean="0">
                <a:solidFill>
                  <a:srgbClr val="646B65"/>
                </a:solidFill>
                <a:latin typeface="Century Gothic" panose="020B0502020202020204" pitchFamily="34" charset="0"/>
              </a:rPr>
              <a:t>INTRA-GROUP TRANSACTIONS</a:t>
            </a:r>
            <a:endParaRPr lang="en-US" altLang="it-IT" sz="2800" b="1" dirty="0">
              <a:solidFill>
                <a:srgbClr val="646B65"/>
              </a:solidFill>
              <a:latin typeface="Century Gothic" panose="020B0502020202020204" pitchFamily="34" charset="0"/>
            </a:endParaRPr>
          </a:p>
        </p:txBody>
      </p:sp>
      <p:sp>
        <p:nvSpPr>
          <p:cNvPr id="2" name="CasellaDiTesto 1"/>
          <p:cNvSpPr txBox="1"/>
          <p:nvPr/>
        </p:nvSpPr>
        <p:spPr>
          <a:xfrm>
            <a:off x="8299450" y="6056869"/>
            <a:ext cx="3505200" cy="523220"/>
          </a:xfrm>
          <a:prstGeom prst="rect">
            <a:avLst/>
          </a:prstGeom>
          <a:noFill/>
        </p:spPr>
        <p:txBody>
          <a:bodyPr wrap="square" rtlCol="0">
            <a:spAutoFit/>
          </a:bodyPr>
          <a:lstStyle/>
          <a:p>
            <a:pPr algn="ctr">
              <a:defRPr/>
            </a:pPr>
            <a:r>
              <a:rPr lang="it-IT" sz="2800" b="1" dirty="0" smtClean="0">
                <a:solidFill>
                  <a:srgbClr val="646B65"/>
                </a:solidFill>
                <a:latin typeface="Century Gothic" panose="020B0502020202020204" pitchFamily="34" charset="0"/>
              </a:rPr>
              <a:t>JURISDICTION</a:t>
            </a:r>
            <a:endParaRPr lang="it-IT" sz="2800" b="1" dirty="0">
              <a:solidFill>
                <a:srgbClr val="646B65"/>
              </a:solidFill>
              <a:latin typeface="Century Gothic" panose="020B0502020202020204" pitchFamily="34" charset="0"/>
            </a:endParaRPr>
          </a:p>
        </p:txBody>
      </p:sp>
      <p:sp>
        <p:nvSpPr>
          <p:cNvPr id="13" name="CasellaDiTesto 4"/>
          <p:cNvSpPr txBox="1">
            <a:spLocks noChangeArrowheads="1"/>
          </p:cNvSpPr>
          <p:nvPr/>
        </p:nvSpPr>
        <p:spPr bwMode="auto">
          <a:xfrm>
            <a:off x="603250" y="2674333"/>
            <a:ext cx="185928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Blip>
                <a:blip r:embed="rId3"/>
              </a:buBlip>
            </a:pPr>
            <a:r>
              <a:rPr lang="en-US" altLang="it-IT" sz="2400" dirty="0">
                <a:solidFill>
                  <a:srgbClr val="646B65"/>
                </a:solidFill>
                <a:latin typeface="Century Gothic" panose="020B0502020202020204" pitchFamily="34" charset="0"/>
              </a:rPr>
              <a:t>Deeds</a:t>
            </a:r>
            <a:r>
              <a:rPr lang="it-IT" altLang="it-IT" sz="2400" dirty="0">
                <a:solidFill>
                  <a:srgbClr val="646B65"/>
                </a:solidFill>
                <a:latin typeface="Century Gothic" panose="020B0502020202020204" pitchFamily="34" charset="0"/>
              </a:rPr>
              <a:t> and </a:t>
            </a:r>
            <a:r>
              <a:rPr lang="it-IT" altLang="it-IT" sz="2400" dirty="0" err="1">
                <a:solidFill>
                  <a:srgbClr val="646B65"/>
                </a:solidFill>
                <a:latin typeface="Century Gothic" panose="020B0502020202020204" pitchFamily="34" charset="0"/>
              </a:rPr>
              <a:t>transactions</a:t>
            </a:r>
            <a:r>
              <a:rPr lang="it-IT" altLang="it-IT" sz="2400" dirty="0">
                <a:solidFill>
                  <a:srgbClr val="646B65"/>
                </a:solidFill>
                <a:latin typeface="Century Gothic" panose="020B0502020202020204" pitchFamily="34" charset="0"/>
              </a:rPr>
              <a:t> </a:t>
            </a:r>
            <a:r>
              <a:rPr lang="it-IT" altLang="it-IT" sz="2400" dirty="0" err="1">
                <a:solidFill>
                  <a:srgbClr val="646B65"/>
                </a:solidFill>
                <a:latin typeface="Century Gothic" panose="020B0502020202020204" pitchFamily="34" charset="0"/>
              </a:rPr>
              <a:t>adopted</a:t>
            </a:r>
            <a:r>
              <a:rPr lang="it-IT" altLang="it-IT" sz="2400" dirty="0">
                <a:solidFill>
                  <a:srgbClr val="646B65"/>
                </a:solidFill>
                <a:latin typeface="Century Gothic" panose="020B0502020202020204" pitchFamily="34" charset="0"/>
              </a:rPr>
              <a:t> or </a:t>
            </a:r>
            <a:r>
              <a:rPr lang="it-IT" altLang="it-IT" sz="2400" dirty="0" err="1">
                <a:solidFill>
                  <a:srgbClr val="646B65"/>
                </a:solidFill>
                <a:latin typeface="Century Gothic" panose="020B0502020202020204" pitchFamily="34" charset="0"/>
              </a:rPr>
              <a:t>carried</a:t>
            </a:r>
            <a:r>
              <a:rPr lang="it-IT" altLang="it-IT" sz="2400" dirty="0">
                <a:solidFill>
                  <a:srgbClr val="646B65"/>
                </a:solidFill>
                <a:latin typeface="Century Gothic" panose="020B0502020202020204" pitchFamily="34" charset="0"/>
              </a:rPr>
              <a:t> out </a:t>
            </a:r>
            <a:r>
              <a:rPr lang="it-IT" altLang="it-IT" sz="2400" dirty="0" err="1">
                <a:solidFill>
                  <a:srgbClr val="646B65"/>
                </a:solidFill>
                <a:latin typeface="Century Gothic" panose="020B0502020202020204" pitchFamily="34" charset="0"/>
              </a:rPr>
              <a:t>within</a:t>
            </a:r>
            <a:r>
              <a:rPr lang="it-IT" altLang="it-IT" sz="2400" dirty="0">
                <a:solidFill>
                  <a:srgbClr val="646B65"/>
                </a:solidFill>
                <a:latin typeface="Century Gothic" panose="020B0502020202020204" pitchFamily="34" charset="0"/>
              </a:rPr>
              <a:t> the </a:t>
            </a:r>
            <a:r>
              <a:rPr lang="it-IT" altLang="it-IT" sz="2400" dirty="0" err="1">
                <a:solidFill>
                  <a:srgbClr val="646B65"/>
                </a:solidFill>
                <a:latin typeface="Century Gothic" panose="020B0502020202020204" pitchFamily="34" charset="0"/>
              </a:rPr>
              <a:t>same</a:t>
            </a:r>
            <a:r>
              <a:rPr lang="it-IT" altLang="it-IT" sz="2400" dirty="0">
                <a:solidFill>
                  <a:srgbClr val="646B65"/>
                </a:solidFill>
                <a:latin typeface="Century Gothic" panose="020B0502020202020204" pitchFamily="34" charset="0"/>
              </a:rPr>
              <a:t> </a:t>
            </a:r>
            <a:r>
              <a:rPr lang="it-IT" altLang="it-IT" sz="2400" dirty="0" err="1">
                <a:solidFill>
                  <a:srgbClr val="646B65"/>
                </a:solidFill>
                <a:latin typeface="Century Gothic" panose="020B0502020202020204" pitchFamily="34" charset="0"/>
              </a:rPr>
              <a:t>group</a:t>
            </a:r>
            <a:r>
              <a:rPr lang="it-IT" altLang="it-IT" sz="2400" dirty="0">
                <a:solidFill>
                  <a:srgbClr val="646B65"/>
                </a:solidFill>
                <a:latin typeface="Century Gothic" panose="020B0502020202020204" pitchFamily="34" charset="0"/>
              </a:rPr>
              <a:t> are </a:t>
            </a:r>
            <a:r>
              <a:rPr lang="it-IT" altLang="it-IT" sz="2400" dirty="0" err="1">
                <a:solidFill>
                  <a:srgbClr val="646B65"/>
                </a:solidFill>
                <a:latin typeface="Century Gothic" panose="020B0502020202020204" pitchFamily="34" charset="0"/>
              </a:rPr>
              <a:t>not</a:t>
            </a:r>
            <a:r>
              <a:rPr lang="it-IT" altLang="it-IT" sz="2400" dirty="0">
                <a:solidFill>
                  <a:srgbClr val="646B65"/>
                </a:solidFill>
                <a:latin typeface="Century Gothic" panose="020B0502020202020204" pitchFamily="34" charset="0"/>
              </a:rPr>
              <a:t> </a:t>
            </a:r>
            <a:r>
              <a:rPr lang="it-IT" altLang="it-IT" sz="2400" dirty="0" err="1">
                <a:solidFill>
                  <a:srgbClr val="646B65"/>
                </a:solidFill>
                <a:latin typeface="Century Gothic" panose="020B0502020202020204" pitchFamily="34" charset="0"/>
              </a:rPr>
              <a:t>subject</a:t>
            </a:r>
            <a:r>
              <a:rPr lang="it-IT" altLang="it-IT" sz="2400" dirty="0">
                <a:solidFill>
                  <a:srgbClr val="646B65"/>
                </a:solidFill>
                <a:latin typeface="Century Gothic" panose="020B0502020202020204" pitchFamily="34" charset="0"/>
              </a:rPr>
              <a:t> to the Golden </a:t>
            </a:r>
            <a:r>
              <a:rPr lang="it-IT" altLang="it-IT" sz="2400" dirty="0" err="1">
                <a:solidFill>
                  <a:srgbClr val="646B65"/>
                </a:solidFill>
                <a:latin typeface="Century Gothic" panose="020B0502020202020204" pitchFamily="34" charset="0"/>
              </a:rPr>
              <a:t>Power’s</a:t>
            </a:r>
            <a:r>
              <a:rPr lang="it-IT" altLang="it-IT" sz="2400" dirty="0">
                <a:solidFill>
                  <a:srgbClr val="646B65"/>
                </a:solidFill>
                <a:latin typeface="Century Gothic" panose="020B0502020202020204" pitchFamily="34" charset="0"/>
              </a:rPr>
              <a:t> </a:t>
            </a:r>
            <a:r>
              <a:rPr lang="it-IT" altLang="it-IT" sz="2400" dirty="0" err="1" smtClean="0">
                <a:solidFill>
                  <a:srgbClr val="646B65"/>
                </a:solidFill>
                <a:latin typeface="Century Gothic" panose="020B0502020202020204" pitchFamily="34" charset="0"/>
              </a:rPr>
              <a:t>rules</a:t>
            </a:r>
            <a:r>
              <a:rPr lang="it-IT" altLang="it-IT" sz="2400" dirty="0" smtClean="0">
                <a:solidFill>
                  <a:srgbClr val="646B65"/>
                </a:solidFill>
                <a:latin typeface="Century Gothic" panose="020B0502020202020204" pitchFamily="34" charset="0"/>
              </a:rPr>
              <a:t> – </a:t>
            </a:r>
            <a:r>
              <a:rPr lang="it-IT" altLang="it-IT" sz="2400" dirty="0" err="1" smtClean="0">
                <a:solidFill>
                  <a:srgbClr val="646B65"/>
                </a:solidFill>
                <a:latin typeface="Century Gothic" panose="020B0502020202020204" pitchFamily="34" charset="0"/>
              </a:rPr>
              <a:t>but</a:t>
            </a:r>
            <a:r>
              <a:rPr lang="it-IT" altLang="it-IT" sz="2400" dirty="0" smtClean="0">
                <a:solidFill>
                  <a:srgbClr val="646B65"/>
                </a:solidFill>
                <a:latin typeface="Century Gothic" panose="020B0502020202020204" pitchFamily="34" charset="0"/>
              </a:rPr>
              <a:t> </a:t>
            </a:r>
            <a:r>
              <a:rPr lang="it-IT" altLang="it-IT" sz="2400" dirty="0" err="1" smtClean="0">
                <a:solidFill>
                  <a:srgbClr val="646B65"/>
                </a:solidFill>
                <a:latin typeface="Century Gothic" panose="020B0502020202020204" pitchFamily="34" charset="0"/>
              </a:rPr>
              <a:t>they</a:t>
            </a:r>
            <a:r>
              <a:rPr lang="it-IT" altLang="it-IT" sz="2400" dirty="0">
                <a:solidFill>
                  <a:srgbClr val="646B65"/>
                </a:solidFill>
                <a:latin typeface="Century Gothic" panose="020B0502020202020204" pitchFamily="34" charset="0"/>
              </a:rPr>
              <a:t> </a:t>
            </a:r>
            <a:r>
              <a:rPr lang="it-IT" altLang="it-IT" sz="2400" b="1" dirty="0" err="1">
                <a:solidFill>
                  <a:srgbClr val="646B65"/>
                </a:solidFill>
                <a:latin typeface="Century Gothic" panose="020B0502020202020204" pitchFamily="34" charset="0"/>
              </a:rPr>
              <a:t>shall</a:t>
            </a:r>
            <a:r>
              <a:rPr lang="it-IT" altLang="it-IT" sz="2400" b="1" dirty="0">
                <a:solidFill>
                  <a:srgbClr val="646B65"/>
                </a:solidFill>
                <a:latin typeface="Century Gothic" panose="020B0502020202020204" pitchFamily="34" charset="0"/>
              </a:rPr>
              <a:t> </a:t>
            </a:r>
            <a:r>
              <a:rPr lang="it-IT" altLang="it-IT" sz="2400" b="1" dirty="0" smtClean="0">
                <a:solidFill>
                  <a:srgbClr val="646B65"/>
                </a:solidFill>
                <a:latin typeface="Century Gothic" panose="020B0502020202020204" pitchFamily="34" charset="0"/>
              </a:rPr>
              <a:t>be in </a:t>
            </a:r>
            <a:r>
              <a:rPr lang="it-IT" altLang="it-IT" sz="2400" b="1" dirty="0" err="1" smtClean="0">
                <a:solidFill>
                  <a:srgbClr val="646B65"/>
                </a:solidFill>
                <a:latin typeface="Century Gothic" panose="020B0502020202020204" pitchFamily="34" charset="0"/>
              </a:rPr>
              <a:t>any</a:t>
            </a:r>
            <a:r>
              <a:rPr lang="it-IT" altLang="it-IT" sz="2400" b="1" dirty="0" smtClean="0">
                <a:solidFill>
                  <a:srgbClr val="646B65"/>
                </a:solidFill>
                <a:latin typeface="Century Gothic" panose="020B0502020202020204" pitchFamily="34" charset="0"/>
              </a:rPr>
              <a:t> case </a:t>
            </a:r>
            <a:r>
              <a:rPr lang="it-IT" altLang="it-IT" sz="2400" b="1" dirty="0" err="1" smtClean="0">
                <a:solidFill>
                  <a:srgbClr val="646B65"/>
                </a:solidFill>
                <a:latin typeface="Century Gothic" panose="020B0502020202020204" pitchFamily="34" charset="0"/>
              </a:rPr>
              <a:t>notified</a:t>
            </a:r>
            <a:r>
              <a:rPr lang="it-IT" altLang="it-IT" sz="2400" dirty="0" smtClean="0">
                <a:solidFill>
                  <a:srgbClr val="646B65"/>
                </a:solidFill>
                <a:latin typeface="Century Gothic" panose="020B0502020202020204" pitchFamily="34" charset="0"/>
              </a:rPr>
              <a:t>– in case the </a:t>
            </a:r>
            <a:r>
              <a:rPr lang="it-IT" altLang="it-IT" sz="2400" dirty="0" err="1">
                <a:solidFill>
                  <a:srgbClr val="646B65"/>
                </a:solidFill>
                <a:latin typeface="Century Gothic" panose="020B0502020202020204" pitchFamily="34" charset="0"/>
              </a:rPr>
              <a:t>resolutions</a:t>
            </a:r>
            <a:r>
              <a:rPr lang="it-IT" altLang="it-IT" sz="2400" dirty="0">
                <a:solidFill>
                  <a:srgbClr val="646B65"/>
                </a:solidFill>
                <a:latin typeface="Century Gothic" panose="020B0502020202020204" pitchFamily="34" charset="0"/>
              </a:rPr>
              <a:t> of the </a:t>
            </a:r>
            <a:r>
              <a:rPr lang="it-IT" altLang="it-IT" sz="2400" dirty="0" err="1">
                <a:solidFill>
                  <a:srgbClr val="646B65"/>
                </a:solidFill>
                <a:latin typeface="Century Gothic" panose="020B0502020202020204" pitchFamily="34" charset="0"/>
              </a:rPr>
              <a:t>Shareholders</a:t>
            </a:r>
            <a:r>
              <a:rPr lang="it-IT" altLang="it-IT" sz="2400" dirty="0">
                <a:solidFill>
                  <a:srgbClr val="646B65"/>
                </a:solidFill>
                <a:latin typeface="Century Gothic" panose="020B0502020202020204" pitchFamily="34" charset="0"/>
              </a:rPr>
              <a:t>’ Meeting and of the Board of Directors </a:t>
            </a:r>
            <a:r>
              <a:rPr lang="it-IT" altLang="it-IT" sz="2400" dirty="0" err="1" smtClean="0">
                <a:solidFill>
                  <a:srgbClr val="646B65"/>
                </a:solidFill>
                <a:latin typeface="Century Gothic" panose="020B0502020202020204" pitchFamily="34" charset="0"/>
              </a:rPr>
              <a:t>don’t</a:t>
            </a:r>
            <a:r>
              <a:rPr lang="it-IT" altLang="it-IT" sz="2400" dirty="0" smtClean="0">
                <a:solidFill>
                  <a:srgbClr val="646B65"/>
                </a:solidFill>
                <a:latin typeface="Century Gothic" panose="020B0502020202020204" pitchFamily="34" charset="0"/>
              </a:rPr>
              <a:t> </a:t>
            </a:r>
            <a:r>
              <a:rPr lang="it-IT" altLang="it-IT" sz="2400" dirty="0">
                <a:solidFill>
                  <a:srgbClr val="646B65"/>
                </a:solidFill>
                <a:latin typeface="Century Gothic" panose="020B0502020202020204" pitchFamily="34" charset="0"/>
              </a:rPr>
              <a:t>involve the transfer of the </a:t>
            </a:r>
            <a:r>
              <a:rPr lang="it-IT" altLang="it-IT" sz="2400" dirty="0" smtClean="0">
                <a:solidFill>
                  <a:srgbClr val="646B65"/>
                </a:solidFill>
                <a:latin typeface="Century Gothic" panose="020B0502020202020204" pitchFamily="34" charset="0"/>
              </a:rPr>
              <a:t>corporate </a:t>
            </a:r>
            <a:r>
              <a:rPr lang="it-IT" altLang="it-IT" sz="2400" dirty="0" err="1">
                <a:solidFill>
                  <a:srgbClr val="646B65"/>
                </a:solidFill>
                <a:latin typeface="Century Gothic" panose="020B0502020202020204" pitchFamily="34" charset="0"/>
              </a:rPr>
              <a:t>seat</a:t>
            </a:r>
            <a:r>
              <a:rPr lang="it-IT" altLang="it-IT" sz="2400" dirty="0">
                <a:solidFill>
                  <a:srgbClr val="646B65"/>
                </a:solidFill>
                <a:latin typeface="Century Gothic" panose="020B0502020202020204" pitchFamily="34" charset="0"/>
              </a:rPr>
              <a:t>, the </a:t>
            </a:r>
            <a:r>
              <a:rPr lang="it-IT" altLang="it-IT" sz="2400" dirty="0" err="1">
                <a:solidFill>
                  <a:srgbClr val="646B65"/>
                </a:solidFill>
                <a:latin typeface="Century Gothic" panose="020B0502020202020204" pitchFamily="34" charset="0"/>
              </a:rPr>
              <a:t>change</a:t>
            </a:r>
            <a:r>
              <a:rPr lang="it-IT" altLang="it-IT" sz="2400" dirty="0">
                <a:solidFill>
                  <a:srgbClr val="646B65"/>
                </a:solidFill>
                <a:latin typeface="Century Gothic" panose="020B0502020202020204" pitchFamily="34" charset="0"/>
              </a:rPr>
              <a:t> of the </a:t>
            </a:r>
            <a:r>
              <a:rPr lang="it-IT" altLang="it-IT" sz="2400" dirty="0" smtClean="0">
                <a:solidFill>
                  <a:srgbClr val="646B65"/>
                </a:solidFill>
                <a:latin typeface="Century Gothic" panose="020B0502020202020204" pitchFamily="34" charset="0"/>
              </a:rPr>
              <a:t>corporate </a:t>
            </a:r>
            <a:r>
              <a:rPr lang="it-IT" altLang="it-IT" sz="2400" dirty="0" err="1" smtClean="0">
                <a:solidFill>
                  <a:srgbClr val="646B65"/>
                </a:solidFill>
                <a:latin typeface="Century Gothic" panose="020B0502020202020204" pitchFamily="34" charset="0"/>
              </a:rPr>
              <a:t>purpose</a:t>
            </a:r>
            <a:r>
              <a:rPr lang="it-IT" altLang="it-IT" sz="2400" dirty="0" smtClean="0">
                <a:solidFill>
                  <a:srgbClr val="646B65"/>
                </a:solidFill>
                <a:latin typeface="Century Gothic" panose="020B0502020202020204" pitchFamily="34" charset="0"/>
              </a:rPr>
              <a:t>, </a:t>
            </a:r>
            <a:r>
              <a:rPr lang="it-IT" altLang="it-IT" sz="2400" dirty="0">
                <a:solidFill>
                  <a:srgbClr val="646B65"/>
                </a:solidFill>
                <a:latin typeface="Century Gothic" panose="020B0502020202020204" pitchFamily="34" charset="0"/>
              </a:rPr>
              <a:t>the </a:t>
            </a:r>
            <a:r>
              <a:rPr lang="it-IT" altLang="it-IT" sz="2400" dirty="0" err="1">
                <a:solidFill>
                  <a:srgbClr val="646B65"/>
                </a:solidFill>
                <a:latin typeface="Century Gothic" panose="020B0502020202020204" pitchFamily="34" charset="0"/>
              </a:rPr>
              <a:t>winding</a:t>
            </a:r>
            <a:r>
              <a:rPr lang="it-IT" altLang="it-IT" sz="2400" dirty="0">
                <a:solidFill>
                  <a:srgbClr val="646B65"/>
                </a:solidFill>
                <a:latin typeface="Century Gothic" panose="020B0502020202020204" pitchFamily="34" charset="0"/>
              </a:rPr>
              <a:t>-up of the company, the </a:t>
            </a:r>
            <a:r>
              <a:rPr lang="it-IT" altLang="it-IT" sz="2400" dirty="0" err="1">
                <a:solidFill>
                  <a:srgbClr val="646B65"/>
                </a:solidFill>
                <a:latin typeface="Century Gothic" panose="020B0502020202020204" pitchFamily="34" charset="0"/>
              </a:rPr>
              <a:t>amendment</a:t>
            </a:r>
            <a:r>
              <a:rPr lang="it-IT" altLang="it-IT" sz="2400" dirty="0">
                <a:solidFill>
                  <a:srgbClr val="646B65"/>
                </a:solidFill>
                <a:latin typeface="Century Gothic" panose="020B0502020202020204" pitchFamily="34" charset="0"/>
              </a:rPr>
              <a:t> of </a:t>
            </a:r>
            <a:r>
              <a:rPr lang="it-IT" altLang="it-IT" sz="2400" dirty="0" err="1">
                <a:solidFill>
                  <a:srgbClr val="646B65"/>
                </a:solidFill>
                <a:latin typeface="Century Gothic" panose="020B0502020202020204" pitchFamily="34" charset="0"/>
              </a:rPr>
              <a:t>specific</a:t>
            </a:r>
            <a:r>
              <a:rPr lang="it-IT" altLang="it-IT" sz="2400" dirty="0">
                <a:solidFill>
                  <a:srgbClr val="646B65"/>
                </a:solidFill>
                <a:latin typeface="Century Gothic" panose="020B0502020202020204" pitchFamily="34" charset="0"/>
              </a:rPr>
              <a:t> </a:t>
            </a:r>
            <a:r>
              <a:rPr lang="it-IT" altLang="it-IT" sz="2400" dirty="0" err="1">
                <a:solidFill>
                  <a:srgbClr val="646B65"/>
                </a:solidFill>
                <a:latin typeface="Century Gothic" panose="020B0502020202020204" pitchFamily="34" charset="0"/>
              </a:rPr>
              <a:t>Bylaws</a:t>
            </a:r>
            <a:r>
              <a:rPr lang="it-IT" altLang="it-IT" sz="2400" dirty="0">
                <a:solidFill>
                  <a:srgbClr val="646B65"/>
                </a:solidFill>
                <a:latin typeface="Century Gothic" panose="020B0502020202020204" pitchFamily="34" charset="0"/>
              </a:rPr>
              <a:t> </a:t>
            </a:r>
            <a:r>
              <a:rPr lang="it-IT" altLang="it-IT" sz="2400" dirty="0" err="1">
                <a:solidFill>
                  <a:srgbClr val="646B65"/>
                </a:solidFill>
                <a:latin typeface="Century Gothic" panose="020B0502020202020204" pitchFamily="34" charset="0"/>
              </a:rPr>
              <a:t>clauses</a:t>
            </a:r>
            <a:r>
              <a:rPr lang="it-IT" altLang="it-IT" sz="2400" dirty="0">
                <a:solidFill>
                  <a:srgbClr val="646B65"/>
                </a:solidFill>
                <a:latin typeface="Century Gothic" panose="020B0502020202020204" pitchFamily="34" charset="0"/>
              </a:rPr>
              <a:t> or the </a:t>
            </a:r>
            <a:r>
              <a:rPr lang="it-IT" altLang="it-IT" sz="2400" dirty="0" err="1">
                <a:solidFill>
                  <a:srgbClr val="646B65"/>
                </a:solidFill>
                <a:latin typeface="Century Gothic" panose="020B0502020202020204" pitchFamily="34" charset="0"/>
              </a:rPr>
              <a:t>creation</a:t>
            </a:r>
            <a:r>
              <a:rPr lang="it-IT" altLang="it-IT" sz="2400" dirty="0">
                <a:solidFill>
                  <a:srgbClr val="646B65"/>
                </a:solidFill>
                <a:latin typeface="Century Gothic" panose="020B0502020202020204" pitchFamily="34" charset="0"/>
              </a:rPr>
              <a:t> of </a:t>
            </a:r>
            <a:r>
              <a:rPr lang="it-IT" altLang="it-IT" sz="2400" dirty="0" err="1">
                <a:solidFill>
                  <a:srgbClr val="646B65"/>
                </a:solidFill>
                <a:latin typeface="Century Gothic" panose="020B0502020202020204" pitchFamily="34" charset="0"/>
              </a:rPr>
              <a:t>property</a:t>
            </a:r>
            <a:r>
              <a:rPr lang="it-IT" altLang="it-IT" sz="2400" dirty="0">
                <a:solidFill>
                  <a:srgbClr val="646B65"/>
                </a:solidFill>
                <a:latin typeface="Century Gothic" panose="020B0502020202020204" pitchFamily="34" charset="0"/>
              </a:rPr>
              <a:t> </a:t>
            </a:r>
            <a:r>
              <a:rPr lang="it-IT" altLang="it-IT" sz="2400" dirty="0" smtClean="0">
                <a:solidFill>
                  <a:srgbClr val="646B65"/>
                </a:solidFill>
                <a:latin typeface="Century Gothic" panose="020B0502020202020204" pitchFamily="34" charset="0"/>
              </a:rPr>
              <a:t>right(s).</a:t>
            </a:r>
          </a:p>
          <a:p>
            <a:pPr marL="0" indent="0" algn="just" eaLnBrk="1" hangingPunct="1">
              <a:spcBef>
                <a:spcPct val="0"/>
              </a:spcBef>
              <a:buNone/>
            </a:pPr>
            <a:endParaRPr lang="it-IT" altLang="it-IT" sz="2400" dirty="0" smtClean="0">
              <a:solidFill>
                <a:srgbClr val="646B65"/>
              </a:solidFill>
              <a:latin typeface="Century Gothic" panose="020B0502020202020204" pitchFamily="34" charset="0"/>
            </a:endParaRPr>
          </a:p>
          <a:p>
            <a:pPr algn="just" eaLnBrk="1" hangingPunct="1">
              <a:spcBef>
                <a:spcPct val="0"/>
              </a:spcBef>
              <a:buBlip>
                <a:blip r:embed="rId3"/>
              </a:buBlip>
            </a:pPr>
            <a:r>
              <a:rPr lang="en-US" altLang="it-IT" sz="2400" dirty="0" smtClean="0">
                <a:solidFill>
                  <a:srgbClr val="646B65"/>
                </a:solidFill>
                <a:latin typeface="Century Gothic" panose="020B0502020202020204" pitchFamily="34" charset="0"/>
              </a:rPr>
              <a:t>If</a:t>
            </a:r>
            <a:r>
              <a:rPr lang="it-IT" altLang="it-IT" sz="2400" dirty="0" smtClean="0">
                <a:solidFill>
                  <a:srgbClr val="646B65"/>
                </a:solidFill>
                <a:latin typeface="Century Gothic" panose="020B0502020202020204" pitchFamily="34" charset="0"/>
              </a:rPr>
              <a:t> </a:t>
            </a:r>
            <a:r>
              <a:rPr lang="it-IT" altLang="it-IT" sz="2400" dirty="0" err="1">
                <a:solidFill>
                  <a:srgbClr val="646B65"/>
                </a:solidFill>
                <a:latin typeface="Century Gothic" panose="020B0502020202020204" pitchFamily="34" charset="0"/>
              </a:rPr>
              <a:t>there</a:t>
            </a:r>
            <a:r>
              <a:rPr lang="it-IT" altLang="it-IT" sz="2400" dirty="0">
                <a:solidFill>
                  <a:srgbClr val="646B65"/>
                </a:solidFill>
                <a:latin typeface="Century Gothic" panose="020B0502020202020204" pitchFamily="34" charset="0"/>
              </a:rPr>
              <a:t> are </a:t>
            </a:r>
            <a:r>
              <a:rPr lang="it-IT" altLang="it-IT" sz="2400" dirty="0" err="1">
                <a:solidFill>
                  <a:srgbClr val="646B65"/>
                </a:solidFill>
                <a:latin typeface="Century Gothic" panose="020B0502020202020204" pitchFamily="34" charset="0"/>
              </a:rPr>
              <a:t>specific</a:t>
            </a:r>
            <a:r>
              <a:rPr lang="it-IT" altLang="it-IT" sz="2400" dirty="0">
                <a:solidFill>
                  <a:srgbClr val="646B65"/>
                </a:solidFill>
                <a:latin typeface="Century Gothic" panose="020B0502020202020204" pitchFamily="34" charset="0"/>
              </a:rPr>
              <a:t> </a:t>
            </a:r>
            <a:r>
              <a:rPr lang="it-IT" altLang="it-IT" sz="2400" dirty="0" err="1">
                <a:solidFill>
                  <a:srgbClr val="646B65"/>
                </a:solidFill>
                <a:latin typeface="Century Gothic" panose="020B0502020202020204" pitchFamily="34" charset="0"/>
              </a:rPr>
              <a:t>elements</a:t>
            </a:r>
            <a:r>
              <a:rPr lang="it-IT" altLang="it-IT" sz="2400" dirty="0">
                <a:solidFill>
                  <a:srgbClr val="646B65"/>
                </a:solidFill>
                <a:latin typeface="Century Gothic" panose="020B0502020202020204" pitchFamily="34" charset="0"/>
              </a:rPr>
              <a:t> </a:t>
            </a:r>
            <a:r>
              <a:rPr lang="it-IT" altLang="it-IT" sz="2400" dirty="0" err="1">
                <a:solidFill>
                  <a:srgbClr val="646B65"/>
                </a:solidFill>
                <a:latin typeface="Century Gothic" panose="020B0502020202020204" pitchFamily="34" charset="0"/>
              </a:rPr>
              <a:t>leading</a:t>
            </a:r>
            <a:r>
              <a:rPr lang="it-IT" altLang="it-IT" sz="2400" dirty="0">
                <a:solidFill>
                  <a:srgbClr val="646B65"/>
                </a:solidFill>
                <a:latin typeface="Century Gothic" panose="020B0502020202020204" pitchFamily="34" charset="0"/>
              </a:rPr>
              <a:t> to the </a:t>
            </a:r>
            <a:r>
              <a:rPr lang="en-US" altLang="it-IT" sz="2400" dirty="0">
                <a:solidFill>
                  <a:srgbClr val="646B65"/>
                </a:solidFill>
                <a:latin typeface="Century Gothic" panose="020B0502020202020204" pitchFamily="34" charset="0"/>
              </a:rPr>
              <a:t>suspicion</a:t>
            </a:r>
            <a:r>
              <a:rPr lang="it-IT" altLang="it-IT" sz="2400" dirty="0">
                <a:solidFill>
                  <a:srgbClr val="646B65"/>
                </a:solidFill>
                <a:latin typeface="Century Gothic" panose="020B0502020202020204" pitchFamily="34" charset="0"/>
              </a:rPr>
              <a:t> of a </a:t>
            </a:r>
            <a:r>
              <a:rPr lang="it-IT" altLang="it-IT" sz="2400" dirty="0" err="1">
                <a:solidFill>
                  <a:srgbClr val="646B65"/>
                </a:solidFill>
                <a:latin typeface="Century Gothic" panose="020B0502020202020204" pitchFamily="34" charset="0"/>
              </a:rPr>
              <a:t>risk</a:t>
            </a:r>
            <a:r>
              <a:rPr lang="it-IT" altLang="it-IT" sz="2400" dirty="0">
                <a:solidFill>
                  <a:srgbClr val="646B65"/>
                </a:solidFill>
                <a:latin typeface="Century Gothic" panose="020B0502020202020204" pitchFamily="34" charset="0"/>
              </a:rPr>
              <a:t> of </a:t>
            </a:r>
            <a:r>
              <a:rPr lang="it-IT" altLang="it-IT" sz="2400" dirty="0" err="1">
                <a:solidFill>
                  <a:srgbClr val="646B65"/>
                </a:solidFill>
                <a:latin typeface="Century Gothic" panose="020B0502020202020204" pitchFamily="34" charset="0"/>
              </a:rPr>
              <a:t>serious</a:t>
            </a:r>
            <a:r>
              <a:rPr lang="it-IT" altLang="it-IT" sz="2400" dirty="0">
                <a:solidFill>
                  <a:srgbClr val="646B65"/>
                </a:solidFill>
                <a:latin typeface="Century Gothic" panose="020B0502020202020204" pitchFamily="34" charset="0"/>
              </a:rPr>
              <a:t> </a:t>
            </a:r>
            <a:r>
              <a:rPr lang="it-IT" altLang="it-IT" sz="2400" dirty="0" err="1">
                <a:solidFill>
                  <a:srgbClr val="646B65"/>
                </a:solidFill>
                <a:latin typeface="Century Gothic" panose="020B0502020202020204" pitchFamily="34" charset="0"/>
              </a:rPr>
              <a:t>damage</a:t>
            </a:r>
            <a:r>
              <a:rPr lang="it-IT" altLang="it-IT" sz="2400" dirty="0">
                <a:solidFill>
                  <a:srgbClr val="646B65"/>
                </a:solidFill>
                <a:latin typeface="Century Gothic" panose="020B0502020202020204" pitchFamily="34" charset="0"/>
              </a:rPr>
              <a:t> for the </a:t>
            </a:r>
            <a:r>
              <a:rPr lang="it-IT" altLang="it-IT" sz="2400" dirty="0" err="1">
                <a:solidFill>
                  <a:srgbClr val="646B65"/>
                </a:solidFill>
                <a:latin typeface="Century Gothic" panose="020B0502020202020204" pitchFamily="34" charset="0"/>
              </a:rPr>
              <a:t>national</a:t>
            </a:r>
            <a:r>
              <a:rPr lang="it-IT" altLang="it-IT" sz="2400" dirty="0">
                <a:solidFill>
                  <a:srgbClr val="646B65"/>
                </a:solidFill>
                <a:latin typeface="Century Gothic" panose="020B0502020202020204" pitchFamily="34" charset="0"/>
              </a:rPr>
              <a:t> </a:t>
            </a:r>
            <a:r>
              <a:rPr lang="it-IT" altLang="it-IT" sz="2400" dirty="0" err="1">
                <a:solidFill>
                  <a:srgbClr val="646B65"/>
                </a:solidFill>
                <a:latin typeface="Century Gothic" panose="020B0502020202020204" pitchFamily="34" charset="0"/>
              </a:rPr>
              <a:t>interests</a:t>
            </a:r>
            <a:r>
              <a:rPr lang="it-IT" altLang="it-IT" sz="2400" dirty="0">
                <a:solidFill>
                  <a:srgbClr val="646B65"/>
                </a:solidFill>
                <a:latin typeface="Century Gothic" panose="020B0502020202020204" pitchFamily="34" charset="0"/>
              </a:rPr>
              <a:t>, the Golden </a:t>
            </a:r>
            <a:r>
              <a:rPr lang="it-IT" altLang="it-IT" sz="2400" dirty="0" err="1">
                <a:solidFill>
                  <a:srgbClr val="646B65"/>
                </a:solidFill>
                <a:latin typeface="Century Gothic" panose="020B0502020202020204" pitchFamily="34" charset="0"/>
              </a:rPr>
              <a:t>Power</a:t>
            </a:r>
            <a:r>
              <a:rPr lang="it-IT" altLang="it-IT" sz="2400" dirty="0">
                <a:solidFill>
                  <a:srgbClr val="646B65"/>
                </a:solidFill>
                <a:latin typeface="Century Gothic" panose="020B0502020202020204" pitchFamily="34" charset="0"/>
              </a:rPr>
              <a:t> </a:t>
            </a:r>
            <a:r>
              <a:rPr lang="it-IT" altLang="it-IT" sz="2400" dirty="0" err="1">
                <a:solidFill>
                  <a:srgbClr val="646B65"/>
                </a:solidFill>
                <a:latin typeface="Century Gothic" panose="020B0502020202020204" pitchFamily="34" charset="0"/>
              </a:rPr>
              <a:t>may</a:t>
            </a:r>
            <a:r>
              <a:rPr lang="it-IT" altLang="it-IT" sz="2400" dirty="0">
                <a:solidFill>
                  <a:srgbClr val="646B65"/>
                </a:solidFill>
                <a:latin typeface="Century Gothic" panose="020B0502020202020204" pitchFamily="34" charset="0"/>
              </a:rPr>
              <a:t> be </a:t>
            </a:r>
            <a:r>
              <a:rPr lang="it-IT" altLang="it-IT" sz="2400" dirty="0" err="1">
                <a:solidFill>
                  <a:srgbClr val="646B65"/>
                </a:solidFill>
                <a:latin typeface="Century Gothic" panose="020B0502020202020204" pitchFamily="34" charset="0"/>
              </a:rPr>
              <a:t>exercised</a:t>
            </a:r>
            <a:r>
              <a:rPr lang="it-IT" altLang="it-IT" sz="2400" dirty="0">
                <a:solidFill>
                  <a:srgbClr val="646B65"/>
                </a:solidFill>
                <a:latin typeface="Century Gothic" panose="020B0502020202020204" pitchFamily="34" charset="0"/>
              </a:rPr>
              <a:t>.</a:t>
            </a:r>
          </a:p>
        </p:txBody>
      </p:sp>
      <p:sp>
        <p:nvSpPr>
          <p:cNvPr id="15" name="CasellaDiTesto 6"/>
          <p:cNvSpPr txBox="1">
            <a:spLocks noChangeArrowheads="1"/>
          </p:cNvSpPr>
          <p:nvPr/>
        </p:nvSpPr>
        <p:spPr bwMode="auto">
          <a:xfrm>
            <a:off x="755650" y="6804878"/>
            <a:ext cx="18669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2400" dirty="0" err="1">
                <a:solidFill>
                  <a:srgbClr val="646B65"/>
                </a:solidFill>
                <a:latin typeface="Century Gothic" panose="020B0502020202020204" pitchFamily="34" charset="0"/>
              </a:rPr>
              <a:t>Any</a:t>
            </a:r>
            <a:r>
              <a:rPr lang="it-IT" altLang="it-IT" sz="2400" dirty="0">
                <a:solidFill>
                  <a:srgbClr val="646B65"/>
                </a:solidFill>
                <a:latin typeface="Century Gothic" panose="020B0502020202020204" pitchFamily="34" charset="0"/>
              </a:rPr>
              <a:t> dispute </a:t>
            </a:r>
            <a:r>
              <a:rPr lang="it-IT" altLang="it-IT" sz="2400" dirty="0" err="1">
                <a:solidFill>
                  <a:srgbClr val="646B65"/>
                </a:solidFill>
                <a:latin typeface="Century Gothic" panose="020B0502020202020204" pitchFamily="34" charset="0"/>
              </a:rPr>
              <a:t>relating</a:t>
            </a:r>
            <a:r>
              <a:rPr lang="it-IT" altLang="it-IT" sz="2400" dirty="0">
                <a:solidFill>
                  <a:srgbClr val="646B65"/>
                </a:solidFill>
                <a:latin typeface="Century Gothic" panose="020B0502020202020204" pitchFamily="34" charset="0"/>
              </a:rPr>
              <a:t> to the </a:t>
            </a:r>
            <a:r>
              <a:rPr lang="it-IT" altLang="it-IT" sz="2400" dirty="0" err="1">
                <a:solidFill>
                  <a:srgbClr val="646B65"/>
                </a:solidFill>
                <a:latin typeface="Century Gothic" panose="020B0502020202020204" pitchFamily="34" charset="0"/>
              </a:rPr>
              <a:t>exercise</a:t>
            </a:r>
            <a:r>
              <a:rPr lang="it-IT" altLang="it-IT" sz="2400" dirty="0">
                <a:solidFill>
                  <a:srgbClr val="646B65"/>
                </a:solidFill>
                <a:latin typeface="Century Gothic" panose="020B0502020202020204" pitchFamily="34" charset="0"/>
              </a:rPr>
              <a:t> of the Golden </a:t>
            </a:r>
            <a:r>
              <a:rPr lang="it-IT" altLang="it-IT" sz="2400" dirty="0" err="1">
                <a:solidFill>
                  <a:srgbClr val="646B65"/>
                </a:solidFill>
                <a:latin typeface="Century Gothic" panose="020B0502020202020204" pitchFamily="34" charset="0"/>
              </a:rPr>
              <a:t>Power</a:t>
            </a:r>
            <a:r>
              <a:rPr lang="it-IT" altLang="it-IT" sz="2400" dirty="0">
                <a:solidFill>
                  <a:srgbClr val="646B65"/>
                </a:solidFill>
                <a:latin typeface="Century Gothic" panose="020B0502020202020204" pitchFamily="34" charset="0"/>
              </a:rPr>
              <a:t> </a:t>
            </a:r>
            <a:r>
              <a:rPr lang="it-IT" altLang="it-IT" sz="2400" dirty="0" err="1">
                <a:solidFill>
                  <a:srgbClr val="646B65"/>
                </a:solidFill>
                <a:latin typeface="Century Gothic" panose="020B0502020202020204" pitchFamily="34" charset="0"/>
              </a:rPr>
              <a:t>is</a:t>
            </a:r>
            <a:r>
              <a:rPr lang="it-IT" altLang="it-IT" sz="2400" dirty="0">
                <a:solidFill>
                  <a:srgbClr val="646B65"/>
                </a:solidFill>
                <a:latin typeface="Century Gothic" panose="020B0502020202020204" pitchFamily="34" charset="0"/>
              </a:rPr>
              <a:t> </a:t>
            </a:r>
            <a:r>
              <a:rPr lang="it-IT" altLang="it-IT" sz="2400" dirty="0" err="1">
                <a:solidFill>
                  <a:srgbClr val="646B65"/>
                </a:solidFill>
                <a:latin typeface="Century Gothic" panose="020B0502020202020204" pitchFamily="34" charset="0"/>
              </a:rPr>
              <a:t>referred</a:t>
            </a:r>
            <a:r>
              <a:rPr lang="it-IT" altLang="it-IT" sz="2400" dirty="0">
                <a:solidFill>
                  <a:srgbClr val="646B65"/>
                </a:solidFill>
                <a:latin typeface="Century Gothic" panose="020B0502020202020204" pitchFamily="34" charset="0"/>
              </a:rPr>
              <a:t> to the </a:t>
            </a:r>
            <a:r>
              <a:rPr lang="it-IT" altLang="it-IT" sz="2400" dirty="0" err="1">
                <a:solidFill>
                  <a:srgbClr val="646B65"/>
                </a:solidFill>
                <a:latin typeface="Century Gothic" panose="020B0502020202020204" pitchFamily="34" charset="0"/>
              </a:rPr>
              <a:t>exclusive</a:t>
            </a:r>
            <a:r>
              <a:rPr lang="it-IT" altLang="it-IT" sz="2400" dirty="0">
                <a:solidFill>
                  <a:srgbClr val="646B65"/>
                </a:solidFill>
                <a:latin typeface="Century Gothic" panose="020B0502020202020204" pitchFamily="34" charset="0"/>
              </a:rPr>
              <a:t> </a:t>
            </a:r>
            <a:r>
              <a:rPr lang="it-IT" altLang="it-IT" sz="2400" dirty="0" err="1">
                <a:solidFill>
                  <a:srgbClr val="646B65"/>
                </a:solidFill>
                <a:latin typeface="Century Gothic" panose="020B0502020202020204" pitchFamily="34" charset="0"/>
              </a:rPr>
              <a:t>jurisdiction</a:t>
            </a:r>
            <a:r>
              <a:rPr lang="it-IT" altLang="it-IT" sz="2400" dirty="0">
                <a:solidFill>
                  <a:srgbClr val="646B65"/>
                </a:solidFill>
                <a:latin typeface="Century Gothic" panose="020B0502020202020204" pitchFamily="34" charset="0"/>
              </a:rPr>
              <a:t> of the </a:t>
            </a:r>
            <a:r>
              <a:rPr lang="it-IT" altLang="it-IT" sz="2400" dirty="0" err="1">
                <a:solidFill>
                  <a:srgbClr val="646B65"/>
                </a:solidFill>
                <a:latin typeface="Century Gothic" panose="020B0502020202020204" pitchFamily="34" charset="0"/>
              </a:rPr>
              <a:t>administrative</a:t>
            </a:r>
            <a:r>
              <a:rPr lang="it-IT" altLang="it-IT" sz="2400" dirty="0">
                <a:solidFill>
                  <a:srgbClr val="646B65"/>
                </a:solidFill>
                <a:latin typeface="Century Gothic" panose="020B0502020202020204" pitchFamily="34" charset="0"/>
              </a:rPr>
              <a:t> Court and, </a:t>
            </a:r>
            <a:r>
              <a:rPr lang="it-IT" altLang="it-IT" sz="2400" dirty="0" err="1">
                <a:solidFill>
                  <a:srgbClr val="646B65"/>
                </a:solidFill>
                <a:latin typeface="Century Gothic" panose="020B0502020202020204" pitchFamily="34" charset="0"/>
              </a:rPr>
              <a:t>specifically</a:t>
            </a:r>
            <a:r>
              <a:rPr lang="it-IT" altLang="it-IT" sz="2400" dirty="0">
                <a:solidFill>
                  <a:srgbClr val="646B65"/>
                </a:solidFill>
                <a:latin typeface="Century Gothic" panose="020B0502020202020204" pitchFamily="34" charset="0"/>
              </a:rPr>
              <a:t>, to the TAR Lazio, </a:t>
            </a:r>
            <a:r>
              <a:rPr lang="it-IT" altLang="it-IT" sz="2400" dirty="0" err="1">
                <a:solidFill>
                  <a:srgbClr val="646B65"/>
                </a:solidFill>
                <a:latin typeface="Century Gothic" panose="020B0502020202020204" pitchFamily="34" charset="0"/>
              </a:rPr>
              <a:t>which</a:t>
            </a:r>
            <a:r>
              <a:rPr lang="it-IT" altLang="it-IT" sz="2400" dirty="0">
                <a:solidFill>
                  <a:srgbClr val="646B65"/>
                </a:solidFill>
                <a:latin typeface="Century Gothic" panose="020B0502020202020204" pitchFamily="34" charset="0"/>
              </a:rPr>
              <a:t> </a:t>
            </a:r>
            <a:r>
              <a:rPr lang="it-IT" altLang="it-IT" sz="2400" dirty="0" err="1">
                <a:solidFill>
                  <a:srgbClr val="646B65"/>
                </a:solidFill>
                <a:latin typeface="Century Gothic" panose="020B0502020202020204" pitchFamily="34" charset="0"/>
              </a:rPr>
              <a:t>shall</a:t>
            </a:r>
            <a:r>
              <a:rPr lang="it-IT" altLang="it-IT" sz="2400" dirty="0">
                <a:solidFill>
                  <a:srgbClr val="646B65"/>
                </a:solidFill>
                <a:latin typeface="Century Gothic" panose="020B0502020202020204" pitchFamily="34" charset="0"/>
              </a:rPr>
              <a:t> </a:t>
            </a:r>
            <a:r>
              <a:rPr lang="it-IT" altLang="it-IT" sz="2400" dirty="0" err="1">
                <a:solidFill>
                  <a:srgbClr val="646B65"/>
                </a:solidFill>
                <a:latin typeface="Century Gothic" panose="020B0502020202020204" pitchFamily="34" charset="0"/>
              </a:rPr>
              <a:t>apply</a:t>
            </a:r>
            <a:r>
              <a:rPr lang="it-IT" altLang="it-IT" sz="2400" dirty="0">
                <a:solidFill>
                  <a:srgbClr val="646B65"/>
                </a:solidFill>
                <a:latin typeface="Century Gothic" panose="020B0502020202020204" pitchFamily="34" charset="0"/>
              </a:rPr>
              <a:t> a fast-</a:t>
            </a:r>
            <a:r>
              <a:rPr lang="it-IT" altLang="it-IT" sz="2400" dirty="0" err="1">
                <a:solidFill>
                  <a:srgbClr val="646B65"/>
                </a:solidFill>
                <a:latin typeface="Century Gothic" panose="020B0502020202020204" pitchFamily="34" charset="0"/>
              </a:rPr>
              <a:t>track</a:t>
            </a:r>
            <a:r>
              <a:rPr lang="it-IT" altLang="it-IT" sz="2400" dirty="0">
                <a:solidFill>
                  <a:srgbClr val="646B65"/>
                </a:solidFill>
                <a:latin typeface="Century Gothic" panose="020B0502020202020204" pitchFamily="34" charset="0"/>
              </a:rPr>
              <a:t> procedure.</a:t>
            </a:r>
            <a:endParaRPr lang="en-US" altLang="it-IT" sz="2400" dirty="0">
              <a:solidFill>
                <a:srgbClr val="646B65"/>
              </a:solidFill>
              <a:latin typeface="Century Gothic" panose="020B0502020202020204" pitchFamily="34" charset="0"/>
            </a:endParaRPr>
          </a:p>
        </p:txBody>
      </p:sp>
      <p:pic>
        <p:nvPicPr>
          <p:cNvPr id="17" name="Picture 2"/>
          <p:cNvPicPr>
            <a:picLocks noChangeAspect="1" noChangeArrowheads="1"/>
          </p:cNvPicPr>
          <p:nvPr/>
        </p:nvPicPr>
        <p:blipFill rotWithShape="1">
          <a:blip r:embed="rId4">
            <a:grayscl/>
            <a:extLst>
              <a:ext uri="{BEBA8EAE-BF5A-486C-A8C5-ECC9F3942E4B}">
                <a14:imgProps xmlns:a14="http://schemas.microsoft.com/office/drawing/2010/main">
                  <a14:imgLayer r:embed="rId5">
                    <a14:imgEffect>
                      <a14:backgroundRemoval t="2254" b="85070" l="845" r="100000"/>
                    </a14:imgEffect>
                  </a14:imgLayer>
                </a14:imgProps>
              </a:ext>
              <a:ext uri="{28A0092B-C50C-407E-A947-70E740481C1C}">
                <a14:useLocalDpi xmlns:a14="http://schemas.microsoft.com/office/drawing/2010/main" val="0"/>
              </a:ext>
            </a:extLst>
          </a:blip>
          <a:srcRect b="11214"/>
          <a:stretch/>
        </p:blipFill>
        <p:spPr bwMode="auto">
          <a:xfrm>
            <a:off x="17291050" y="8270871"/>
            <a:ext cx="2456187" cy="2180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80960" y="10455275"/>
            <a:ext cx="2232090" cy="687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Shape 150"/>
          <p:cNvSpPr/>
          <p:nvPr/>
        </p:nvSpPr>
        <p:spPr>
          <a:xfrm>
            <a:off x="130262" y="317815"/>
            <a:ext cx="4282988" cy="564255"/>
          </a:xfrm>
          <a:prstGeom prst="rect">
            <a:avLst/>
          </a:prstGeom>
          <a:ln w="12700">
            <a:miter lim="400000"/>
          </a:ln>
          <a:extLst>
            <a:ext uri="{C572A759-6A51-4108-AA02-DFA0A04FC94B}"/>
          </a:extLst>
        </p:spPr>
        <p:txBody>
          <a:bodyPr wrap="square" lIns="50799" tIns="50799" rIns="50799" bIns="50799" anchor="ctr">
            <a:spAutoFit/>
          </a:bodyPr>
          <a:lstStyle>
            <a:lvl1pPr algn="l">
              <a:defRPr sz="3500" cap="all">
                <a:solidFill>
                  <a:srgbClr val="123A56"/>
                </a:solidFill>
                <a:latin typeface="Raleway Light"/>
                <a:ea typeface="Raleway Light"/>
                <a:cs typeface="Raleway Light"/>
                <a:sym typeface="Raleway Light"/>
              </a:defRPr>
            </a:lvl1pPr>
          </a:lstStyle>
          <a:p>
            <a:pPr marL="12700" lvl="0"/>
            <a:r>
              <a:rPr lang="en-US" sz="3000" spc="20" dirty="0">
                <a:solidFill>
                  <a:srgbClr val="003045"/>
                </a:solidFill>
                <a:latin typeface="Century Gothic"/>
                <a:cs typeface="Century Gothic"/>
              </a:rPr>
              <a:t>THE TIM-VIVENDI CASE</a:t>
            </a:r>
            <a:endParaRPr lang="en-US" sz="3000" cap="none" dirty="0">
              <a:solidFill>
                <a:srgbClr val="003045"/>
              </a:solidFill>
              <a:latin typeface="Century Gothic"/>
              <a:cs typeface="Century Gothic"/>
            </a:endParaRPr>
          </a:p>
        </p:txBody>
      </p:sp>
      <p:pic>
        <p:nvPicPr>
          <p:cNvPr id="21" name="Virgola blu grigio e bianca-01.png"/>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4870450" y="741799"/>
            <a:ext cx="512762"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22" name="Shape 149"/>
          <p:cNvSpPr>
            <a:spLocks noChangeShapeType="1"/>
          </p:cNvSpPr>
          <p:nvPr/>
        </p:nvSpPr>
        <p:spPr bwMode="auto">
          <a:xfrm>
            <a:off x="13149" y="877227"/>
            <a:ext cx="5085901" cy="0"/>
          </a:xfrm>
          <a:prstGeom prst="line">
            <a:avLst/>
          </a:prstGeom>
          <a:noFill/>
          <a:ln w="19050">
            <a:solidFill>
              <a:srgbClr val="123A56"/>
            </a:solidFill>
            <a:miter lim="400000"/>
            <a:headEnd/>
            <a:tailEnd/>
          </a:ln>
          <a:extLst>
            <a:ext uri="{909E8E84-426E-40DD-AFC4-6F175D3DCCD1}">
              <a14:hiddenFill xmlns:a14="http://schemas.microsoft.com/office/drawing/2010/main">
                <a:noFill/>
              </a14:hiddenFill>
            </a:ext>
          </a:extLst>
        </p:spPr>
        <p:txBody>
          <a:bodyPr lIns="50799" tIns="50799" rIns="50799" bIns="50799" anchor="ctr"/>
          <a:lstStyle/>
          <a:p>
            <a:endParaRPr lang="it-IT"/>
          </a:p>
        </p:txBody>
      </p:sp>
    </p:spTree>
    <p:extLst>
      <p:ext uri="{BB962C8B-B14F-4D97-AF65-F5344CB8AC3E}">
        <p14:creationId xmlns:p14="http://schemas.microsoft.com/office/powerpoint/2010/main" val="31999371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2"/>
          <p:cNvSpPr/>
          <p:nvPr/>
        </p:nvSpPr>
        <p:spPr>
          <a:xfrm>
            <a:off x="7126922" y="2324417"/>
            <a:ext cx="10133965" cy="8087380"/>
          </a:xfrm>
          <a:custGeom>
            <a:avLst/>
            <a:gdLst/>
            <a:ahLst/>
            <a:cxnLst/>
            <a:rect l="l" t="t" r="r" b="b"/>
            <a:pathLst>
              <a:path w="10133965" h="9005570">
                <a:moveTo>
                  <a:pt x="0" y="9005380"/>
                </a:moveTo>
                <a:lnTo>
                  <a:pt x="10133722" y="9005380"/>
                </a:lnTo>
                <a:lnTo>
                  <a:pt x="10133722" y="0"/>
                </a:lnTo>
                <a:lnTo>
                  <a:pt x="0" y="0"/>
                </a:lnTo>
                <a:lnTo>
                  <a:pt x="0" y="9005380"/>
                </a:lnTo>
                <a:close/>
              </a:path>
            </a:pathLst>
          </a:custGeom>
          <a:solidFill>
            <a:srgbClr val="4B4B4A">
              <a:alpha val="7058"/>
            </a:srgbClr>
          </a:solidFill>
        </p:spPr>
        <p:txBody>
          <a:bodyPr wrap="square" lIns="0" tIns="0" rIns="0" bIns="0" rtlCol="0"/>
          <a:lstStyle/>
          <a:p>
            <a:endParaRPr>
              <a:solidFill>
                <a:srgbClr val="646B65"/>
              </a:solidFill>
              <a:latin typeface="Century Gothic" panose="020B0502020202020204" pitchFamily="34" charset="0"/>
            </a:endParaRPr>
          </a:p>
        </p:txBody>
      </p:sp>
      <p:sp>
        <p:nvSpPr>
          <p:cNvPr id="16" name="object 14"/>
          <p:cNvSpPr txBox="1">
            <a:spLocks noGrp="1"/>
          </p:cNvSpPr>
          <p:nvPr>
            <p:ph type="sldNum" sz="quarter" idx="7"/>
          </p:nvPr>
        </p:nvSpPr>
        <p:spPr>
          <a:xfrm>
            <a:off x="9962777" y="10848282"/>
            <a:ext cx="284479" cy="253916"/>
          </a:xfrm>
          <a:prstGeom prst="rect">
            <a:avLst/>
          </a:prstGeom>
        </p:spPr>
        <p:txBody>
          <a:bodyPr vert="horz" wrap="square" lIns="0" tIns="0" rIns="0" bIns="0" rtlCol="0">
            <a:spAutoFit/>
          </a:bodyPr>
          <a:lstStyle/>
          <a:p>
            <a:pPr marL="25400" marR="0" lvl="0" indent="0" algn="l" defTabSz="914400" rtl="0" eaLnBrk="1" fontAlgn="auto" latinLnBrk="0" hangingPunct="1">
              <a:lnSpc>
                <a:spcPct val="100000"/>
              </a:lnSpc>
              <a:spcBef>
                <a:spcPts val="145"/>
              </a:spcBef>
              <a:spcAft>
                <a:spcPts val="0"/>
              </a:spcAft>
              <a:buClrTx/>
              <a:buSzTx/>
              <a:buFontTx/>
              <a:buNone/>
              <a:tabLst/>
              <a:defRPr/>
            </a:pPr>
            <a:fld id="{81D60167-4931-47E6-BA6A-407CBD079E47}" type="slidenum">
              <a:rPr kumimoji="0" sz="1650" b="0" i="0" u="none" strike="noStrike" kern="1200" cap="none" spc="-135" normalizeH="0" baseline="0" noProof="0" dirty="0">
                <a:ln>
                  <a:noFill/>
                </a:ln>
                <a:solidFill>
                  <a:srgbClr val="646B65"/>
                </a:solidFill>
                <a:effectLst/>
                <a:uLnTx/>
                <a:uFillTx/>
                <a:latin typeface="Century Gothic" panose="020B0502020202020204" pitchFamily="34" charset="0"/>
                <a:ea typeface="+mn-ea"/>
                <a:cs typeface="Verdana"/>
              </a:rPr>
              <a:pPr marL="25400" marR="0" lvl="0" indent="0" algn="l" defTabSz="914400" rtl="0" eaLnBrk="1" fontAlgn="auto" latinLnBrk="0" hangingPunct="1">
                <a:lnSpc>
                  <a:spcPct val="100000"/>
                </a:lnSpc>
                <a:spcBef>
                  <a:spcPts val="145"/>
                </a:spcBef>
                <a:spcAft>
                  <a:spcPts val="0"/>
                </a:spcAft>
                <a:buClrTx/>
                <a:buSzTx/>
                <a:buFontTx/>
                <a:buNone/>
                <a:tabLst/>
                <a:defRPr/>
              </a:pPr>
              <a:t>31</a:t>
            </a:fld>
            <a:endParaRPr kumimoji="0" sz="1650" b="0" i="0" u="none" strike="noStrike" kern="1200" cap="none" spc="-135" normalizeH="0" baseline="0" noProof="0" dirty="0">
              <a:ln>
                <a:noFill/>
              </a:ln>
              <a:solidFill>
                <a:srgbClr val="646B65"/>
              </a:solidFill>
              <a:effectLst/>
              <a:uLnTx/>
              <a:uFillTx/>
              <a:latin typeface="Century Gothic" panose="020B0502020202020204" pitchFamily="34" charset="0"/>
              <a:ea typeface="+mn-ea"/>
              <a:cs typeface="Verdana"/>
            </a:endParaRPr>
          </a:p>
        </p:txBody>
      </p:sp>
      <p:pic>
        <p:nvPicPr>
          <p:cNvPr id="17" name="Picture 2"/>
          <p:cNvPicPr>
            <a:picLocks noChangeAspect="1" noChangeArrowheads="1"/>
          </p:cNvPicPr>
          <p:nvPr/>
        </p:nvPicPr>
        <p:blipFill rotWithShape="1">
          <a:blip r:embed="rId3">
            <a:grayscl/>
            <a:extLst>
              <a:ext uri="{BEBA8EAE-BF5A-486C-A8C5-ECC9F3942E4B}">
                <a14:imgProps xmlns:a14="http://schemas.microsoft.com/office/drawing/2010/main">
                  <a14:imgLayer r:embed="rId4">
                    <a14:imgEffect>
                      <a14:backgroundRemoval t="2254" b="85070" l="845" r="100000"/>
                    </a14:imgEffect>
                  </a14:imgLayer>
                </a14:imgProps>
              </a:ext>
              <a:ext uri="{28A0092B-C50C-407E-A947-70E740481C1C}">
                <a14:useLocalDpi xmlns:a14="http://schemas.microsoft.com/office/drawing/2010/main" val="0"/>
              </a:ext>
            </a:extLst>
          </a:blip>
          <a:srcRect b="11214"/>
          <a:stretch/>
        </p:blipFill>
        <p:spPr bwMode="auto">
          <a:xfrm>
            <a:off x="17291050" y="8270871"/>
            <a:ext cx="2456187" cy="2180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80960" y="10455275"/>
            <a:ext cx="2232090" cy="687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Shape 150"/>
          <p:cNvSpPr/>
          <p:nvPr/>
        </p:nvSpPr>
        <p:spPr>
          <a:xfrm>
            <a:off x="130262" y="317814"/>
            <a:ext cx="19446788" cy="564255"/>
          </a:xfrm>
          <a:prstGeom prst="rect">
            <a:avLst/>
          </a:prstGeom>
          <a:ln w="12700">
            <a:miter lim="400000"/>
          </a:ln>
          <a:extLst>
            <a:ext uri="{C572A759-6A51-4108-AA02-DFA0A04FC94B}"/>
          </a:extLst>
        </p:spPr>
        <p:txBody>
          <a:bodyPr wrap="square" lIns="50799" tIns="50799" rIns="50799" bIns="50799" anchor="ctr">
            <a:spAutoFit/>
          </a:bodyPr>
          <a:lstStyle>
            <a:lvl1pPr algn="l">
              <a:defRPr sz="3500" cap="all">
                <a:solidFill>
                  <a:srgbClr val="123A56"/>
                </a:solidFill>
                <a:latin typeface="Raleway Light"/>
                <a:ea typeface="Raleway Light"/>
                <a:cs typeface="Raleway Light"/>
                <a:sym typeface="Raleway Light"/>
              </a:defRPr>
            </a:lvl1pPr>
          </a:lstStyle>
          <a:p>
            <a:pPr marL="12700"/>
            <a:r>
              <a:rPr lang="en-US" sz="3000" spc="20" dirty="0" smtClean="0">
                <a:solidFill>
                  <a:srgbClr val="003045"/>
                </a:solidFill>
                <a:latin typeface="Century Gothic"/>
                <a:cs typeface="Century Gothic"/>
              </a:rPr>
              <a:t>Recent DEVELOPMENT</a:t>
            </a:r>
            <a:endParaRPr lang="en-US" sz="3000" spc="20" dirty="0">
              <a:solidFill>
                <a:srgbClr val="003045"/>
              </a:solidFill>
              <a:latin typeface="Century Gothic"/>
              <a:cs typeface="Century Gothic"/>
            </a:endParaRPr>
          </a:p>
        </p:txBody>
      </p:sp>
      <p:pic>
        <p:nvPicPr>
          <p:cNvPr id="21" name="Virgola blu grigio e bianca-01.png"/>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870450" y="741799"/>
            <a:ext cx="512762"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22" name="Shape 149"/>
          <p:cNvSpPr>
            <a:spLocks noChangeShapeType="1"/>
          </p:cNvSpPr>
          <p:nvPr/>
        </p:nvSpPr>
        <p:spPr bwMode="auto">
          <a:xfrm>
            <a:off x="13149" y="877227"/>
            <a:ext cx="5085901" cy="0"/>
          </a:xfrm>
          <a:prstGeom prst="line">
            <a:avLst/>
          </a:prstGeom>
          <a:noFill/>
          <a:ln w="19050">
            <a:solidFill>
              <a:srgbClr val="123A56"/>
            </a:solidFill>
            <a:miter lim="400000"/>
            <a:headEnd/>
            <a:tailEnd/>
          </a:ln>
          <a:extLst>
            <a:ext uri="{909E8E84-426E-40DD-AFC4-6F175D3DCCD1}">
              <a14:hiddenFill xmlns:a14="http://schemas.microsoft.com/office/drawing/2010/main">
                <a:noFill/>
              </a14:hiddenFill>
            </a:ext>
          </a:extLst>
        </p:spPr>
        <p:txBody>
          <a:bodyPr lIns="50799" tIns="50799" rIns="50799" bIns="50799" anchor="ctr"/>
          <a:lstStyle/>
          <a:p>
            <a:endParaRPr lang="it-IT"/>
          </a:p>
        </p:txBody>
      </p:sp>
      <p:sp>
        <p:nvSpPr>
          <p:cNvPr id="5" name="CasellaDiTesto 4"/>
          <p:cNvSpPr txBox="1"/>
          <p:nvPr/>
        </p:nvSpPr>
        <p:spPr>
          <a:xfrm>
            <a:off x="1517650" y="4798963"/>
            <a:ext cx="4648200" cy="1754326"/>
          </a:xfrm>
          <a:prstGeom prst="rect">
            <a:avLst/>
          </a:prstGeom>
          <a:solidFill>
            <a:schemeClr val="bg1"/>
          </a:solidFill>
          <a:ln>
            <a:solidFill>
              <a:schemeClr val="accent1"/>
            </a:solidFill>
          </a:ln>
        </p:spPr>
        <p:txBody>
          <a:bodyPr wrap="square" rtlCol="0">
            <a:spAutoFit/>
          </a:bodyPr>
          <a:lstStyle/>
          <a:p>
            <a:endParaRPr lang="en-US" sz="3600" dirty="0" smtClean="0"/>
          </a:p>
          <a:p>
            <a:pPr algn="ctr"/>
            <a:r>
              <a:rPr lang="en-US" sz="3200" dirty="0" smtClean="0"/>
              <a:t>1)  Law Decree 22/2019</a:t>
            </a:r>
          </a:p>
          <a:p>
            <a:endParaRPr lang="en-US" sz="3600" dirty="0"/>
          </a:p>
        </p:txBody>
      </p:sp>
      <p:sp>
        <p:nvSpPr>
          <p:cNvPr id="25" name="CasellaDiTesto 24"/>
          <p:cNvSpPr txBox="1"/>
          <p:nvPr/>
        </p:nvSpPr>
        <p:spPr>
          <a:xfrm>
            <a:off x="7355204" y="2606675"/>
            <a:ext cx="9677400" cy="6740307"/>
          </a:xfrm>
          <a:prstGeom prst="rect">
            <a:avLst/>
          </a:prstGeom>
          <a:noFill/>
        </p:spPr>
        <p:txBody>
          <a:bodyPr wrap="square" rtlCol="0">
            <a:spAutoFit/>
          </a:bodyPr>
          <a:lstStyle/>
          <a:p>
            <a:pPr algn="just"/>
            <a:r>
              <a:rPr lang="it-IT" sz="2400" dirty="0" smtClean="0">
                <a:solidFill>
                  <a:srgbClr val="646B65"/>
                </a:solidFill>
                <a:latin typeface="Century Gothic" panose="020B0502020202020204" pitchFamily="34" charset="0"/>
              </a:rPr>
              <a:t>Law </a:t>
            </a:r>
            <a:r>
              <a:rPr lang="it-IT" sz="2400" dirty="0" err="1" smtClean="0">
                <a:solidFill>
                  <a:srgbClr val="646B65"/>
                </a:solidFill>
                <a:latin typeface="Century Gothic" panose="020B0502020202020204" pitchFamily="34" charset="0"/>
              </a:rPr>
              <a:t>Decree</a:t>
            </a:r>
            <a:r>
              <a:rPr lang="it-IT" sz="2400" dirty="0" smtClean="0">
                <a:solidFill>
                  <a:srgbClr val="646B65"/>
                </a:solidFill>
                <a:latin typeface="Century Gothic" panose="020B0502020202020204" pitchFamily="34" charset="0"/>
              </a:rPr>
              <a:t> 22/2019 </a:t>
            </a:r>
            <a:r>
              <a:rPr lang="it-IT" sz="2400" dirty="0" err="1" smtClean="0">
                <a:solidFill>
                  <a:srgbClr val="646B65"/>
                </a:solidFill>
                <a:latin typeface="Century Gothic" panose="020B0502020202020204" pitchFamily="34" charset="0"/>
              </a:rPr>
              <a:t>introduced</a:t>
            </a:r>
            <a:r>
              <a:rPr lang="it-IT" sz="2400" dirty="0" smtClean="0">
                <a:solidFill>
                  <a:srgbClr val="646B65"/>
                </a:solidFill>
                <a:latin typeface="Century Gothic" panose="020B0502020202020204" pitchFamily="34" charset="0"/>
              </a:rPr>
              <a:t> </a:t>
            </a:r>
            <a:r>
              <a:rPr lang="it-IT" sz="2400" dirty="0">
                <a:solidFill>
                  <a:srgbClr val="646B65"/>
                </a:solidFill>
                <a:latin typeface="Century Gothic" panose="020B0502020202020204" pitchFamily="34" charset="0"/>
              </a:rPr>
              <a:t>Article1-</a:t>
            </a:r>
            <a:r>
              <a:rPr lang="it-IT" sz="2400" i="1" dirty="0">
                <a:solidFill>
                  <a:srgbClr val="646B65"/>
                </a:solidFill>
                <a:latin typeface="Century Gothic" panose="020B0502020202020204" pitchFamily="34" charset="0"/>
              </a:rPr>
              <a:t>bis</a:t>
            </a:r>
            <a:r>
              <a:rPr lang="it-IT" sz="2400" dirty="0">
                <a:solidFill>
                  <a:srgbClr val="646B65"/>
                </a:solidFill>
                <a:latin typeface="Century Gothic" panose="020B0502020202020204" pitchFamily="34" charset="0"/>
              </a:rPr>
              <a:t> in </a:t>
            </a:r>
            <a:r>
              <a:rPr lang="it-IT" sz="2400" dirty="0" smtClean="0">
                <a:solidFill>
                  <a:srgbClr val="646B65"/>
                </a:solidFill>
                <a:latin typeface="Century Gothic" panose="020B0502020202020204" pitchFamily="34" charset="0"/>
              </a:rPr>
              <a:t>Law </a:t>
            </a:r>
            <a:r>
              <a:rPr lang="it-IT" sz="2400" dirty="0" err="1">
                <a:solidFill>
                  <a:srgbClr val="646B65"/>
                </a:solidFill>
                <a:latin typeface="Century Gothic" panose="020B0502020202020204" pitchFamily="34" charset="0"/>
              </a:rPr>
              <a:t>Decree</a:t>
            </a:r>
            <a:r>
              <a:rPr lang="it-IT" sz="2400" dirty="0">
                <a:solidFill>
                  <a:srgbClr val="646B65"/>
                </a:solidFill>
                <a:latin typeface="Century Gothic" panose="020B0502020202020204" pitchFamily="34" charset="0"/>
              </a:rPr>
              <a:t> </a:t>
            </a:r>
            <a:r>
              <a:rPr lang="it-IT" sz="2400" dirty="0" smtClean="0">
                <a:solidFill>
                  <a:srgbClr val="646B65"/>
                </a:solidFill>
                <a:latin typeface="Century Gothic" panose="020B0502020202020204" pitchFamily="34" charset="0"/>
              </a:rPr>
              <a:t> </a:t>
            </a:r>
            <a:r>
              <a:rPr lang="it-IT" sz="2400" dirty="0">
                <a:solidFill>
                  <a:srgbClr val="646B65"/>
                </a:solidFill>
                <a:latin typeface="Century Gothic" panose="020B0502020202020204" pitchFamily="34" charset="0"/>
              </a:rPr>
              <a:t>21/2012, </a:t>
            </a:r>
            <a:r>
              <a:rPr lang="en-US" sz="2400" dirty="0">
                <a:solidFill>
                  <a:srgbClr val="646B65"/>
                </a:solidFill>
                <a:latin typeface="Century Gothic" panose="020B0502020202020204" pitchFamily="34" charset="0"/>
              </a:rPr>
              <a:t>extending the government's </a:t>
            </a:r>
            <a:r>
              <a:rPr lang="en-US" sz="2400" dirty="0" smtClean="0">
                <a:solidFill>
                  <a:srgbClr val="646B65"/>
                </a:solidFill>
                <a:latin typeface="Century Gothic" panose="020B0502020202020204" pitchFamily="34" charset="0"/>
              </a:rPr>
              <a:t>golden powers </a:t>
            </a:r>
            <a:r>
              <a:rPr lang="en-US" sz="2400" dirty="0">
                <a:solidFill>
                  <a:srgbClr val="646B65"/>
                </a:solidFill>
                <a:latin typeface="Century Gothic" panose="020B0502020202020204" pitchFamily="34" charset="0"/>
              </a:rPr>
              <a:t>to 5G </a:t>
            </a:r>
            <a:r>
              <a:rPr lang="en-US" sz="2400" dirty="0" smtClean="0">
                <a:solidFill>
                  <a:srgbClr val="646B65"/>
                </a:solidFill>
                <a:latin typeface="Century Gothic" panose="020B0502020202020204" pitchFamily="34" charset="0"/>
              </a:rPr>
              <a:t>technology, </a:t>
            </a:r>
            <a:r>
              <a:rPr lang="en-US" sz="2400" dirty="0">
                <a:solidFill>
                  <a:srgbClr val="646B65"/>
                </a:solidFill>
                <a:latin typeface="Century Gothic" panose="020B0502020202020204" pitchFamily="34" charset="0"/>
              </a:rPr>
              <a:t>qualified as relevant asset in the sector of national defense and security</a:t>
            </a:r>
            <a:r>
              <a:rPr lang="it-IT" sz="2400" dirty="0" smtClean="0">
                <a:solidFill>
                  <a:srgbClr val="646B65"/>
                </a:solidFill>
                <a:latin typeface="Century Gothic" panose="020B0502020202020204" pitchFamily="34" charset="0"/>
              </a:rPr>
              <a:t>.</a:t>
            </a:r>
          </a:p>
          <a:p>
            <a:pPr algn="just"/>
            <a:endParaRPr lang="it-IT" sz="2400" dirty="0">
              <a:solidFill>
                <a:srgbClr val="646B65"/>
              </a:solidFill>
              <a:latin typeface="Century Gothic" panose="020B0502020202020204" pitchFamily="34" charset="0"/>
            </a:endParaRPr>
          </a:p>
          <a:p>
            <a:pPr algn="just"/>
            <a:r>
              <a:rPr lang="it-IT" sz="2400" dirty="0" err="1">
                <a:solidFill>
                  <a:srgbClr val="646B65"/>
                </a:solidFill>
                <a:latin typeface="Century Gothic" panose="020B0502020202020204" pitchFamily="34" charset="0"/>
              </a:rPr>
              <a:t>Such</a:t>
            </a:r>
            <a:r>
              <a:rPr lang="it-IT" sz="2400" dirty="0">
                <a:solidFill>
                  <a:srgbClr val="646B65"/>
                </a:solidFill>
                <a:latin typeface="Century Gothic" panose="020B0502020202020204" pitchFamily="34" charset="0"/>
              </a:rPr>
              <a:t> new </a:t>
            </a:r>
            <a:r>
              <a:rPr lang="it-IT" sz="2400" dirty="0" err="1">
                <a:solidFill>
                  <a:srgbClr val="646B65"/>
                </a:solidFill>
                <a:latin typeface="Century Gothic" panose="020B0502020202020204" pitchFamily="34" charset="0"/>
              </a:rPr>
              <a:t>Article</a:t>
            </a:r>
            <a:r>
              <a:rPr lang="it-IT" sz="2400" dirty="0">
                <a:solidFill>
                  <a:srgbClr val="646B65"/>
                </a:solidFill>
                <a:latin typeface="Century Gothic" panose="020B0502020202020204" pitchFamily="34" charset="0"/>
              </a:rPr>
              <a:t> </a:t>
            </a:r>
            <a:r>
              <a:rPr lang="it-IT" sz="2400" dirty="0" err="1">
                <a:solidFill>
                  <a:srgbClr val="646B65"/>
                </a:solidFill>
                <a:latin typeface="Century Gothic" panose="020B0502020202020204" pitchFamily="34" charset="0"/>
              </a:rPr>
              <a:t>provides</a:t>
            </a:r>
            <a:r>
              <a:rPr lang="it-IT" sz="2400" dirty="0">
                <a:solidFill>
                  <a:srgbClr val="646B65"/>
                </a:solidFill>
                <a:latin typeface="Century Gothic" panose="020B0502020202020204" pitchFamily="34" charset="0"/>
              </a:rPr>
              <a:t> for the o</a:t>
            </a:r>
            <a:r>
              <a:rPr lang="en-US" sz="2400" dirty="0" err="1">
                <a:solidFill>
                  <a:srgbClr val="646B65"/>
                </a:solidFill>
                <a:latin typeface="Century Gothic" panose="020B0502020202020204" pitchFamily="34" charset="0"/>
              </a:rPr>
              <a:t>bligation</a:t>
            </a:r>
            <a:r>
              <a:rPr lang="en-US" sz="2400" dirty="0">
                <a:solidFill>
                  <a:srgbClr val="646B65"/>
                </a:solidFill>
                <a:latin typeface="Century Gothic" panose="020B0502020202020204" pitchFamily="34" charset="0"/>
              </a:rPr>
              <a:t> to notify not only potential </a:t>
            </a:r>
            <a:r>
              <a:rPr lang="en-US" sz="2400" dirty="0" smtClean="0">
                <a:solidFill>
                  <a:srgbClr val="646B65"/>
                </a:solidFill>
                <a:latin typeface="Century Gothic" panose="020B0502020202020204" pitchFamily="34" charset="0"/>
              </a:rPr>
              <a:t>acquisitions, </a:t>
            </a:r>
            <a:r>
              <a:rPr lang="en-US" sz="2400" dirty="0">
                <a:solidFill>
                  <a:srgbClr val="646B65"/>
                </a:solidFill>
                <a:latin typeface="Century Gothic" panose="020B0502020202020204" pitchFamily="34" charset="0"/>
              </a:rPr>
              <a:t>but also the </a:t>
            </a:r>
            <a:r>
              <a:rPr lang="en-US" sz="2400" b="1" dirty="0">
                <a:solidFill>
                  <a:srgbClr val="646B65"/>
                </a:solidFill>
                <a:latin typeface="Century Gothic" panose="020B0502020202020204" pitchFamily="34" charset="0"/>
              </a:rPr>
              <a:t>execution of contracts or agreements </a:t>
            </a:r>
            <a:r>
              <a:rPr lang="en-US" sz="2400" dirty="0">
                <a:solidFill>
                  <a:srgbClr val="646B65"/>
                </a:solidFill>
                <a:latin typeface="Century Gothic" panose="020B0502020202020204" pitchFamily="34" charset="0"/>
              </a:rPr>
              <a:t>concerning the purchase of </a:t>
            </a:r>
            <a:r>
              <a:rPr lang="en-US" sz="2400" b="1" dirty="0">
                <a:solidFill>
                  <a:srgbClr val="646B65"/>
                </a:solidFill>
                <a:latin typeface="Century Gothic" panose="020B0502020202020204" pitchFamily="34" charset="0"/>
              </a:rPr>
              <a:t>goods or services </a:t>
            </a:r>
            <a:r>
              <a:rPr lang="en-US" sz="2400" dirty="0">
                <a:solidFill>
                  <a:srgbClr val="646B65"/>
                </a:solidFill>
                <a:latin typeface="Century Gothic" panose="020B0502020202020204" pitchFamily="34" charset="0"/>
              </a:rPr>
              <a:t>relating to the design, construction, maintenance and operation of networks related to </a:t>
            </a:r>
            <a:r>
              <a:rPr lang="en-US" sz="2400" b="1" dirty="0" smtClean="0">
                <a:solidFill>
                  <a:srgbClr val="646B65"/>
                </a:solidFill>
                <a:latin typeface="Century Gothic" panose="020B0502020202020204" pitchFamily="34" charset="0"/>
              </a:rPr>
              <a:t>5G </a:t>
            </a:r>
            <a:r>
              <a:rPr lang="en-US" sz="2400" b="1" dirty="0">
                <a:solidFill>
                  <a:srgbClr val="646B65"/>
                </a:solidFill>
                <a:latin typeface="Century Gothic" panose="020B0502020202020204" pitchFamily="34" charset="0"/>
              </a:rPr>
              <a:t>services</a:t>
            </a:r>
            <a:r>
              <a:rPr lang="en-US" sz="2400" dirty="0">
                <a:solidFill>
                  <a:srgbClr val="646B65"/>
                </a:solidFill>
                <a:latin typeface="Century Gothic" panose="020B0502020202020204" pitchFamily="34" charset="0"/>
              </a:rPr>
              <a:t>, or the acquisition of high-tech components functional to the aforesaid construction or operation, when </a:t>
            </a:r>
            <a:r>
              <a:rPr lang="en-US" sz="2400" dirty="0" smtClean="0">
                <a:solidFill>
                  <a:srgbClr val="646B65"/>
                </a:solidFill>
                <a:latin typeface="Century Gothic" panose="020B0502020202020204" pitchFamily="34" charset="0"/>
              </a:rPr>
              <a:t>entered into </a:t>
            </a:r>
            <a:r>
              <a:rPr lang="en-US" sz="2400" dirty="0">
                <a:solidFill>
                  <a:srgbClr val="646B65"/>
                </a:solidFill>
                <a:latin typeface="Century Gothic" panose="020B0502020202020204" pitchFamily="34" charset="0"/>
              </a:rPr>
              <a:t>with entities outside the European Union</a:t>
            </a:r>
            <a:r>
              <a:rPr lang="en-US" sz="2400" dirty="0" smtClean="0">
                <a:solidFill>
                  <a:srgbClr val="646B65"/>
                </a:solidFill>
                <a:latin typeface="Century Gothic" panose="020B0502020202020204" pitchFamily="34" charset="0"/>
              </a:rPr>
              <a:t>.</a:t>
            </a:r>
          </a:p>
          <a:p>
            <a:pPr algn="just"/>
            <a:endParaRPr lang="en-US" sz="2400" dirty="0">
              <a:solidFill>
                <a:srgbClr val="646B65"/>
              </a:solidFill>
              <a:latin typeface="Century Gothic" panose="020B0502020202020204" pitchFamily="34" charset="0"/>
            </a:endParaRPr>
          </a:p>
          <a:p>
            <a:pPr algn="just"/>
            <a:r>
              <a:rPr lang="en-US" sz="2400" dirty="0" smtClean="0">
                <a:solidFill>
                  <a:srgbClr val="646B65"/>
                </a:solidFill>
                <a:latin typeface="Century Gothic" panose="020B0502020202020204" pitchFamily="34" charset="0"/>
              </a:rPr>
              <a:t>Pursuant to this new Article, The Italian government, on September 5, 2019, exercised the golden power against </a:t>
            </a:r>
            <a:r>
              <a:rPr lang="en-US" sz="2400" dirty="0" err="1" smtClean="0">
                <a:solidFill>
                  <a:srgbClr val="646B65"/>
                </a:solidFill>
                <a:latin typeface="Century Gothic" panose="020B0502020202020204" pitchFamily="34" charset="0"/>
              </a:rPr>
              <a:t>Linkem</a:t>
            </a:r>
            <a:r>
              <a:rPr lang="en-US" sz="2400" dirty="0" smtClean="0">
                <a:solidFill>
                  <a:srgbClr val="646B65"/>
                </a:solidFill>
                <a:latin typeface="Century Gothic" panose="020B0502020202020204" pitchFamily="34" charset="0"/>
              </a:rPr>
              <a:t>, Vodafone, Tim, Wind 3 and </a:t>
            </a:r>
            <a:r>
              <a:rPr lang="en-US" sz="2400" dirty="0" err="1" smtClean="0">
                <a:solidFill>
                  <a:srgbClr val="646B65"/>
                </a:solidFill>
                <a:latin typeface="Century Gothic" panose="020B0502020202020204" pitchFamily="34" charset="0"/>
              </a:rPr>
              <a:t>Fastweb</a:t>
            </a:r>
            <a:r>
              <a:rPr lang="en-US" sz="2400" dirty="0" smtClean="0">
                <a:solidFill>
                  <a:srgbClr val="646B65"/>
                </a:solidFill>
                <a:latin typeface="Century Gothic" panose="020B0502020202020204" pitchFamily="34" charset="0"/>
              </a:rPr>
              <a:t> in relation to the purchase of goods and services related to 5G. </a:t>
            </a:r>
            <a:endParaRPr lang="en-US" sz="2400" dirty="0">
              <a:solidFill>
                <a:srgbClr val="646B65"/>
              </a:solidFill>
              <a:latin typeface="Century Gothic" panose="020B0502020202020204" pitchFamily="34" charset="0"/>
            </a:endParaRPr>
          </a:p>
        </p:txBody>
      </p:sp>
      <p:sp>
        <p:nvSpPr>
          <p:cNvPr id="26" name="CasellaDiTesto 25"/>
          <p:cNvSpPr txBox="1"/>
          <p:nvPr/>
        </p:nvSpPr>
        <p:spPr>
          <a:xfrm>
            <a:off x="6013450" y="1692275"/>
            <a:ext cx="7315200" cy="523220"/>
          </a:xfrm>
          <a:prstGeom prst="rect">
            <a:avLst/>
          </a:prstGeom>
          <a:noFill/>
        </p:spPr>
        <p:txBody>
          <a:bodyPr wrap="square" rtlCol="0">
            <a:spAutoFit/>
          </a:bodyPr>
          <a:lstStyle/>
          <a:p>
            <a:pPr algn="ctr"/>
            <a:r>
              <a:rPr lang="en-US" sz="2800" b="1" dirty="0" smtClean="0">
                <a:solidFill>
                  <a:srgbClr val="646B65"/>
                </a:solidFill>
                <a:latin typeface="Century Gothic" panose="020B0502020202020204" pitchFamily="34" charset="0"/>
              </a:rPr>
              <a:t>GOLDEN POWER 5G AND CYBERSECURITY</a:t>
            </a:r>
            <a:endParaRPr lang="en-US" sz="2800" b="1" dirty="0">
              <a:solidFill>
                <a:srgbClr val="646B65"/>
              </a:solidFill>
              <a:latin typeface="Century Gothic" panose="020B0502020202020204" pitchFamily="34" charset="0"/>
            </a:endParaRPr>
          </a:p>
        </p:txBody>
      </p:sp>
    </p:spTree>
    <p:extLst>
      <p:ext uri="{BB962C8B-B14F-4D97-AF65-F5344CB8AC3E}">
        <p14:creationId xmlns:p14="http://schemas.microsoft.com/office/powerpoint/2010/main" val="10531856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bject 2"/>
          <p:cNvSpPr/>
          <p:nvPr/>
        </p:nvSpPr>
        <p:spPr>
          <a:xfrm>
            <a:off x="7157085" y="2416942"/>
            <a:ext cx="10133965" cy="8087380"/>
          </a:xfrm>
          <a:custGeom>
            <a:avLst/>
            <a:gdLst/>
            <a:ahLst/>
            <a:cxnLst/>
            <a:rect l="l" t="t" r="r" b="b"/>
            <a:pathLst>
              <a:path w="10133965" h="9005570">
                <a:moveTo>
                  <a:pt x="0" y="9005380"/>
                </a:moveTo>
                <a:lnTo>
                  <a:pt x="10133722" y="9005380"/>
                </a:lnTo>
                <a:lnTo>
                  <a:pt x="10133722" y="0"/>
                </a:lnTo>
                <a:lnTo>
                  <a:pt x="0" y="0"/>
                </a:lnTo>
                <a:lnTo>
                  <a:pt x="0" y="9005380"/>
                </a:lnTo>
                <a:close/>
              </a:path>
            </a:pathLst>
          </a:custGeom>
          <a:solidFill>
            <a:srgbClr val="4B4B4A">
              <a:alpha val="7058"/>
            </a:srgbClr>
          </a:solidFill>
        </p:spPr>
        <p:txBody>
          <a:bodyPr wrap="square" lIns="0" tIns="0" rIns="0" bIns="0" rtlCol="0"/>
          <a:lstStyle/>
          <a:p>
            <a:endParaRPr>
              <a:solidFill>
                <a:srgbClr val="646B65"/>
              </a:solidFill>
              <a:latin typeface="Century Gothic" panose="020B0502020202020204" pitchFamily="34" charset="0"/>
            </a:endParaRPr>
          </a:p>
        </p:txBody>
      </p:sp>
      <p:sp>
        <p:nvSpPr>
          <p:cNvPr id="16" name="object 14"/>
          <p:cNvSpPr txBox="1">
            <a:spLocks noGrp="1"/>
          </p:cNvSpPr>
          <p:nvPr>
            <p:ph type="sldNum" sz="quarter" idx="7"/>
          </p:nvPr>
        </p:nvSpPr>
        <p:spPr>
          <a:xfrm>
            <a:off x="9962777" y="10848282"/>
            <a:ext cx="284479" cy="253916"/>
          </a:xfrm>
          <a:prstGeom prst="rect">
            <a:avLst/>
          </a:prstGeom>
        </p:spPr>
        <p:txBody>
          <a:bodyPr vert="horz" wrap="square" lIns="0" tIns="0" rIns="0" bIns="0" rtlCol="0">
            <a:spAutoFit/>
          </a:bodyPr>
          <a:lstStyle/>
          <a:p>
            <a:pPr marL="25400" marR="0" lvl="0" indent="0" algn="l" defTabSz="914400" rtl="0" eaLnBrk="1" fontAlgn="auto" latinLnBrk="0" hangingPunct="1">
              <a:lnSpc>
                <a:spcPct val="100000"/>
              </a:lnSpc>
              <a:spcBef>
                <a:spcPts val="145"/>
              </a:spcBef>
              <a:spcAft>
                <a:spcPts val="0"/>
              </a:spcAft>
              <a:buClrTx/>
              <a:buSzTx/>
              <a:buFontTx/>
              <a:buNone/>
              <a:tabLst/>
              <a:defRPr/>
            </a:pPr>
            <a:fld id="{81D60167-4931-47E6-BA6A-407CBD079E47}" type="slidenum">
              <a:rPr kumimoji="0" sz="1650" b="0" i="0" u="none" strike="noStrike" kern="1200" cap="none" spc="-135" normalizeH="0" baseline="0" noProof="0" dirty="0">
                <a:ln>
                  <a:noFill/>
                </a:ln>
                <a:solidFill>
                  <a:srgbClr val="646B65"/>
                </a:solidFill>
                <a:effectLst/>
                <a:uLnTx/>
                <a:uFillTx/>
                <a:latin typeface="Century Gothic" panose="020B0502020202020204" pitchFamily="34" charset="0"/>
                <a:ea typeface="+mn-ea"/>
                <a:cs typeface="Verdana"/>
              </a:rPr>
              <a:pPr marL="25400" marR="0" lvl="0" indent="0" algn="l" defTabSz="914400" rtl="0" eaLnBrk="1" fontAlgn="auto" latinLnBrk="0" hangingPunct="1">
                <a:lnSpc>
                  <a:spcPct val="100000"/>
                </a:lnSpc>
                <a:spcBef>
                  <a:spcPts val="145"/>
                </a:spcBef>
                <a:spcAft>
                  <a:spcPts val="0"/>
                </a:spcAft>
                <a:buClrTx/>
                <a:buSzTx/>
                <a:buFontTx/>
                <a:buNone/>
                <a:tabLst/>
                <a:defRPr/>
              </a:pPr>
              <a:t>32</a:t>
            </a:fld>
            <a:endParaRPr kumimoji="0" sz="1650" b="0" i="0" u="none" strike="noStrike" kern="1200" cap="none" spc="-135" normalizeH="0" baseline="0" noProof="0" dirty="0">
              <a:ln>
                <a:noFill/>
              </a:ln>
              <a:solidFill>
                <a:srgbClr val="646B65"/>
              </a:solidFill>
              <a:effectLst/>
              <a:uLnTx/>
              <a:uFillTx/>
              <a:latin typeface="Century Gothic" panose="020B0502020202020204" pitchFamily="34" charset="0"/>
              <a:ea typeface="+mn-ea"/>
              <a:cs typeface="Verdana"/>
            </a:endParaRPr>
          </a:p>
        </p:txBody>
      </p:sp>
      <p:pic>
        <p:nvPicPr>
          <p:cNvPr id="17" name="Picture 2"/>
          <p:cNvPicPr>
            <a:picLocks noChangeAspect="1" noChangeArrowheads="1"/>
          </p:cNvPicPr>
          <p:nvPr/>
        </p:nvPicPr>
        <p:blipFill rotWithShape="1">
          <a:blip r:embed="rId3">
            <a:grayscl/>
            <a:extLst>
              <a:ext uri="{BEBA8EAE-BF5A-486C-A8C5-ECC9F3942E4B}">
                <a14:imgProps xmlns:a14="http://schemas.microsoft.com/office/drawing/2010/main">
                  <a14:imgLayer r:embed="rId4">
                    <a14:imgEffect>
                      <a14:backgroundRemoval t="2254" b="85070" l="845" r="100000"/>
                    </a14:imgEffect>
                  </a14:imgLayer>
                </a14:imgProps>
              </a:ext>
              <a:ext uri="{28A0092B-C50C-407E-A947-70E740481C1C}">
                <a14:useLocalDpi xmlns:a14="http://schemas.microsoft.com/office/drawing/2010/main" val="0"/>
              </a:ext>
            </a:extLst>
          </a:blip>
          <a:srcRect b="11214"/>
          <a:stretch/>
        </p:blipFill>
        <p:spPr bwMode="auto">
          <a:xfrm>
            <a:off x="17291050" y="8270871"/>
            <a:ext cx="2456187" cy="2180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80960" y="10455275"/>
            <a:ext cx="2232090" cy="687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Shape 150"/>
          <p:cNvSpPr/>
          <p:nvPr/>
        </p:nvSpPr>
        <p:spPr>
          <a:xfrm>
            <a:off x="130262" y="317814"/>
            <a:ext cx="19446788" cy="564255"/>
          </a:xfrm>
          <a:prstGeom prst="rect">
            <a:avLst/>
          </a:prstGeom>
          <a:ln w="12700">
            <a:miter lim="400000"/>
          </a:ln>
          <a:extLst>
            <a:ext uri="{C572A759-6A51-4108-AA02-DFA0A04FC94B}"/>
          </a:extLst>
        </p:spPr>
        <p:txBody>
          <a:bodyPr wrap="square" lIns="50799" tIns="50799" rIns="50799" bIns="50799" anchor="ctr">
            <a:spAutoFit/>
          </a:bodyPr>
          <a:lstStyle>
            <a:lvl1pPr algn="l">
              <a:defRPr sz="3500" cap="all">
                <a:solidFill>
                  <a:srgbClr val="123A56"/>
                </a:solidFill>
                <a:latin typeface="Raleway Light"/>
                <a:ea typeface="Raleway Light"/>
                <a:cs typeface="Raleway Light"/>
                <a:sym typeface="Raleway Light"/>
              </a:defRPr>
            </a:lvl1pPr>
          </a:lstStyle>
          <a:p>
            <a:pPr marL="12700"/>
            <a:r>
              <a:rPr lang="en-US" sz="3000" spc="20" dirty="0" err="1" smtClean="0">
                <a:solidFill>
                  <a:srgbClr val="003045"/>
                </a:solidFill>
                <a:latin typeface="Century Gothic"/>
                <a:cs typeface="Century Gothic"/>
              </a:rPr>
              <a:t>ReCENT</a:t>
            </a:r>
            <a:r>
              <a:rPr lang="en-US" sz="3000" spc="20" dirty="0" smtClean="0">
                <a:solidFill>
                  <a:srgbClr val="003045"/>
                </a:solidFill>
                <a:latin typeface="Century Gothic"/>
                <a:cs typeface="Century Gothic"/>
              </a:rPr>
              <a:t> DEVELOPMENT</a:t>
            </a:r>
            <a:endParaRPr lang="en-US" sz="3000" spc="20" dirty="0">
              <a:solidFill>
                <a:srgbClr val="003045"/>
              </a:solidFill>
              <a:latin typeface="Century Gothic"/>
              <a:cs typeface="Century Gothic"/>
            </a:endParaRPr>
          </a:p>
        </p:txBody>
      </p:sp>
      <p:pic>
        <p:nvPicPr>
          <p:cNvPr id="21" name="Virgola blu grigio e bianca-01.png"/>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870450" y="741799"/>
            <a:ext cx="512762"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22" name="Shape 149"/>
          <p:cNvSpPr>
            <a:spLocks noChangeShapeType="1"/>
          </p:cNvSpPr>
          <p:nvPr/>
        </p:nvSpPr>
        <p:spPr bwMode="auto">
          <a:xfrm>
            <a:off x="13149" y="877227"/>
            <a:ext cx="5085901" cy="0"/>
          </a:xfrm>
          <a:prstGeom prst="line">
            <a:avLst/>
          </a:prstGeom>
          <a:noFill/>
          <a:ln w="19050">
            <a:solidFill>
              <a:srgbClr val="123A56"/>
            </a:solidFill>
            <a:miter lim="400000"/>
            <a:headEnd/>
            <a:tailEnd/>
          </a:ln>
          <a:extLst>
            <a:ext uri="{909E8E84-426E-40DD-AFC4-6F175D3DCCD1}">
              <a14:hiddenFill xmlns:a14="http://schemas.microsoft.com/office/drawing/2010/main">
                <a:noFill/>
              </a14:hiddenFill>
            </a:ext>
          </a:extLst>
        </p:spPr>
        <p:txBody>
          <a:bodyPr lIns="50799" tIns="50799" rIns="50799" bIns="50799" anchor="ctr"/>
          <a:lstStyle/>
          <a:p>
            <a:endParaRPr lang="it-IT"/>
          </a:p>
        </p:txBody>
      </p:sp>
      <p:sp>
        <p:nvSpPr>
          <p:cNvPr id="18" name="CasellaDiTesto 17"/>
          <p:cNvSpPr txBox="1"/>
          <p:nvPr/>
        </p:nvSpPr>
        <p:spPr>
          <a:xfrm>
            <a:off x="1822450" y="4790526"/>
            <a:ext cx="4343400" cy="1754326"/>
          </a:xfrm>
          <a:prstGeom prst="rect">
            <a:avLst/>
          </a:prstGeom>
          <a:solidFill>
            <a:schemeClr val="bg1"/>
          </a:solidFill>
          <a:ln>
            <a:solidFill>
              <a:schemeClr val="tx2"/>
            </a:solidFill>
          </a:ln>
        </p:spPr>
        <p:txBody>
          <a:bodyPr wrap="square" rtlCol="0">
            <a:spAutoFit/>
          </a:bodyPr>
          <a:lstStyle/>
          <a:p>
            <a:endParaRPr lang="en-US" sz="3600" dirty="0" smtClean="0"/>
          </a:p>
          <a:p>
            <a:r>
              <a:rPr lang="en-US" sz="3600" dirty="0" smtClean="0"/>
              <a:t>Law Decree 64/2019</a:t>
            </a:r>
          </a:p>
          <a:p>
            <a:endParaRPr lang="en-US" sz="3600" dirty="0"/>
          </a:p>
        </p:txBody>
      </p:sp>
      <p:sp>
        <p:nvSpPr>
          <p:cNvPr id="26" name="CasellaDiTesto 25"/>
          <p:cNvSpPr txBox="1"/>
          <p:nvPr/>
        </p:nvSpPr>
        <p:spPr>
          <a:xfrm>
            <a:off x="6013450" y="1692275"/>
            <a:ext cx="7315200" cy="523220"/>
          </a:xfrm>
          <a:prstGeom prst="rect">
            <a:avLst/>
          </a:prstGeom>
          <a:noFill/>
        </p:spPr>
        <p:txBody>
          <a:bodyPr wrap="square" rtlCol="0">
            <a:spAutoFit/>
          </a:bodyPr>
          <a:lstStyle/>
          <a:p>
            <a:pPr algn="ctr"/>
            <a:r>
              <a:rPr lang="en-US" sz="2800" b="1" dirty="0" smtClean="0">
                <a:solidFill>
                  <a:srgbClr val="646B65"/>
                </a:solidFill>
                <a:latin typeface="Century Gothic" panose="020B0502020202020204" pitchFamily="34" charset="0"/>
              </a:rPr>
              <a:t>GOLDEN </a:t>
            </a:r>
            <a:r>
              <a:rPr lang="en-US" sz="2800" b="1" dirty="0">
                <a:solidFill>
                  <a:srgbClr val="646B65"/>
                </a:solidFill>
                <a:latin typeface="Century Gothic" panose="020B0502020202020204" pitchFamily="34" charset="0"/>
              </a:rPr>
              <a:t>POWER 5G AND CYBERSECURITY</a:t>
            </a:r>
          </a:p>
        </p:txBody>
      </p:sp>
      <p:sp>
        <p:nvSpPr>
          <p:cNvPr id="3" name="CasellaDiTesto 2"/>
          <p:cNvSpPr txBox="1"/>
          <p:nvPr/>
        </p:nvSpPr>
        <p:spPr>
          <a:xfrm>
            <a:off x="-615950" y="6606407"/>
            <a:ext cx="9220200" cy="461665"/>
          </a:xfrm>
          <a:prstGeom prst="rect">
            <a:avLst/>
          </a:prstGeom>
          <a:noFill/>
        </p:spPr>
        <p:txBody>
          <a:bodyPr wrap="square" rtlCol="0">
            <a:spAutoFit/>
          </a:bodyPr>
          <a:lstStyle/>
          <a:p>
            <a:pPr algn="ctr"/>
            <a:r>
              <a:rPr lang="en-US" sz="2400" b="1" dirty="0" smtClean="0"/>
              <a:t>“UPGRADED” GOLDEN POWER</a:t>
            </a:r>
          </a:p>
        </p:txBody>
      </p:sp>
      <p:sp>
        <p:nvSpPr>
          <p:cNvPr id="4" name="CasellaDiTesto 3"/>
          <p:cNvSpPr txBox="1"/>
          <p:nvPr/>
        </p:nvSpPr>
        <p:spPr>
          <a:xfrm>
            <a:off x="7108768" y="2606675"/>
            <a:ext cx="10230597" cy="1261884"/>
          </a:xfrm>
          <a:prstGeom prst="rect">
            <a:avLst/>
          </a:prstGeom>
          <a:noFill/>
        </p:spPr>
        <p:txBody>
          <a:bodyPr wrap="square" rtlCol="0">
            <a:spAutoFit/>
          </a:bodyPr>
          <a:lstStyle/>
          <a:p>
            <a:pPr marL="342900" indent="-342900" algn="just">
              <a:buFont typeface="Wingdings" panose="05000000000000000000" pitchFamily="2" charset="2"/>
              <a:buChar char="Ø"/>
            </a:pPr>
            <a:r>
              <a:rPr lang="it-IT" sz="2400" i="1" dirty="0" err="1">
                <a:solidFill>
                  <a:srgbClr val="646B65"/>
                </a:solidFill>
                <a:latin typeface="Century Gothic" panose="020B0502020202020204" pitchFamily="34" charset="0"/>
              </a:rPr>
              <a:t>Extention</a:t>
            </a:r>
            <a:r>
              <a:rPr lang="it-IT" sz="2400" i="1" dirty="0">
                <a:solidFill>
                  <a:srgbClr val="646B65"/>
                </a:solidFill>
                <a:latin typeface="Century Gothic" panose="020B0502020202020204" pitchFamily="34" charset="0"/>
              </a:rPr>
              <a:t> of the time-</a:t>
            </a:r>
            <a:r>
              <a:rPr lang="it-IT" sz="2400" i="1" dirty="0" err="1">
                <a:solidFill>
                  <a:srgbClr val="646B65"/>
                </a:solidFill>
                <a:latin typeface="Century Gothic" panose="020B0502020202020204" pitchFamily="34" charset="0"/>
              </a:rPr>
              <a:t>period</a:t>
            </a:r>
            <a:r>
              <a:rPr lang="it-IT" sz="2400" i="1" dirty="0">
                <a:solidFill>
                  <a:srgbClr val="646B65"/>
                </a:solidFill>
                <a:latin typeface="Century Gothic" panose="020B0502020202020204" pitchFamily="34" charset="0"/>
              </a:rPr>
              <a:t> for the </a:t>
            </a:r>
            <a:r>
              <a:rPr lang="it-IT" sz="2400" i="1" dirty="0" err="1">
                <a:solidFill>
                  <a:srgbClr val="646B65"/>
                </a:solidFill>
                <a:latin typeface="Century Gothic" panose="020B0502020202020204" pitchFamily="34" charset="0"/>
              </a:rPr>
              <a:t>exercise</a:t>
            </a:r>
            <a:r>
              <a:rPr lang="it-IT" sz="2400" i="1" dirty="0">
                <a:solidFill>
                  <a:srgbClr val="646B65"/>
                </a:solidFill>
                <a:latin typeface="Century Gothic" panose="020B0502020202020204" pitchFamily="34" charset="0"/>
              </a:rPr>
              <a:t> of the </a:t>
            </a:r>
            <a:r>
              <a:rPr lang="it-IT" sz="2400" i="1" dirty="0" err="1">
                <a:solidFill>
                  <a:srgbClr val="646B65"/>
                </a:solidFill>
                <a:latin typeface="Century Gothic" panose="020B0502020202020204" pitchFamily="34" charset="0"/>
              </a:rPr>
              <a:t>golden</a:t>
            </a:r>
            <a:r>
              <a:rPr lang="it-IT" sz="2400" i="1" dirty="0">
                <a:solidFill>
                  <a:srgbClr val="646B65"/>
                </a:solidFill>
                <a:latin typeface="Century Gothic" panose="020B0502020202020204" pitchFamily="34" charset="0"/>
              </a:rPr>
              <a:t> </a:t>
            </a:r>
            <a:r>
              <a:rPr lang="it-IT" sz="2400" i="1" dirty="0" err="1">
                <a:solidFill>
                  <a:srgbClr val="646B65"/>
                </a:solidFill>
                <a:latin typeface="Century Gothic" panose="020B0502020202020204" pitchFamily="34" charset="0"/>
              </a:rPr>
              <a:t>power</a:t>
            </a:r>
            <a:r>
              <a:rPr lang="it-IT" sz="2400" dirty="0">
                <a:solidFill>
                  <a:srgbClr val="646B65"/>
                </a:solidFill>
                <a:latin typeface="Century Gothic" panose="020B0502020202020204" pitchFamily="34" charset="0"/>
              </a:rPr>
              <a:t>: from 15 to 45 </a:t>
            </a:r>
            <a:r>
              <a:rPr lang="it-IT" sz="2400" dirty="0" err="1">
                <a:solidFill>
                  <a:srgbClr val="646B65"/>
                </a:solidFill>
                <a:latin typeface="Century Gothic" panose="020B0502020202020204" pitchFamily="34" charset="0"/>
              </a:rPr>
              <a:t>days</a:t>
            </a:r>
            <a:r>
              <a:rPr lang="it-IT" sz="2400" dirty="0">
                <a:solidFill>
                  <a:srgbClr val="646B65"/>
                </a:solidFill>
                <a:latin typeface="Century Gothic" panose="020B0502020202020204" pitchFamily="34" charset="0"/>
              </a:rPr>
              <a:t> from the </a:t>
            </a:r>
            <a:r>
              <a:rPr lang="it-IT" sz="2400" dirty="0" err="1">
                <a:solidFill>
                  <a:srgbClr val="646B65"/>
                </a:solidFill>
                <a:latin typeface="Century Gothic" panose="020B0502020202020204" pitchFamily="34" charset="0"/>
              </a:rPr>
              <a:t>notification</a:t>
            </a:r>
            <a:r>
              <a:rPr lang="it-IT" sz="2400" dirty="0">
                <a:solidFill>
                  <a:srgbClr val="646B65"/>
                </a:solidFill>
                <a:latin typeface="Century Gothic" panose="020B0502020202020204" pitchFamily="34" charset="0"/>
              </a:rPr>
              <a:t>.</a:t>
            </a:r>
          </a:p>
          <a:p>
            <a:endParaRPr lang="it-IT" sz="2800" dirty="0"/>
          </a:p>
        </p:txBody>
      </p:sp>
      <p:sp>
        <p:nvSpPr>
          <p:cNvPr id="10" name="CasellaDiTesto 9"/>
          <p:cNvSpPr txBox="1"/>
          <p:nvPr/>
        </p:nvSpPr>
        <p:spPr>
          <a:xfrm>
            <a:off x="7079969" y="5667689"/>
            <a:ext cx="10219018" cy="2308324"/>
          </a:xfrm>
          <a:prstGeom prst="rect">
            <a:avLst/>
          </a:prstGeom>
          <a:noFill/>
        </p:spPr>
        <p:txBody>
          <a:bodyPr wrap="square" rtlCol="0">
            <a:spAutoFit/>
          </a:bodyPr>
          <a:lstStyle/>
          <a:p>
            <a:pPr marL="342900" indent="-342900" algn="just">
              <a:buFont typeface="Wingdings" panose="05000000000000000000" pitchFamily="2" charset="2"/>
              <a:buChar char="Ø"/>
            </a:pPr>
            <a:r>
              <a:rPr lang="en-US" sz="2400" i="1" dirty="0">
                <a:solidFill>
                  <a:srgbClr val="646B65"/>
                </a:solidFill>
                <a:latin typeface="Century Gothic" panose="020B0502020202020204" pitchFamily="34" charset="0"/>
              </a:rPr>
              <a:t>Sanctions</a:t>
            </a:r>
            <a:r>
              <a:rPr lang="en-US" sz="2400" dirty="0">
                <a:solidFill>
                  <a:srgbClr val="646B65"/>
                </a:solidFill>
                <a:latin typeface="Century Gothic" panose="020B0502020202020204" pitchFamily="34" charset="0"/>
              </a:rPr>
              <a:t>: in case of failure to comply with the obligations set out in the Decree, pecuniary administrative sanction of up to twice the value of the transaction and in any case not </a:t>
            </a:r>
            <a:r>
              <a:rPr lang="en-US" sz="2400" dirty="0" smtClean="0">
                <a:solidFill>
                  <a:srgbClr val="646B65"/>
                </a:solidFill>
                <a:latin typeface="Century Gothic" panose="020B0502020202020204" pitchFamily="34" charset="0"/>
              </a:rPr>
              <a:t>lower </a:t>
            </a:r>
            <a:r>
              <a:rPr lang="en-US" sz="2400" dirty="0">
                <a:solidFill>
                  <a:srgbClr val="646B65"/>
                </a:solidFill>
                <a:latin typeface="Century Gothic" panose="020B0502020202020204" pitchFamily="34" charset="0"/>
              </a:rPr>
              <a:t>than </a:t>
            </a:r>
            <a:r>
              <a:rPr lang="en-US" sz="2400" dirty="0" smtClean="0">
                <a:solidFill>
                  <a:srgbClr val="646B65"/>
                </a:solidFill>
                <a:latin typeface="Century Gothic" panose="020B0502020202020204" pitchFamily="34" charset="0"/>
              </a:rPr>
              <a:t>1% of </a:t>
            </a:r>
            <a:r>
              <a:rPr lang="en-US" sz="2400" dirty="0">
                <a:solidFill>
                  <a:srgbClr val="646B65"/>
                </a:solidFill>
                <a:latin typeface="Century Gothic" panose="020B0502020202020204" pitchFamily="34" charset="0"/>
              </a:rPr>
              <a:t>the </a:t>
            </a:r>
            <a:r>
              <a:rPr lang="en-US" sz="2400" dirty="0" smtClean="0">
                <a:solidFill>
                  <a:srgbClr val="646B65"/>
                </a:solidFill>
                <a:latin typeface="Century Gothic" panose="020B0502020202020204" pitchFamily="34" charset="0"/>
              </a:rPr>
              <a:t>overall </a:t>
            </a:r>
            <a:r>
              <a:rPr lang="en-US" sz="2400" dirty="0">
                <a:solidFill>
                  <a:srgbClr val="646B65"/>
                </a:solidFill>
                <a:latin typeface="Century Gothic" panose="020B0502020202020204" pitchFamily="34" charset="0"/>
              </a:rPr>
              <a:t>turnover achieved by the companies involved in the last financial year for which the financial statements were approved</a:t>
            </a:r>
            <a:r>
              <a:rPr lang="en-US" sz="2400" dirty="0" smtClean="0">
                <a:solidFill>
                  <a:srgbClr val="646B65"/>
                </a:solidFill>
                <a:latin typeface="Century Gothic" panose="020B0502020202020204" pitchFamily="34" charset="0"/>
              </a:rPr>
              <a:t>.</a:t>
            </a:r>
            <a:endParaRPr lang="en-US" sz="2400" dirty="0">
              <a:solidFill>
                <a:srgbClr val="646B65"/>
              </a:solidFill>
              <a:latin typeface="Century Gothic" panose="020B0502020202020204" pitchFamily="34" charset="0"/>
            </a:endParaRPr>
          </a:p>
        </p:txBody>
      </p:sp>
      <p:sp>
        <p:nvSpPr>
          <p:cNvPr id="28" name="CasellaDiTesto 27"/>
          <p:cNvSpPr txBox="1"/>
          <p:nvPr/>
        </p:nvSpPr>
        <p:spPr>
          <a:xfrm>
            <a:off x="7068390" y="4011415"/>
            <a:ext cx="10230597" cy="1200329"/>
          </a:xfrm>
          <a:prstGeom prst="rect">
            <a:avLst/>
          </a:prstGeom>
          <a:noFill/>
        </p:spPr>
        <p:txBody>
          <a:bodyPr wrap="square" rtlCol="0">
            <a:spAutoFit/>
          </a:bodyPr>
          <a:lstStyle/>
          <a:p>
            <a:pPr marL="342900" indent="-342900" algn="just">
              <a:buFont typeface="Wingdings" panose="05000000000000000000" pitchFamily="2" charset="2"/>
              <a:buChar char="Ø"/>
            </a:pPr>
            <a:r>
              <a:rPr lang="en-US" sz="2400" i="1" dirty="0" err="1">
                <a:solidFill>
                  <a:srgbClr val="646B65"/>
                </a:solidFill>
                <a:latin typeface="Century Gothic" panose="020B0502020202020204" pitchFamily="34" charset="0"/>
              </a:rPr>
              <a:t>Extention</a:t>
            </a:r>
            <a:r>
              <a:rPr lang="en-US" sz="2400" i="1" dirty="0">
                <a:solidFill>
                  <a:srgbClr val="646B65"/>
                </a:solidFill>
                <a:latin typeface="Century Gothic" panose="020B0502020202020204" pitchFamily="34" charset="0"/>
              </a:rPr>
              <a:t> of the scope of veto right</a:t>
            </a:r>
            <a:r>
              <a:rPr lang="en-US" sz="2400" dirty="0">
                <a:solidFill>
                  <a:srgbClr val="646B65"/>
                </a:solidFill>
                <a:latin typeface="Century Gothic" panose="020B0502020202020204" pitchFamily="34" charset="0"/>
              </a:rPr>
              <a:t>: possibility of exercising veto right extended to the adoption of acts or transactions by companies holding strategic assets.</a:t>
            </a:r>
          </a:p>
        </p:txBody>
      </p:sp>
      <p:sp>
        <p:nvSpPr>
          <p:cNvPr id="2" name="CasellaDiTesto 1"/>
          <p:cNvSpPr txBox="1"/>
          <p:nvPr/>
        </p:nvSpPr>
        <p:spPr>
          <a:xfrm>
            <a:off x="7490759" y="8397875"/>
            <a:ext cx="8839200" cy="1107996"/>
          </a:xfrm>
          <a:prstGeom prst="rect">
            <a:avLst/>
          </a:prstGeom>
          <a:noFill/>
        </p:spPr>
        <p:txBody>
          <a:bodyPr wrap="square" rtlCol="0">
            <a:spAutoFit/>
          </a:bodyPr>
          <a:lstStyle/>
          <a:p>
            <a:r>
              <a:rPr lang="en-US" sz="2400" dirty="0">
                <a:solidFill>
                  <a:srgbClr val="646B65"/>
                </a:solidFill>
                <a:latin typeface="Century Gothic" panose="020B0502020202020204" pitchFamily="34" charset="0"/>
              </a:rPr>
              <a:t>The Law Decree has not been converted into Law. It has been superseded by the </a:t>
            </a:r>
            <a:r>
              <a:rPr lang="en-US" sz="2400" dirty="0" smtClean="0">
                <a:solidFill>
                  <a:srgbClr val="646B65"/>
                </a:solidFill>
                <a:latin typeface="Century Gothic" panose="020B0502020202020204" pitchFamily="34" charset="0"/>
              </a:rPr>
              <a:t>new Law </a:t>
            </a:r>
            <a:r>
              <a:rPr lang="en-US" sz="2400" dirty="0">
                <a:solidFill>
                  <a:srgbClr val="646B65"/>
                </a:solidFill>
                <a:latin typeface="Century Gothic" panose="020B0502020202020204" pitchFamily="34" charset="0"/>
              </a:rPr>
              <a:t>Decree </a:t>
            </a:r>
            <a:r>
              <a:rPr lang="en-US" sz="2400" dirty="0" smtClean="0">
                <a:solidFill>
                  <a:srgbClr val="646B65"/>
                </a:solidFill>
                <a:latin typeface="Century Gothic" panose="020B0502020202020204" pitchFamily="34" charset="0"/>
              </a:rPr>
              <a:t>105/2019.</a:t>
            </a:r>
            <a:endParaRPr lang="en-US" sz="2400" dirty="0">
              <a:solidFill>
                <a:srgbClr val="646B65"/>
              </a:solidFill>
              <a:latin typeface="Century Gothic" panose="020B0502020202020204" pitchFamily="34" charset="0"/>
            </a:endParaRPr>
          </a:p>
          <a:p>
            <a:endParaRPr lang="en-US" dirty="0"/>
          </a:p>
        </p:txBody>
      </p:sp>
    </p:spTree>
    <p:extLst>
      <p:ext uri="{BB962C8B-B14F-4D97-AF65-F5344CB8AC3E}">
        <p14:creationId xmlns:p14="http://schemas.microsoft.com/office/powerpoint/2010/main" val="19602948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2"/>
          <p:cNvSpPr/>
          <p:nvPr/>
        </p:nvSpPr>
        <p:spPr>
          <a:xfrm>
            <a:off x="7385367" y="2416942"/>
            <a:ext cx="10133965" cy="8087380"/>
          </a:xfrm>
          <a:custGeom>
            <a:avLst/>
            <a:gdLst/>
            <a:ahLst/>
            <a:cxnLst/>
            <a:rect l="l" t="t" r="r" b="b"/>
            <a:pathLst>
              <a:path w="10133965" h="9005570">
                <a:moveTo>
                  <a:pt x="0" y="9005380"/>
                </a:moveTo>
                <a:lnTo>
                  <a:pt x="10133722" y="9005380"/>
                </a:lnTo>
                <a:lnTo>
                  <a:pt x="10133722" y="0"/>
                </a:lnTo>
                <a:lnTo>
                  <a:pt x="0" y="0"/>
                </a:lnTo>
                <a:lnTo>
                  <a:pt x="0" y="9005380"/>
                </a:lnTo>
                <a:close/>
              </a:path>
            </a:pathLst>
          </a:custGeom>
          <a:solidFill>
            <a:srgbClr val="4B4B4A">
              <a:alpha val="7058"/>
            </a:srgbClr>
          </a:solidFill>
        </p:spPr>
        <p:txBody>
          <a:bodyPr wrap="square" lIns="0" tIns="0" rIns="0" bIns="0" rtlCol="0"/>
          <a:lstStyle/>
          <a:p>
            <a:endParaRPr>
              <a:solidFill>
                <a:srgbClr val="646B65"/>
              </a:solidFill>
              <a:latin typeface="Century Gothic" panose="020B0502020202020204" pitchFamily="34" charset="0"/>
            </a:endParaRPr>
          </a:p>
        </p:txBody>
      </p:sp>
      <p:sp>
        <p:nvSpPr>
          <p:cNvPr id="16" name="object 14"/>
          <p:cNvSpPr txBox="1">
            <a:spLocks noGrp="1"/>
          </p:cNvSpPr>
          <p:nvPr>
            <p:ph type="sldNum" sz="quarter" idx="7"/>
          </p:nvPr>
        </p:nvSpPr>
        <p:spPr>
          <a:xfrm>
            <a:off x="9962777" y="10848282"/>
            <a:ext cx="284479" cy="253916"/>
          </a:xfrm>
          <a:prstGeom prst="rect">
            <a:avLst/>
          </a:prstGeom>
        </p:spPr>
        <p:txBody>
          <a:bodyPr vert="horz" wrap="square" lIns="0" tIns="0" rIns="0" bIns="0" rtlCol="0">
            <a:spAutoFit/>
          </a:bodyPr>
          <a:lstStyle/>
          <a:p>
            <a:pPr marL="25400" marR="0" lvl="0" indent="0" algn="l" defTabSz="914400" rtl="0" eaLnBrk="1" fontAlgn="auto" latinLnBrk="0" hangingPunct="1">
              <a:lnSpc>
                <a:spcPct val="100000"/>
              </a:lnSpc>
              <a:spcBef>
                <a:spcPts val="145"/>
              </a:spcBef>
              <a:spcAft>
                <a:spcPts val="0"/>
              </a:spcAft>
              <a:buClrTx/>
              <a:buSzTx/>
              <a:buFontTx/>
              <a:buNone/>
              <a:tabLst/>
              <a:defRPr/>
            </a:pPr>
            <a:fld id="{81D60167-4931-47E6-BA6A-407CBD079E47}" type="slidenum">
              <a:rPr kumimoji="0" sz="1650" b="0" i="0" u="none" strike="noStrike" kern="1200" cap="none" spc="-135" normalizeH="0" baseline="0" noProof="0" dirty="0">
                <a:ln>
                  <a:noFill/>
                </a:ln>
                <a:solidFill>
                  <a:srgbClr val="646B65"/>
                </a:solidFill>
                <a:effectLst/>
                <a:uLnTx/>
                <a:uFillTx/>
                <a:latin typeface="Century Gothic" panose="020B0502020202020204" pitchFamily="34" charset="0"/>
                <a:ea typeface="+mn-ea"/>
                <a:cs typeface="Verdana"/>
              </a:rPr>
              <a:pPr marL="25400" marR="0" lvl="0" indent="0" algn="l" defTabSz="914400" rtl="0" eaLnBrk="1" fontAlgn="auto" latinLnBrk="0" hangingPunct="1">
                <a:lnSpc>
                  <a:spcPct val="100000"/>
                </a:lnSpc>
                <a:spcBef>
                  <a:spcPts val="145"/>
                </a:spcBef>
                <a:spcAft>
                  <a:spcPts val="0"/>
                </a:spcAft>
                <a:buClrTx/>
                <a:buSzTx/>
                <a:buFontTx/>
                <a:buNone/>
                <a:tabLst/>
                <a:defRPr/>
              </a:pPr>
              <a:t>33</a:t>
            </a:fld>
            <a:endParaRPr kumimoji="0" sz="1650" b="0" i="0" u="none" strike="noStrike" kern="1200" cap="none" spc="-135" normalizeH="0" baseline="0" noProof="0" dirty="0">
              <a:ln>
                <a:noFill/>
              </a:ln>
              <a:solidFill>
                <a:srgbClr val="646B65"/>
              </a:solidFill>
              <a:effectLst/>
              <a:uLnTx/>
              <a:uFillTx/>
              <a:latin typeface="Century Gothic" panose="020B0502020202020204" pitchFamily="34" charset="0"/>
              <a:ea typeface="+mn-ea"/>
              <a:cs typeface="Verdana"/>
            </a:endParaRPr>
          </a:p>
        </p:txBody>
      </p:sp>
      <p:pic>
        <p:nvPicPr>
          <p:cNvPr id="17" name="Picture 2"/>
          <p:cNvPicPr>
            <a:picLocks noChangeAspect="1" noChangeArrowheads="1"/>
          </p:cNvPicPr>
          <p:nvPr/>
        </p:nvPicPr>
        <p:blipFill rotWithShape="1">
          <a:blip r:embed="rId3">
            <a:grayscl/>
            <a:extLst>
              <a:ext uri="{BEBA8EAE-BF5A-486C-A8C5-ECC9F3942E4B}">
                <a14:imgProps xmlns:a14="http://schemas.microsoft.com/office/drawing/2010/main">
                  <a14:imgLayer r:embed="rId4">
                    <a14:imgEffect>
                      <a14:backgroundRemoval t="2254" b="85070" l="845" r="100000"/>
                    </a14:imgEffect>
                  </a14:imgLayer>
                </a14:imgProps>
              </a:ext>
              <a:ext uri="{28A0092B-C50C-407E-A947-70E740481C1C}">
                <a14:useLocalDpi xmlns:a14="http://schemas.microsoft.com/office/drawing/2010/main" val="0"/>
              </a:ext>
            </a:extLst>
          </a:blip>
          <a:srcRect b="11214"/>
          <a:stretch/>
        </p:blipFill>
        <p:spPr bwMode="auto">
          <a:xfrm>
            <a:off x="17291050" y="8270871"/>
            <a:ext cx="2456187" cy="2180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80960" y="10455275"/>
            <a:ext cx="2232090" cy="687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Shape 150"/>
          <p:cNvSpPr/>
          <p:nvPr/>
        </p:nvSpPr>
        <p:spPr>
          <a:xfrm>
            <a:off x="130262" y="317814"/>
            <a:ext cx="19446788" cy="564255"/>
          </a:xfrm>
          <a:prstGeom prst="rect">
            <a:avLst/>
          </a:prstGeom>
          <a:ln w="12700">
            <a:miter lim="400000"/>
          </a:ln>
          <a:extLst>
            <a:ext uri="{C572A759-6A51-4108-AA02-DFA0A04FC94B}"/>
          </a:extLst>
        </p:spPr>
        <p:txBody>
          <a:bodyPr wrap="square" lIns="50799" tIns="50799" rIns="50799" bIns="50799" anchor="ctr">
            <a:spAutoFit/>
          </a:bodyPr>
          <a:lstStyle>
            <a:lvl1pPr algn="l">
              <a:defRPr sz="3500" cap="all">
                <a:solidFill>
                  <a:srgbClr val="123A56"/>
                </a:solidFill>
                <a:latin typeface="Raleway Light"/>
                <a:ea typeface="Raleway Light"/>
                <a:cs typeface="Raleway Light"/>
                <a:sym typeface="Raleway Light"/>
              </a:defRPr>
            </a:lvl1pPr>
          </a:lstStyle>
          <a:p>
            <a:pPr marL="12700"/>
            <a:r>
              <a:rPr lang="en-US" sz="3000" spc="20" dirty="0" err="1" smtClean="0">
                <a:solidFill>
                  <a:srgbClr val="003045"/>
                </a:solidFill>
                <a:latin typeface="Century Gothic"/>
                <a:cs typeface="Century Gothic"/>
              </a:rPr>
              <a:t>ReCENT</a:t>
            </a:r>
            <a:r>
              <a:rPr lang="en-US" sz="3000" spc="20" dirty="0" smtClean="0">
                <a:solidFill>
                  <a:srgbClr val="003045"/>
                </a:solidFill>
                <a:latin typeface="Century Gothic"/>
                <a:cs typeface="Century Gothic"/>
              </a:rPr>
              <a:t> DEVELOPMENT</a:t>
            </a:r>
            <a:endParaRPr lang="en-US" sz="3000" spc="20" dirty="0">
              <a:solidFill>
                <a:srgbClr val="003045"/>
              </a:solidFill>
              <a:latin typeface="Century Gothic"/>
              <a:cs typeface="Century Gothic"/>
            </a:endParaRPr>
          </a:p>
        </p:txBody>
      </p:sp>
      <p:pic>
        <p:nvPicPr>
          <p:cNvPr id="21" name="Virgola blu grigio e bianca-01.png"/>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870450" y="741799"/>
            <a:ext cx="512762"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22" name="Shape 149"/>
          <p:cNvSpPr>
            <a:spLocks noChangeShapeType="1"/>
          </p:cNvSpPr>
          <p:nvPr/>
        </p:nvSpPr>
        <p:spPr bwMode="auto">
          <a:xfrm>
            <a:off x="13149" y="877227"/>
            <a:ext cx="5085901" cy="0"/>
          </a:xfrm>
          <a:prstGeom prst="line">
            <a:avLst/>
          </a:prstGeom>
          <a:noFill/>
          <a:ln w="19050">
            <a:solidFill>
              <a:srgbClr val="123A56"/>
            </a:solidFill>
            <a:miter lim="400000"/>
            <a:headEnd/>
            <a:tailEnd/>
          </a:ln>
          <a:extLst>
            <a:ext uri="{909E8E84-426E-40DD-AFC4-6F175D3DCCD1}">
              <a14:hiddenFill xmlns:a14="http://schemas.microsoft.com/office/drawing/2010/main">
                <a:noFill/>
              </a14:hiddenFill>
            </a:ext>
          </a:extLst>
        </p:spPr>
        <p:txBody>
          <a:bodyPr lIns="50799" tIns="50799" rIns="50799" bIns="50799" anchor="ctr"/>
          <a:lstStyle/>
          <a:p>
            <a:endParaRPr lang="it-IT"/>
          </a:p>
        </p:txBody>
      </p:sp>
      <p:sp>
        <p:nvSpPr>
          <p:cNvPr id="26" name="CasellaDiTesto 25"/>
          <p:cNvSpPr txBox="1"/>
          <p:nvPr/>
        </p:nvSpPr>
        <p:spPr>
          <a:xfrm>
            <a:off x="6013450" y="1692275"/>
            <a:ext cx="7315200" cy="523220"/>
          </a:xfrm>
          <a:prstGeom prst="rect">
            <a:avLst/>
          </a:prstGeom>
          <a:noFill/>
        </p:spPr>
        <p:txBody>
          <a:bodyPr wrap="square" rtlCol="0">
            <a:spAutoFit/>
          </a:bodyPr>
          <a:lstStyle/>
          <a:p>
            <a:pPr algn="ctr"/>
            <a:r>
              <a:rPr lang="en-US" sz="2800" b="1" dirty="0" smtClean="0">
                <a:solidFill>
                  <a:srgbClr val="646B65"/>
                </a:solidFill>
                <a:latin typeface="Century Gothic" panose="020B0502020202020204" pitchFamily="34" charset="0"/>
              </a:rPr>
              <a:t>GOLDEN POWER 5G</a:t>
            </a:r>
            <a:r>
              <a:rPr lang="en-US" sz="2800" b="1" dirty="0">
                <a:solidFill>
                  <a:srgbClr val="646B65"/>
                </a:solidFill>
                <a:latin typeface="Century Gothic" panose="020B0502020202020204" pitchFamily="34" charset="0"/>
              </a:rPr>
              <a:t> AND CYBERSECURITY</a:t>
            </a:r>
          </a:p>
        </p:txBody>
      </p:sp>
      <p:sp>
        <p:nvSpPr>
          <p:cNvPr id="2" name="CasellaDiTesto 1"/>
          <p:cNvSpPr txBox="1"/>
          <p:nvPr/>
        </p:nvSpPr>
        <p:spPr>
          <a:xfrm>
            <a:off x="7308850" y="2785848"/>
            <a:ext cx="10287000" cy="7802136"/>
          </a:xfrm>
          <a:prstGeom prst="rect">
            <a:avLst/>
          </a:prstGeom>
          <a:noFill/>
        </p:spPr>
        <p:txBody>
          <a:bodyPr wrap="square" rtlCol="0">
            <a:spAutoFit/>
          </a:bodyPr>
          <a:lstStyle/>
          <a:p>
            <a:pPr algn="just">
              <a:spcBef>
                <a:spcPts val="600"/>
              </a:spcBef>
              <a:spcAft>
                <a:spcPts val="600"/>
              </a:spcAft>
            </a:pPr>
            <a:r>
              <a:rPr lang="it-IT" sz="2600" i="1" dirty="0" smtClean="0">
                <a:solidFill>
                  <a:srgbClr val="646B65"/>
                </a:solidFill>
                <a:latin typeface="Century Gothic" panose="020B0502020202020204" pitchFamily="34" charset="0"/>
              </a:rPr>
              <a:t>Focus on the </a:t>
            </a:r>
            <a:r>
              <a:rPr lang="it-IT" sz="2600" i="1" dirty="0">
                <a:solidFill>
                  <a:srgbClr val="646B65"/>
                </a:solidFill>
                <a:latin typeface="Century Gothic" panose="020B0502020202020204" pitchFamily="34" charset="0"/>
              </a:rPr>
              <a:t>H</a:t>
            </a:r>
            <a:r>
              <a:rPr lang="it-IT" sz="2600" i="1" dirty="0" smtClean="0">
                <a:solidFill>
                  <a:srgbClr val="646B65"/>
                </a:solidFill>
                <a:latin typeface="Century Gothic" panose="020B0502020202020204" pitchFamily="34" charset="0"/>
              </a:rPr>
              <a:t>igh-Tech </a:t>
            </a:r>
            <a:r>
              <a:rPr lang="it-IT" sz="2600" i="1" dirty="0" err="1">
                <a:solidFill>
                  <a:srgbClr val="646B65"/>
                </a:solidFill>
                <a:latin typeface="Century Gothic" panose="020B0502020202020204" pitchFamily="34" charset="0"/>
              </a:rPr>
              <a:t>s</a:t>
            </a:r>
            <a:r>
              <a:rPr lang="it-IT" sz="2600" i="1" dirty="0" err="1" smtClean="0">
                <a:solidFill>
                  <a:srgbClr val="646B65"/>
                </a:solidFill>
                <a:latin typeface="Century Gothic" panose="020B0502020202020204" pitchFamily="34" charset="0"/>
              </a:rPr>
              <a:t>ector</a:t>
            </a:r>
            <a:r>
              <a:rPr lang="it-IT" sz="2600" dirty="0">
                <a:solidFill>
                  <a:srgbClr val="646B65"/>
                </a:solidFill>
                <a:latin typeface="Century Gothic" panose="020B0502020202020204" pitchFamily="34" charset="0"/>
              </a:rPr>
              <a:t>:</a:t>
            </a:r>
          </a:p>
          <a:p>
            <a:pPr marL="342900" indent="-342900" algn="just">
              <a:spcBef>
                <a:spcPts val="600"/>
              </a:spcBef>
              <a:spcAft>
                <a:spcPts val="600"/>
              </a:spcAft>
              <a:buFont typeface="Wingdings" panose="05000000000000000000" pitchFamily="2" charset="2"/>
              <a:buChar char="Ø"/>
            </a:pPr>
            <a:r>
              <a:rPr lang="it-IT" sz="2600" dirty="0" err="1" smtClean="0">
                <a:solidFill>
                  <a:srgbClr val="646B65"/>
                </a:solidFill>
                <a:latin typeface="Century Gothic" panose="020B0502020202020204" pitchFamily="34" charset="0"/>
              </a:rPr>
              <a:t>perimeter</a:t>
            </a:r>
            <a:r>
              <a:rPr lang="it-IT" sz="2600" dirty="0" smtClean="0">
                <a:solidFill>
                  <a:srgbClr val="646B65"/>
                </a:solidFill>
                <a:latin typeface="Century Gothic" panose="020B0502020202020204" pitchFamily="34" charset="0"/>
              </a:rPr>
              <a:t> </a:t>
            </a:r>
            <a:r>
              <a:rPr lang="it-IT" sz="2600" dirty="0">
                <a:solidFill>
                  <a:srgbClr val="646B65"/>
                </a:solidFill>
                <a:latin typeface="Century Gothic" panose="020B0502020202020204" pitchFamily="34" charset="0"/>
              </a:rPr>
              <a:t>of </a:t>
            </a:r>
            <a:r>
              <a:rPr lang="it-IT" sz="2600" dirty="0" err="1">
                <a:solidFill>
                  <a:srgbClr val="646B65"/>
                </a:solidFill>
                <a:latin typeface="Century Gothic" panose="020B0502020202020204" pitchFamily="34" charset="0"/>
              </a:rPr>
              <a:t>national</a:t>
            </a:r>
            <a:r>
              <a:rPr lang="it-IT" sz="2600" dirty="0">
                <a:solidFill>
                  <a:srgbClr val="646B65"/>
                </a:solidFill>
                <a:latin typeface="Century Gothic" panose="020B0502020202020204" pitchFamily="34" charset="0"/>
              </a:rPr>
              <a:t> </a:t>
            </a:r>
            <a:r>
              <a:rPr lang="it-IT" sz="2600" dirty="0" err="1">
                <a:solidFill>
                  <a:srgbClr val="646B65"/>
                </a:solidFill>
                <a:latin typeface="Century Gothic" panose="020B0502020202020204" pitchFamily="34" charset="0"/>
              </a:rPr>
              <a:t>cybersecurity</a:t>
            </a:r>
            <a:r>
              <a:rPr lang="it-IT" sz="2600" dirty="0">
                <a:solidFill>
                  <a:srgbClr val="646B65"/>
                </a:solidFill>
                <a:latin typeface="Century Gothic" panose="020B0502020202020204" pitchFamily="34" charset="0"/>
              </a:rPr>
              <a:t>: </a:t>
            </a:r>
            <a:r>
              <a:rPr lang="it-IT" sz="2600" dirty="0" err="1">
                <a:solidFill>
                  <a:srgbClr val="646B65"/>
                </a:solidFill>
                <a:latin typeface="Century Gothic" panose="020B0502020202020204" pitchFamily="34" charset="0"/>
              </a:rPr>
              <a:t>national</a:t>
            </a:r>
            <a:r>
              <a:rPr lang="it-IT" sz="2600" dirty="0">
                <a:solidFill>
                  <a:srgbClr val="646B65"/>
                </a:solidFill>
                <a:latin typeface="Century Gothic" panose="020B0502020202020204" pitchFamily="34" charset="0"/>
              </a:rPr>
              <a:t> </a:t>
            </a:r>
            <a:r>
              <a:rPr lang="it-IT" sz="2600" dirty="0" err="1">
                <a:solidFill>
                  <a:srgbClr val="646B65"/>
                </a:solidFill>
                <a:latin typeface="Century Gothic" panose="020B0502020202020204" pitchFamily="34" charset="0"/>
              </a:rPr>
              <a:t>administrative</a:t>
            </a:r>
            <a:r>
              <a:rPr lang="it-IT" sz="2600" dirty="0">
                <a:solidFill>
                  <a:srgbClr val="646B65"/>
                </a:solidFill>
                <a:latin typeface="Century Gothic" panose="020B0502020202020204" pitchFamily="34" charset="0"/>
              </a:rPr>
              <a:t> </a:t>
            </a:r>
            <a:r>
              <a:rPr lang="it-IT" sz="2600" dirty="0" err="1" smtClean="0">
                <a:solidFill>
                  <a:srgbClr val="646B65"/>
                </a:solidFill>
                <a:latin typeface="Century Gothic" panose="020B0502020202020204" pitchFamily="34" charset="0"/>
              </a:rPr>
              <a:t>bodies</a:t>
            </a:r>
            <a:r>
              <a:rPr lang="it-IT" sz="2600" dirty="0" smtClean="0">
                <a:solidFill>
                  <a:srgbClr val="646B65"/>
                </a:solidFill>
                <a:latin typeface="Century Gothic" panose="020B0502020202020204" pitchFamily="34" charset="0"/>
              </a:rPr>
              <a:t>, </a:t>
            </a:r>
            <a:r>
              <a:rPr lang="it-IT" sz="2600" dirty="0">
                <a:solidFill>
                  <a:srgbClr val="646B65"/>
                </a:solidFill>
                <a:latin typeface="Century Gothic" panose="020B0502020202020204" pitchFamily="34" charset="0"/>
              </a:rPr>
              <a:t>public and private </a:t>
            </a:r>
            <a:r>
              <a:rPr lang="it-IT" sz="2600" dirty="0" err="1">
                <a:solidFill>
                  <a:srgbClr val="646B65"/>
                </a:solidFill>
                <a:latin typeface="Century Gothic" panose="020B0502020202020204" pitchFamily="34" charset="0"/>
              </a:rPr>
              <a:t>entities</a:t>
            </a:r>
            <a:r>
              <a:rPr lang="it-IT" sz="2600" dirty="0">
                <a:solidFill>
                  <a:srgbClr val="646B65"/>
                </a:solidFill>
                <a:latin typeface="Century Gothic" panose="020B0502020202020204" pitchFamily="34" charset="0"/>
              </a:rPr>
              <a:t>, </a:t>
            </a:r>
            <a:r>
              <a:rPr lang="it-IT" sz="2600" dirty="0" err="1">
                <a:solidFill>
                  <a:srgbClr val="646B65"/>
                </a:solidFill>
                <a:latin typeface="Century Gothic" panose="020B0502020202020204" pitchFamily="34" charset="0"/>
              </a:rPr>
              <a:t>which</a:t>
            </a:r>
            <a:r>
              <a:rPr lang="it-IT" sz="2600" dirty="0">
                <a:solidFill>
                  <a:srgbClr val="646B65"/>
                </a:solidFill>
                <a:latin typeface="Century Gothic" panose="020B0502020202020204" pitchFamily="34" charset="0"/>
              </a:rPr>
              <a:t> </a:t>
            </a:r>
            <a:r>
              <a:rPr lang="it-IT" sz="2600" dirty="0" err="1">
                <a:solidFill>
                  <a:srgbClr val="646B65"/>
                </a:solidFill>
                <a:latin typeface="Century Gothic" panose="020B0502020202020204" pitchFamily="34" charset="0"/>
              </a:rPr>
              <a:t>provide</a:t>
            </a:r>
            <a:r>
              <a:rPr lang="it-IT" sz="2600" dirty="0">
                <a:solidFill>
                  <a:srgbClr val="646B65"/>
                </a:solidFill>
                <a:latin typeface="Century Gothic" panose="020B0502020202020204" pitchFamily="34" charset="0"/>
              </a:rPr>
              <a:t> for </a:t>
            </a:r>
            <a:r>
              <a:rPr lang="it-IT" sz="2600" dirty="0" err="1">
                <a:solidFill>
                  <a:srgbClr val="646B65"/>
                </a:solidFill>
                <a:latin typeface="Century Gothic" panose="020B0502020202020204" pitchFamily="34" charset="0"/>
              </a:rPr>
              <a:t>strategic</a:t>
            </a:r>
            <a:r>
              <a:rPr lang="it-IT" sz="2600" dirty="0">
                <a:solidFill>
                  <a:srgbClr val="646B65"/>
                </a:solidFill>
                <a:latin typeface="Century Gothic" panose="020B0502020202020204" pitchFamily="34" charset="0"/>
              </a:rPr>
              <a:t> </a:t>
            </a:r>
            <a:r>
              <a:rPr lang="it-IT" sz="2600" dirty="0" err="1">
                <a:solidFill>
                  <a:srgbClr val="646B65"/>
                </a:solidFill>
                <a:latin typeface="Century Gothic" panose="020B0502020202020204" pitchFamily="34" charset="0"/>
              </a:rPr>
              <a:t>services</a:t>
            </a:r>
            <a:r>
              <a:rPr lang="it-IT" sz="2600" dirty="0">
                <a:solidFill>
                  <a:srgbClr val="646B65"/>
                </a:solidFill>
                <a:latin typeface="Century Gothic" panose="020B0502020202020204" pitchFamily="34" charset="0"/>
              </a:rPr>
              <a:t>, to be </a:t>
            </a:r>
            <a:r>
              <a:rPr lang="it-IT" sz="2600" dirty="0" err="1">
                <a:solidFill>
                  <a:srgbClr val="646B65"/>
                </a:solidFill>
                <a:latin typeface="Century Gothic" panose="020B0502020202020204" pitchFamily="34" charset="0"/>
              </a:rPr>
              <a:t>identified</a:t>
            </a:r>
            <a:r>
              <a:rPr lang="it-IT" sz="2600" dirty="0">
                <a:solidFill>
                  <a:srgbClr val="646B65"/>
                </a:solidFill>
                <a:latin typeface="Century Gothic" panose="020B0502020202020204" pitchFamily="34" charset="0"/>
              </a:rPr>
              <a:t> in </a:t>
            </a:r>
            <a:r>
              <a:rPr lang="it-IT" sz="2600" dirty="0" err="1" smtClean="0">
                <a:solidFill>
                  <a:srgbClr val="646B65"/>
                </a:solidFill>
                <a:latin typeface="Century Gothic" panose="020B0502020202020204" pitchFamily="34" charset="0"/>
              </a:rPr>
              <a:t>detail</a:t>
            </a:r>
            <a:r>
              <a:rPr lang="it-IT" sz="2600" dirty="0" smtClean="0">
                <a:solidFill>
                  <a:srgbClr val="646B65"/>
                </a:solidFill>
                <a:latin typeface="Century Gothic" panose="020B0502020202020204" pitchFamily="34" charset="0"/>
              </a:rPr>
              <a:t> </a:t>
            </a:r>
            <a:r>
              <a:rPr lang="it-IT" sz="2600" dirty="0">
                <a:solidFill>
                  <a:srgbClr val="646B65"/>
                </a:solidFill>
                <a:latin typeface="Century Gothic" panose="020B0502020202020204" pitchFamily="34" charset="0"/>
              </a:rPr>
              <a:t>by the Prime </a:t>
            </a:r>
            <a:r>
              <a:rPr lang="it-IT" sz="2600" dirty="0" err="1">
                <a:solidFill>
                  <a:srgbClr val="646B65"/>
                </a:solidFill>
                <a:latin typeface="Century Gothic" panose="020B0502020202020204" pitchFamily="34" charset="0"/>
              </a:rPr>
              <a:t>Minister</a:t>
            </a:r>
            <a:r>
              <a:rPr lang="it-IT" sz="2600" dirty="0">
                <a:solidFill>
                  <a:srgbClr val="646B65"/>
                </a:solidFill>
                <a:latin typeface="Century Gothic" panose="020B0502020202020204" pitchFamily="34" charset="0"/>
              </a:rPr>
              <a:t>, </a:t>
            </a:r>
            <a:r>
              <a:rPr lang="it-IT" sz="2600" dirty="0" err="1">
                <a:solidFill>
                  <a:srgbClr val="646B65"/>
                </a:solidFill>
                <a:latin typeface="Century Gothic" panose="020B0502020202020204" pitchFamily="34" charset="0"/>
              </a:rPr>
              <a:t>shall</a:t>
            </a:r>
            <a:r>
              <a:rPr lang="it-IT" sz="2600" dirty="0">
                <a:solidFill>
                  <a:srgbClr val="646B65"/>
                </a:solidFill>
                <a:latin typeface="Century Gothic" panose="020B0502020202020204" pitchFamily="34" charset="0"/>
              </a:rPr>
              <a:t> </a:t>
            </a:r>
            <a:r>
              <a:rPr lang="it-IT" sz="2600" dirty="0" err="1">
                <a:solidFill>
                  <a:srgbClr val="646B65"/>
                </a:solidFill>
                <a:latin typeface="Century Gothic" panose="020B0502020202020204" pitchFamily="34" charset="0"/>
              </a:rPr>
              <a:t>adopt</a:t>
            </a:r>
            <a:r>
              <a:rPr lang="it-IT" sz="2600" dirty="0">
                <a:solidFill>
                  <a:srgbClr val="646B65"/>
                </a:solidFill>
                <a:latin typeface="Century Gothic" panose="020B0502020202020204" pitchFamily="34" charset="0"/>
              </a:rPr>
              <a:t> </a:t>
            </a:r>
            <a:r>
              <a:rPr lang="it-IT" sz="2600" dirty="0" err="1">
                <a:solidFill>
                  <a:srgbClr val="646B65"/>
                </a:solidFill>
                <a:latin typeface="Century Gothic" panose="020B0502020202020204" pitchFamily="34" charset="0"/>
              </a:rPr>
              <a:t>specific</a:t>
            </a:r>
            <a:r>
              <a:rPr lang="it-IT" sz="2600" dirty="0">
                <a:solidFill>
                  <a:srgbClr val="646B65"/>
                </a:solidFill>
                <a:latin typeface="Century Gothic" panose="020B0502020202020204" pitchFamily="34" charset="0"/>
              </a:rPr>
              <a:t> </a:t>
            </a:r>
            <a:r>
              <a:rPr lang="it-IT" sz="2600" dirty="0" err="1">
                <a:solidFill>
                  <a:srgbClr val="646B65"/>
                </a:solidFill>
                <a:latin typeface="Century Gothic" panose="020B0502020202020204" pitchFamily="34" charset="0"/>
              </a:rPr>
              <a:t>measures</a:t>
            </a:r>
            <a:r>
              <a:rPr lang="it-IT" sz="2600" dirty="0">
                <a:solidFill>
                  <a:srgbClr val="646B65"/>
                </a:solidFill>
                <a:latin typeface="Century Gothic" panose="020B0502020202020204" pitchFamily="34" charset="0"/>
              </a:rPr>
              <a:t> in </a:t>
            </a:r>
            <a:r>
              <a:rPr lang="it-IT" sz="2600" dirty="0" err="1">
                <a:solidFill>
                  <a:srgbClr val="646B65"/>
                </a:solidFill>
                <a:latin typeface="Century Gothic" panose="020B0502020202020204" pitchFamily="34" charset="0"/>
              </a:rPr>
              <a:t>order</a:t>
            </a:r>
            <a:r>
              <a:rPr lang="it-IT" sz="2600" dirty="0">
                <a:solidFill>
                  <a:srgbClr val="646B65"/>
                </a:solidFill>
                <a:latin typeface="Century Gothic" panose="020B0502020202020204" pitchFamily="34" charset="0"/>
              </a:rPr>
              <a:t> to </a:t>
            </a:r>
            <a:r>
              <a:rPr lang="it-IT" sz="2600" dirty="0" err="1">
                <a:solidFill>
                  <a:srgbClr val="646B65"/>
                </a:solidFill>
                <a:latin typeface="Century Gothic" panose="020B0502020202020204" pitchFamily="34" charset="0"/>
              </a:rPr>
              <a:t>guarantee</a:t>
            </a:r>
            <a:r>
              <a:rPr lang="it-IT" sz="2600" dirty="0">
                <a:solidFill>
                  <a:srgbClr val="646B65"/>
                </a:solidFill>
                <a:latin typeface="Century Gothic" panose="020B0502020202020204" pitchFamily="34" charset="0"/>
              </a:rPr>
              <a:t> </a:t>
            </a:r>
            <a:r>
              <a:rPr lang="it-IT" sz="2600" dirty="0" err="1">
                <a:solidFill>
                  <a:srgbClr val="646B65"/>
                </a:solidFill>
                <a:latin typeface="Century Gothic" panose="020B0502020202020204" pitchFamily="34" charset="0"/>
              </a:rPr>
              <a:t>necessary</a:t>
            </a:r>
            <a:r>
              <a:rPr lang="it-IT" sz="2600" dirty="0">
                <a:solidFill>
                  <a:srgbClr val="646B65"/>
                </a:solidFill>
                <a:latin typeface="Century Gothic" panose="020B0502020202020204" pitchFamily="34" charset="0"/>
              </a:rPr>
              <a:t> </a:t>
            </a:r>
            <a:r>
              <a:rPr lang="it-IT" sz="2600" dirty="0" err="1" smtClean="0">
                <a:solidFill>
                  <a:srgbClr val="646B65"/>
                </a:solidFill>
                <a:latin typeface="Century Gothic" panose="020B0502020202020204" pitchFamily="34" charset="0"/>
              </a:rPr>
              <a:t>standards</a:t>
            </a:r>
            <a:r>
              <a:rPr lang="it-IT" sz="2600" dirty="0" smtClean="0">
                <a:solidFill>
                  <a:srgbClr val="646B65"/>
                </a:solidFill>
                <a:latin typeface="Century Gothic" panose="020B0502020202020204" pitchFamily="34" charset="0"/>
              </a:rPr>
              <a:t> </a:t>
            </a:r>
            <a:r>
              <a:rPr lang="it-IT" sz="2600" dirty="0">
                <a:solidFill>
                  <a:srgbClr val="646B65"/>
                </a:solidFill>
                <a:latin typeface="Century Gothic" panose="020B0502020202020204" pitchFamily="34" charset="0"/>
              </a:rPr>
              <a:t>of security;</a:t>
            </a:r>
          </a:p>
          <a:p>
            <a:pPr marL="342900" indent="-342900" algn="just">
              <a:spcBef>
                <a:spcPts val="600"/>
              </a:spcBef>
              <a:spcAft>
                <a:spcPts val="600"/>
              </a:spcAft>
              <a:buFont typeface="Wingdings" panose="05000000000000000000" pitchFamily="2" charset="2"/>
              <a:buChar char="Ø"/>
            </a:pPr>
            <a:r>
              <a:rPr lang="it-IT" sz="2600" dirty="0" smtClean="0">
                <a:solidFill>
                  <a:srgbClr val="646B65"/>
                </a:solidFill>
                <a:latin typeface="Century Gothic" panose="020B0502020202020204" pitchFamily="34" charset="0"/>
              </a:rPr>
              <a:t>the scope </a:t>
            </a:r>
            <a:r>
              <a:rPr lang="it-IT" sz="2600" dirty="0">
                <a:solidFill>
                  <a:srgbClr val="646B65"/>
                </a:solidFill>
                <a:latin typeface="Century Gothic" panose="020B0502020202020204" pitchFamily="34" charset="0"/>
              </a:rPr>
              <a:t>of </a:t>
            </a:r>
            <a:r>
              <a:rPr lang="it-IT" sz="2600" dirty="0" err="1">
                <a:solidFill>
                  <a:srgbClr val="646B65"/>
                </a:solidFill>
                <a:latin typeface="Century Gothic" panose="020B0502020202020204" pitchFamily="34" charset="0"/>
              </a:rPr>
              <a:t>application</a:t>
            </a:r>
            <a:r>
              <a:rPr lang="it-IT" sz="2600" dirty="0">
                <a:solidFill>
                  <a:srgbClr val="646B65"/>
                </a:solidFill>
                <a:latin typeface="Century Gothic" panose="020B0502020202020204" pitchFamily="34" charset="0"/>
              </a:rPr>
              <a:t> of the </a:t>
            </a:r>
            <a:r>
              <a:rPr lang="it-IT" sz="2600" dirty="0" err="1">
                <a:solidFill>
                  <a:srgbClr val="646B65"/>
                </a:solidFill>
                <a:latin typeface="Century Gothic" panose="020B0502020202020204" pitchFamily="34" charset="0"/>
              </a:rPr>
              <a:t>relevant</a:t>
            </a:r>
            <a:r>
              <a:rPr lang="it-IT" sz="2600" dirty="0">
                <a:solidFill>
                  <a:srgbClr val="646B65"/>
                </a:solidFill>
                <a:latin typeface="Century Gothic" panose="020B0502020202020204" pitchFamily="34" charset="0"/>
              </a:rPr>
              <a:t> </a:t>
            </a:r>
            <a:r>
              <a:rPr lang="it-IT" sz="2600" dirty="0" err="1">
                <a:solidFill>
                  <a:srgbClr val="646B65"/>
                </a:solidFill>
                <a:latin typeface="Century Gothic" panose="020B0502020202020204" pitchFamily="34" charset="0"/>
              </a:rPr>
              <a:t>provisions</a:t>
            </a:r>
            <a:r>
              <a:rPr lang="it-IT" sz="2600" dirty="0">
                <a:solidFill>
                  <a:srgbClr val="646B65"/>
                </a:solidFill>
                <a:latin typeface="Century Gothic" panose="020B0502020202020204" pitchFamily="34" charset="0"/>
              </a:rPr>
              <a:t> </a:t>
            </a:r>
            <a:r>
              <a:rPr lang="it-IT" sz="2600" dirty="0" err="1">
                <a:solidFill>
                  <a:srgbClr val="646B65"/>
                </a:solidFill>
                <a:latin typeface="Century Gothic" panose="020B0502020202020204" pitchFamily="34" charset="0"/>
              </a:rPr>
              <a:t>is</a:t>
            </a:r>
            <a:r>
              <a:rPr lang="it-IT" sz="2600" dirty="0">
                <a:solidFill>
                  <a:srgbClr val="646B65"/>
                </a:solidFill>
                <a:latin typeface="Century Gothic" panose="020B0502020202020204" pitchFamily="34" charset="0"/>
              </a:rPr>
              <a:t> </a:t>
            </a:r>
            <a:r>
              <a:rPr lang="it-IT" sz="2600" dirty="0" err="1">
                <a:solidFill>
                  <a:srgbClr val="646B65"/>
                </a:solidFill>
                <a:latin typeface="Century Gothic" panose="020B0502020202020204" pitchFamily="34" charset="0"/>
              </a:rPr>
              <a:t>extended</a:t>
            </a:r>
            <a:r>
              <a:rPr lang="it-IT" sz="2600" dirty="0">
                <a:solidFill>
                  <a:srgbClr val="646B65"/>
                </a:solidFill>
                <a:latin typeface="Century Gothic" panose="020B0502020202020204" pitchFamily="34" charset="0"/>
              </a:rPr>
              <a:t> to the </a:t>
            </a:r>
            <a:r>
              <a:rPr lang="it-IT" sz="2600" dirty="0" err="1">
                <a:solidFill>
                  <a:srgbClr val="646B65"/>
                </a:solidFill>
                <a:latin typeface="Century Gothic" panose="020B0502020202020204" pitchFamily="34" charset="0"/>
              </a:rPr>
              <a:t>enterprises</a:t>
            </a:r>
            <a:r>
              <a:rPr lang="it-IT" sz="2600" dirty="0">
                <a:solidFill>
                  <a:srgbClr val="646B65"/>
                </a:solidFill>
                <a:latin typeface="Century Gothic" panose="020B0502020202020204" pitchFamily="34" charset="0"/>
              </a:rPr>
              <a:t> </a:t>
            </a:r>
            <a:r>
              <a:rPr lang="it-IT" sz="2600" dirty="0" err="1">
                <a:solidFill>
                  <a:srgbClr val="646B65"/>
                </a:solidFill>
                <a:latin typeface="Century Gothic" panose="020B0502020202020204" pitchFamily="34" charset="0"/>
              </a:rPr>
              <a:t>operating</a:t>
            </a:r>
            <a:r>
              <a:rPr lang="it-IT" sz="2600" dirty="0">
                <a:solidFill>
                  <a:srgbClr val="646B65"/>
                </a:solidFill>
                <a:latin typeface="Century Gothic" panose="020B0502020202020204" pitchFamily="34" charset="0"/>
              </a:rPr>
              <a:t> in 5G </a:t>
            </a:r>
            <a:r>
              <a:rPr lang="it-IT" sz="2600" dirty="0" err="1">
                <a:solidFill>
                  <a:srgbClr val="646B65"/>
                </a:solidFill>
                <a:latin typeface="Century Gothic" panose="020B0502020202020204" pitchFamily="34" charset="0"/>
              </a:rPr>
              <a:t>sector</a:t>
            </a:r>
            <a:r>
              <a:rPr lang="it-IT" sz="2600" dirty="0">
                <a:solidFill>
                  <a:srgbClr val="646B65"/>
                </a:solidFill>
                <a:latin typeface="Century Gothic" panose="020B0502020202020204" pitchFamily="34" charset="0"/>
              </a:rPr>
              <a:t>;</a:t>
            </a:r>
          </a:p>
          <a:p>
            <a:pPr marL="342900" indent="-342900" algn="just">
              <a:spcBef>
                <a:spcPts val="600"/>
              </a:spcBef>
              <a:spcAft>
                <a:spcPts val="600"/>
              </a:spcAft>
              <a:buFont typeface="Wingdings" panose="05000000000000000000" pitchFamily="2" charset="2"/>
              <a:buChar char="Ø"/>
            </a:pPr>
            <a:r>
              <a:rPr lang="it-IT" sz="2600" dirty="0" err="1">
                <a:solidFill>
                  <a:srgbClr val="646B65"/>
                </a:solidFill>
                <a:latin typeface="Century Gothic" panose="020B0502020202020204" pitchFamily="34" charset="0"/>
              </a:rPr>
              <a:t>p</a:t>
            </a:r>
            <a:r>
              <a:rPr lang="it-IT" sz="2600" dirty="0" err="1" smtClean="0">
                <a:solidFill>
                  <a:srgbClr val="646B65"/>
                </a:solidFill>
                <a:latin typeface="Century Gothic" panose="020B0502020202020204" pitchFamily="34" charset="0"/>
              </a:rPr>
              <a:t>ending</a:t>
            </a:r>
            <a:r>
              <a:rPr lang="it-IT" sz="2600" dirty="0" smtClean="0">
                <a:solidFill>
                  <a:srgbClr val="646B65"/>
                </a:solidFill>
                <a:latin typeface="Century Gothic" panose="020B0502020202020204" pitchFamily="34" charset="0"/>
              </a:rPr>
              <a:t> the </a:t>
            </a:r>
            <a:r>
              <a:rPr lang="it-IT" sz="2600" dirty="0" err="1" smtClean="0">
                <a:solidFill>
                  <a:srgbClr val="646B65"/>
                </a:solidFill>
                <a:latin typeface="Century Gothic" panose="020B0502020202020204" pitchFamily="34" charset="0"/>
              </a:rPr>
              <a:t>implementation</a:t>
            </a:r>
            <a:r>
              <a:rPr lang="it-IT" sz="2600" dirty="0" smtClean="0">
                <a:solidFill>
                  <a:srgbClr val="646B65"/>
                </a:solidFill>
                <a:latin typeface="Century Gothic" panose="020B0502020202020204" pitchFamily="34" charset="0"/>
              </a:rPr>
              <a:t> of </a:t>
            </a:r>
            <a:r>
              <a:rPr lang="it-IT" sz="2600" dirty="0" err="1" smtClean="0">
                <a:solidFill>
                  <a:srgbClr val="646B65"/>
                </a:solidFill>
                <a:latin typeface="Century Gothic" panose="020B0502020202020204" pitchFamily="34" charset="0"/>
              </a:rPr>
              <a:t>regulatory</a:t>
            </a:r>
            <a:r>
              <a:rPr lang="it-IT" sz="2600" dirty="0" smtClean="0">
                <a:solidFill>
                  <a:srgbClr val="646B65"/>
                </a:solidFill>
                <a:latin typeface="Century Gothic" panose="020B0502020202020204" pitchFamily="34" charset="0"/>
              </a:rPr>
              <a:t> </a:t>
            </a:r>
            <a:r>
              <a:rPr lang="it-IT" sz="2600" dirty="0" err="1" smtClean="0">
                <a:solidFill>
                  <a:srgbClr val="646B65"/>
                </a:solidFill>
                <a:latin typeface="Century Gothic" panose="020B0502020202020204" pitchFamily="34" charset="0"/>
              </a:rPr>
              <a:t>decrees</a:t>
            </a:r>
            <a:r>
              <a:rPr lang="it-IT" sz="2600" dirty="0" smtClean="0">
                <a:solidFill>
                  <a:srgbClr val="646B65"/>
                </a:solidFill>
                <a:latin typeface="Century Gothic" panose="020B0502020202020204" pitchFamily="34" charset="0"/>
              </a:rPr>
              <a:t>, </a:t>
            </a:r>
            <a:r>
              <a:rPr lang="it-IT" sz="2600" dirty="0" err="1" smtClean="0">
                <a:solidFill>
                  <a:srgbClr val="646B65"/>
                </a:solidFill>
                <a:latin typeface="Century Gothic" panose="020B0502020202020204" pitchFamily="34" charset="0"/>
              </a:rPr>
              <a:t>any</a:t>
            </a:r>
            <a:r>
              <a:rPr lang="it-IT" sz="2600" dirty="0" smtClean="0">
                <a:solidFill>
                  <a:srgbClr val="646B65"/>
                </a:solidFill>
                <a:latin typeface="Century Gothic" panose="020B0502020202020204" pitchFamily="34" charset="0"/>
              </a:rPr>
              <a:t> </a:t>
            </a:r>
            <a:r>
              <a:rPr lang="it-IT" sz="2600" dirty="0" err="1" smtClean="0">
                <a:solidFill>
                  <a:srgbClr val="646B65"/>
                </a:solidFill>
                <a:latin typeface="Century Gothic" panose="020B0502020202020204" pitchFamily="34" charset="0"/>
              </a:rPr>
              <a:t>acquisitions</a:t>
            </a:r>
            <a:r>
              <a:rPr lang="it-IT" sz="2600" dirty="0" smtClean="0">
                <a:solidFill>
                  <a:srgbClr val="646B65"/>
                </a:solidFill>
                <a:latin typeface="Century Gothic" panose="020B0502020202020204" pitchFamily="34" charset="0"/>
              </a:rPr>
              <a:t> </a:t>
            </a:r>
            <a:r>
              <a:rPr lang="it-IT" sz="2600" dirty="0">
                <a:solidFill>
                  <a:srgbClr val="646B65"/>
                </a:solidFill>
                <a:latin typeface="Century Gothic" panose="020B0502020202020204" pitchFamily="34" charset="0"/>
              </a:rPr>
              <a:t>by </a:t>
            </a:r>
            <a:r>
              <a:rPr lang="it-IT" sz="2600" dirty="0" smtClean="0">
                <a:solidFill>
                  <a:srgbClr val="646B65"/>
                </a:solidFill>
                <a:latin typeface="Century Gothic" panose="020B0502020202020204" pitchFamily="34" charset="0"/>
              </a:rPr>
              <a:t>extra-</a:t>
            </a:r>
            <a:r>
              <a:rPr lang="it-IT" sz="2600" dirty="0" err="1">
                <a:solidFill>
                  <a:srgbClr val="646B65"/>
                </a:solidFill>
                <a:latin typeface="Century Gothic" panose="020B0502020202020204" pitchFamily="34" charset="0"/>
              </a:rPr>
              <a:t>E</a:t>
            </a:r>
            <a:r>
              <a:rPr lang="it-IT" sz="2600" dirty="0" err="1" smtClean="0">
                <a:solidFill>
                  <a:srgbClr val="646B65"/>
                </a:solidFill>
                <a:latin typeface="Century Gothic" panose="020B0502020202020204" pitchFamily="34" charset="0"/>
              </a:rPr>
              <a:t>uropean</a:t>
            </a:r>
            <a:r>
              <a:rPr lang="it-IT" sz="2600" dirty="0" smtClean="0">
                <a:solidFill>
                  <a:srgbClr val="646B65"/>
                </a:solidFill>
                <a:latin typeface="Century Gothic" panose="020B0502020202020204" pitchFamily="34" charset="0"/>
              </a:rPr>
              <a:t> </a:t>
            </a:r>
            <a:r>
              <a:rPr lang="it-IT" sz="2600" dirty="0" err="1">
                <a:solidFill>
                  <a:srgbClr val="646B65"/>
                </a:solidFill>
                <a:latin typeface="Century Gothic" panose="020B0502020202020204" pitchFamily="34" charset="0"/>
              </a:rPr>
              <a:t>entities</a:t>
            </a:r>
            <a:r>
              <a:rPr lang="it-IT" sz="2600" dirty="0">
                <a:solidFill>
                  <a:srgbClr val="646B65"/>
                </a:solidFill>
                <a:latin typeface="Century Gothic" panose="020B0502020202020204" pitchFamily="34" charset="0"/>
              </a:rPr>
              <a:t> of </a:t>
            </a:r>
            <a:r>
              <a:rPr lang="it-IT" sz="2600" dirty="0" smtClean="0">
                <a:solidFill>
                  <a:srgbClr val="646B65"/>
                </a:solidFill>
                <a:latin typeface="Century Gothic" panose="020B0502020202020204" pitchFamily="34" charset="0"/>
              </a:rPr>
              <a:t>companies </a:t>
            </a:r>
            <a:r>
              <a:rPr lang="it-IT" sz="2600" dirty="0" err="1">
                <a:solidFill>
                  <a:srgbClr val="646B65"/>
                </a:solidFill>
                <a:latin typeface="Century Gothic" panose="020B0502020202020204" pitchFamily="34" charset="0"/>
              </a:rPr>
              <a:t>whose</a:t>
            </a:r>
            <a:r>
              <a:rPr lang="it-IT" sz="2600" dirty="0">
                <a:solidFill>
                  <a:srgbClr val="646B65"/>
                </a:solidFill>
                <a:latin typeface="Century Gothic" panose="020B0502020202020204" pitchFamily="34" charset="0"/>
              </a:rPr>
              <a:t> business </a:t>
            </a:r>
            <a:r>
              <a:rPr lang="it-IT" sz="2600" dirty="0" err="1">
                <a:solidFill>
                  <a:srgbClr val="646B65"/>
                </a:solidFill>
                <a:latin typeface="Century Gothic" panose="020B0502020202020204" pitchFamily="34" charset="0"/>
              </a:rPr>
              <a:t>relates</a:t>
            </a:r>
            <a:r>
              <a:rPr lang="it-IT" sz="2600" dirty="0">
                <a:solidFill>
                  <a:srgbClr val="646B65"/>
                </a:solidFill>
                <a:latin typeface="Century Gothic" panose="020B0502020202020204" pitchFamily="34" charset="0"/>
              </a:rPr>
              <a:t> to </a:t>
            </a:r>
            <a:r>
              <a:rPr lang="it-IT" sz="2600" dirty="0" err="1">
                <a:solidFill>
                  <a:srgbClr val="646B65"/>
                </a:solidFill>
                <a:latin typeface="Century Gothic" panose="020B0502020202020204" pitchFamily="34" charset="0"/>
              </a:rPr>
              <a:t>infratructure</a:t>
            </a:r>
            <a:r>
              <a:rPr lang="it-IT" sz="2600" dirty="0">
                <a:solidFill>
                  <a:srgbClr val="646B65"/>
                </a:solidFill>
                <a:latin typeface="Century Gothic" panose="020B0502020202020204" pitchFamily="34" charset="0"/>
              </a:rPr>
              <a:t> and </a:t>
            </a:r>
            <a:r>
              <a:rPr lang="it-IT" sz="2600" dirty="0" err="1">
                <a:solidFill>
                  <a:srgbClr val="646B65"/>
                </a:solidFill>
                <a:latin typeface="Century Gothic" panose="020B0502020202020204" pitchFamily="34" charset="0"/>
              </a:rPr>
              <a:t>technologies</a:t>
            </a:r>
            <a:r>
              <a:rPr lang="it-IT" sz="2600" dirty="0">
                <a:solidFill>
                  <a:srgbClr val="646B65"/>
                </a:solidFill>
                <a:latin typeface="Century Gothic" panose="020B0502020202020204" pitchFamily="34" charset="0"/>
              </a:rPr>
              <a:t> </a:t>
            </a:r>
            <a:r>
              <a:rPr lang="it-IT" sz="2600" dirty="0" err="1">
                <a:solidFill>
                  <a:srgbClr val="646B65"/>
                </a:solidFill>
                <a:latin typeface="Century Gothic" panose="020B0502020202020204" pitchFamily="34" charset="0"/>
              </a:rPr>
              <a:t>connected</a:t>
            </a:r>
            <a:r>
              <a:rPr lang="it-IT" sz="2600" dirty="0">
                <a:solidFill>
                  <a:srgbClr val="646B65"/>
                </a:solidFill>
                <a:latin typeface="Century Gothic" panose="020B0502020202020204" pitchFamily="34" charset="0"/>
              </a:rPr>
              <a:t> to management of data and </a:t>
            </a:r>
            <a:r>
              <a:rPr lang="it-IT" sz="2600" dirty="0" err="1">
                <a:solidFill>
                  <a:srgbClr val="646B65"/>
                </a:solidFill>
                <a:latin typeface="Century Gothic" panose="020B0502020202020204" pitchFamily="34" charset="0"/>
              </a:rPr>
              <a:t>cybersecurity</a:t>
            </a:r>
            <a:r>
              <a:rPr lang="it-IT" sz="2600" dirty="0">
                <a:solidFill>
                  <a:srgbClr val="646B65"/>
                </a:solidFill>
                <a:latin typeface="Century Gothic" panose="020B0502020202020204" pitchFamily="34" charset="0"/>
              </a:rPr>
              <a:t>, </a:t>
            </a:r>
            <a:r>
              <a:rPr lang="it-IT" sz="2600" dirty="0" err="1">
                <a:solidFill>
                  <a:srgbClr val="646B65"/>
                </a:solidFill>
                <a:latin typeface="Century Gothic" panose="020B0502020202020204" pitchFamily="34" charset="0"/>
              </a:rPr>
              <a:t>as</a:t>
            </a:r>
            <a:r>
              <a:rPr lang="it-IT" sz="2600" dirty="0">
                <a:solidFill>
                  <a:srgbClr val="646B65"/>
                </a:solidFill>
                <a:latin typeface="Century Gothic" panose="020B0502020202020204" pitchFamily="34" charset="0"/>
              </a:rPr>
              <a:t> </a:t>
            </a:r>
            <a:r>
              <a:rPr lang="it-IT" sz="2600" dirty="0" err="1">
                <a:solidFill>
                  <a:srgbClr val="646B65"/>
                </a:solidFill>
                <a:latin typeface="Century Gothic" panose="020B0502020202020204" pitchFamily="34" charset="0"/>
              </a:rPr>
              <a:t>well</a:t>
            </a:r>
            <a:r>
              <a:rPr lang="it-IT" sz="2600" dirty="0">
                <a:solidFill>
                  <a:srgbClr val="646B65"/>
                </a:solidFill>
                <a:latin typeface="Century Gothic" panose="020B0502020202020204" pitchFamily="34" charset="0"/>
              </a:rPr>
              <a:t> </a:t>
            </a:r>
            <a:r>
              <a:rPr lang="it-IT" sz="2600" dirty="0" err="1">
                <a:solidFill>
                  <a:srgbClr val="646B65"/>
                </a:solidFill>
                <a:latin typeface="Century Gothic" panose="020B0502020202020204" pitchFamily="34" charset="0"/>
              </a:rPr>
              <a:t>as</a:t>
            </a:r>
            <a:r>
              <a:rPr lang="it-IT" sz="2600" dirty="0">
                <a:solidFill>
                  <a:srgbClr val="646B65"/>
                </a:solidFill>
                <a:latin typeface="Century Gothic" panose="020B0502020202020204" pitchFamily="34" charset="0"/>
              </a:rPr>
              <a:t> </a:t>
            </a:r>
            <a:r>
              <a:rPr lang="it-IT" sz="2600" dirty="0" err="1">
                <a:solidFill>
                  <a:srgbClr val="646B65"/>
                </a:solidFill>
                <a:latin typeface="Century Gothic" panose="020B0502020202020204" pitchFamily="34" charset="0"/>
              </a:rPr>
              <a:t>financial</a:t>
            </a:r>
            <a:r>
              <a:rPr lang="it-IT" sz="2600" dirty="0">
                <a:solidFill>
                  <a:srgbClr val="646B65"/>
                </a:solidFill>
                <a:latin typeface="Century Gothic" panose="020B0502020202020204" pitchFamily="34" charset="0"/>
              </a:rPr>
              <a:t> </a:t>
            </a:r>
            <a:r>
              <a:rPr lang="it-IT" sz="2600" dirty="0" err="1" smtClean="0">
                <a:solidFill>
                  <a:srgbClr val="646B65"/>
                </a:solidFill>
                <a:latin typeface="Century Gothic" panose="020B0502020202020204" pitchFamily="34" charset="0"/>
              </a:rPr>
              <a:t>institutes</a:t>
            </a:r>
            <a:r>
              <a:rPr lang="it-IT" sz="2600" dirty="0" smtClean="0">
                <a:solidFill>
                  <a:srgbClr val="646B65"/>
                </a:solidFill>
                <a:latin typeface="Century Gothic" panose="020B0502020202020204" pitchFamily="34" charset="0"/>
              </a:rPr>
              <a:t> </a:t>
            </a:r>
            <a:r>
              <a:rPr lang="it-IT" sz="2600" dirty="0" err="1" smtClean="0">
                <a:solidFill>
                  <a:srgbClr val="646B65"/>
                </a:solidFill>
                <a:latin typeface="Century Gothic" panose="020B0502020202020204" pitchFamily="34" charset="0"/>
              </a:rPr>
              <a:t>such</a:t>
            </a:r>
            <a:r>
              <a:rPr lang="it-IT" sz="2600" dirty="0" smtClean="0">
                <a:solidFill>
                  <a:srgbClr val="646B65"/>
                </a:solidFill>
                <a:latin typeface="Century Gothic" panose="020B0502020202020204" pitchFamily="34" charset="0"/>
              </a:rPr>
              <a:t> </a:t>
            </a:r>
            <a:r>
              <a:rPr lang="it-IT" sz="2600" dirty="0" err="1">
                <a:solidFill>
                  <a:srgbClr val="646B65"/>
                </a:solidFill>
                <a:latin typeface="Century Gothic" panose="020B0502020202020204" pitchFamily="34" charset="0"/>
              </a:rPr>
              <a:t>as</a:t>
            </a:r>
            <a:r>
              <a:rPr lang="it-IT" sz="2600" dirty="0">
                <a:solidFill>
                  <a:srgbClr val="646B65"/>
                </a:solidFill>
                <a:latin typeface="Century Gothic" panose="020B0502020202020204" pitchFamily="34" charset="0"/>
              </a:rPr>
              <a:t> Borsa S.p.A. (</a:t>
            </a:r>
            <a:r>
              <a:rPr lang="it-IT" sz="2600" dirty="0" err="1">
                <a:solidFill>
                  <a:srgbClr val="646B65"/>
                </a:solidFill>
                <a:latin typeface="Century Gothic" panose="020B0502020202020204" pitchFamily="34" charset="0"/>
              </a:rPr>
              <a:t>reaction</a:t>
            </a:r>
            <a:r>
              <a:rPr lang="it-IT" sz="2600" dirty="0">
                <a:solidFill>
                  <a:srgbClr val="646B65"/>
                </a:solidFill>
                <a:latin typeface="Century Gothic" panose="020B0502020202020204" pitchFamily="34" charset="0"/>
              </a:rPr>
              <a:t> of the </a:t>
            </a:r>
            <a:r>
              <a:rPr lang="it-IT" sz="2600" dirty="0" err="1">
                <a:solidFill>
                  <a:srgbClr val="646B65"/>
                </a:solidFill>
                <a:latin typeface="Century Gothic" panose="020B0502020202020204" pitchFamily="34" charset="0"/>
              </a:rPr>
              <a:t>Italian</a:t>
            </a:r>
            <a:r>
              <a:rPr lang="it-IT" sz="2600" dirty="0">
                <a:solidFill>
                  <a:srgbClr val="646B65"/>
                </a:solidFill>
                <a:latin typeface="Century Gothic" panose="020B0502020202020204" pitchFamily="34" charset="0"/>
              </a:rPr>
              <a:t> </a:t>
            </a:r>
            <a:r>
              <a:rPr lang="it-IT" sz="2600" dirty="0" err="1">
                <a:solidFill>
                  <a:srgbClr val="646B65"/>
                </a:solidFill>
                <a:latin typeface="Century Gothic" panose="020B0502020202020204" pitchFamily="34" charset="0"/>
              </a:rPr>
              <a:t>government</a:t>
            </a:r>
            <a:r>
              <a:rPr lang="it-IT" sz="2600" dirty="0">
                <a:solidFill>
                  <a:srgbClr val="646B65"/>
                </a:solidFill>
                <a:latin typeface="Century Gothic" panose="020B0502020202020204" pitchFamily="34" charset="0"/>
              </a:rPr>
              <a:t> to the </a:t>
            </a:r>
            <a:r>
              <a:rPr lang="it-IT" sz="2600" dirty="0" err="1">
                <a:solidFill>
                  <a:srgbClr val="646B65"/>
                </a:solidFill>
                <a:latin typeface="Century Gothic" panose="020B0502020202020204" pitchFamily="34" charset="0"/>
              </a:rPr>
              <a:t>offer</a:t>
            </a:r>
            <a:r>
              <a:rPr lang="it-IT" sz="2600" dirty="0">
                <a:solidFill>
                  <a:srgbClr val="646B65"/>
                </a:solidFill>
                <a:latin typeface="Century Gothic" panose="020B0502020202020204" pitchFamily="34" charset="0"/>
              </a:rPr>
              <a:t> by the Hong Kong </a:t>
            </a:r>
            <a:r>
              <a:rPr lang="it-IT" sz="2600" dirty="0" err="1">
                <a:solidFill>
                  <a:srgbClr val="646B65"/>
                </a:solidFill>
                <a:latin typeface="Century Gothic" panose="020B0502020202020204" pitchFamily="34" charset="0"/>
              </a:rPr>
              <a:t>Stocks</a:t>
            </a:r>
            <a:r>
              <a:rPr lang="it-IT" sz="2600" dirty="0">
                <a:solidFill>
                  <a:srgbClr val="646B65"/>
                </a:solidFill>
                <a:latin typeface="Century Gothic" panose="020B0502020202020204" pitchFamily="34" charset="0"/>
              </a:rPr>
              <a:t> Exchange of </a:t>
            </a:r>
            <a:r>
              <a:rPr lang="it-IT" sz="2600" dirty="0" err="1">
                <a:solidFill>
                  <a:srgbClr val="646B65"/>
                </a:solidFill>
                <a:latin typeface="Century Gothic" panose="020B0502020202020204" pitchFamily="34" charset="0"/>
              </a:rPr>
              <a:t>purchasing</a:t>
            </a:r>
            <a:r>
              <a:rPr lang="it-IT" sz="2600" dirty="0">
                <a:solidFill>
                  <a:srgbClr val="646B65"/>
                </a:solidFill>
                <a:latin typeface="Century Gothic" panose="020B0502020202020204" pitchFamily="34" charset="0"/>
              </a:rPr>
              <a:t> the </a:t>
            </a:r>
            <a:r>
              <a:rPr lang="it-IT" sz="2600" dirty="0" err="1">
                <a:solidFill>
                  <a:srgbClr val="646B65"/>
                </a:solidFill>
                <a:latin typeface="Century Gothic" panose="020B0502020202020204" pitchFamily="34" charset="0"/>
              </a:rPr>
              <a:t>London</a:t>
            </a:r>
            <a:r>
              <a:rPr lang="it-IT" sz="2600" dirty="0">
                <a:solidFill>
                  <a:srgbClr val="646B65"/>
                </a:solidFill>
                <a:latin typeface="Century Gothic" panose="020B0502020202020204" pitchFamily="34" charset="0"/>
              </a:rPr>
              <a:t> </a:t>
            </a:r>
            <a:r>
              <a:rPr lang="it-IT" sz="2600" dirty="0" err="1">
                <a:solidFill>
                  <a:srgbClr val="646B65"/>
                </a:solidFill>
                <a:latin typeface="Century Gothic" panose="020B0502020202020204" pitchFamily="34" charset="0"/>
              </a:rPr>
              <a:t>Stocks</a:t>
            </a:r>
            <a:r>
              <a:rPr lang="it-IT" sz="2600" dirty="0">
                <a:solidFill>
                  <a:srgbClr val="646B65"/>
                </a:solidFill>
                <a:latin typeface="Century Gothic" panose="020B0502020202020204" pitchFamily="34" charset="0"/>
              </a:rPr>
              <a:t> Exchange, </a:t>
            </a:r>
            <a:r>
              <a:rPr lang="it-IT" sz="2600" dirty="0" err="1">
                <a:solidFill>
                  <a:srgbClr val="646B65"/>
                </a:solidFill>
                <a:latin typeface="Century Gothic" panose="020B0502020202020204" pitchFamily="34" charset="0"/>
              </a:rPr>
              <a:t>which</a:t>
            </a:r>
            <a:r>
              <a:rPr lang="it-IT" sz="2600" dirty="0">
                <a:solidFill>
                  <a:srgbClr val="646B65"/>
                </a:solidFill>
                <a:latin typeface="Century Gothic" panose="020B0502020202020204" pitchFamily="34" charset="0"/>
              </a:rPr>
              <a:t> </a:t>
            </a:r>
            <a:r>
              <a:rPr lang="it-IT" sz="2600" dirty="0" err="1">
                <a:solidFill>
                  <a:srgbClr val="646B65"/>
                </a:solidFill>
                <a:latin typeface="Century Gothic" panose="020B0502020202020204" pitchFamily="34" charset="0"/>
              </a:rPr>
              <a:t>controls</a:t>
            </a:r>
            <a:r>
              <a:rPr lang="it-IT" sz="2600" dirty="0">
                <a:solidFill>
                  <a:srgbClr val="646B65"/>
                </a:solidFill>
                <a:latin typeface="Century Gothic" panose="020B0502020202020204" pitchFamily="34" charset="0"/>
              </a:rPr>
              <a:t> Borsa S.p.A.) </a:t>
            </a:r>
            <a:r>
              <a:rPr lang="it-IT" sz="2600" dirty="0" err="1" smtClean="0">
                <a:solidFill>
                  <a:srgbClr val="646B65"/>
                </a:solidFill>
                <a:latin typeface="Century Gothic" panose="020B0502020202020204" pitchFamily="34" charset="0"/>
              </a:rPr>
              <a:t>have</a:t>
            </a:r>
            <a:r>
              <a:rPr lang="it-IT" sz="2600" dirty="0" smtClean="0">
                <a:solidFill>
                  <a:srgbClr val="646B65"/>
                </a:solidFill>
                <a:latin typeface="Century Gothic" panose="020B0502020202020204" pitchFamily="34" charset="0"/>
              </a:rPr>
              <a:t> to be </a:t>
            </a:r>
            <a:r>
              <a:rPr lang="it-IT" sz="2600" dirty="0" err="1" smtClean="0">
                <a:solidFill>
                  <a:srgbClr val="646B65"/>
                </a:solidFill>
                <a:latin typeface="Century Gothic" panose="020B0502020202020204" pitchFamily="34" charset="0"/>
              </a:rPr>
              <a:t>notified</a:t>
            </a:r>
            <a:r>
              <a:rPr lang="it-IT" sz="2600" dirty="0" smtClean="0">
                <a:solidFill>
                  <a:srgbClr val="646B65"/>
                </a:solidFill>
                <a:latin typeface="Century Gothic" panose="020B0502020202020204" pitchFamily="34" charset="0"/>
              </a:rPr>
              <a:t> to - and </a:t>
            </a:r>
            <a:r>
              <a:rPr lang="it-IT" sz="2600" dirty="0" err="1" smtClean="0">
                <a:solidFill>
                  <a:srgbClr val="646B65"/>
                </a:solidFill>
                <a:latin typeface="Century Gothic" panose="020B0502020202020204" pitchFamily="34" charset="0"/>
              </a:rPr>
              <a:t>approved</a:t>
            </a:r>
            <a:r>
              <a:rPr lang="it-IT" sz="2600" dirty="0" smtClean="0">
                <a:solidFill>
                  <a:srgbClr val="646B65"/>
                </a:solidFill>
                <a:latin typeface="Century Gothic" panose="020B0502020202020204" pitchFamily="34" charset="0"/>
              </a:rPr>
              <a:t> by - the </a:t>
            </a:r>
            <a:r>
              <a:rPr lang="it-IT" sz="2600" dirty="0" err="1" smtClean="0">
                <a:solidFill>
                  <a:srgbClr val="646B65"/>
                </a:solidFill>
                <a:latin typeface="Century Gothic" panose="020B0502020202020204" pitchFamily="34" charset="0"/>
              </a:rPr>
              <a:t>Government</a:t>
            </a:r>
            <a:r>
              <a:rPr lang="it-IT" sz="2600" dirty="0">
                <a:solidFill>
                  <a:srgbClr val="646B65"/>
                </a:solidFill>
                <a:latin typeface="Century Gothic" panose="020B0502020202020204" pitchFamily="34" charset="0"/>
              </a:rPr>
              <a:t>.</a:t>
            </a:r>
          </a:p>
          <a:p>
            <a:endParaRPr lang="en-US" sz="2400" dirty="0"/>
          </a:p>
        </p:txBody>
      </p:sp>
      <p:sp>
        <p:nvSpPr>
          <p:cNvPr id="12" name="CasellaDiTesto 11"/>
          <p:cNvSpPr txBox="1"/>
          <p:nvPr/>
        </p:nvSpPr>
        <p:spPr>
          <a:xfrm>
            <a:off x="1670050" y="4740275"/>
            <a:ext cx="4343400" cy="1754326"/>
          </a:xfrm>
          <a:prstGeom prst="rect">
            <a:avLst/>
          </a:prstGeom>
          <a:solidFill>
            <a:schemeClr val="bg1"/>
          </a:solidFill>
          <a:ln>
            <a:solidFill>
              <a:schemeClr val="tx2"/>
            </a:solidFill>
          </a:ln>
        </p:spPr>
        <p:txBody>
          <a:bodyPr wrap="square" rtlCol="0">
            <a:spAutoFit/>
          </a:bodyPr>
          <a:lstStyle/>
          <a:p>
            <a:endParaRPr lang="en-US" sz="3600" dirty="0" smtClean="0"/>
          </a:p>
          <a:p>
            <a:r>
              <a:rPr lang="en-US" sz="3600" dirty="0" smtClean="0"/>
              <a:t>Law Decree 105/2019</a:t>
            </a:r>
          </a:p>
          <a:p>
            <a:endParaRPr lang="en-US" sz="3600" dirty="0"/>
          </a:p>
        </p:txBody>
      </p:sp>
    </p:spTree>
    <p:extLst>
      <p:ext uri="{BB962C8B-B14F-4D97-AF65-F5344CB8AC3E}">
        <p14:creationId xmlns:p14="http://schemas.microsoft.com/office/powerpoint/2010/main" val="27235723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2"/>
          <p:cNvSpPr/>
          <p:nvPr/>
        </p:nvSpPr>
        <p:spPr>
          <a:xfrm>
            <a:off x="0" y="1447318"/>
            <a:ext cx="20104100" cy="9004300"/>
          </a:xfrm>
          <a:custGeom>
            <a:avLst/>
            <a:gdLst/>
            <a:ahLst/>
            <a:cxnLst/>
            <a:rect l="l" t="t" r="r" b="b"/>
            <a:pathLst>
              <a:path w="20097115" h="9004300">
                <a:moveTo>
                  <a:pt x="0" y="9004123"/>
                </a:moveTo>
                <a:lnTo>
                  <a:pt x="20096560" y="9004123"/>
                </a:lnTo>
                <a:lnTo>
                  <a:pt x="20096560" y="0"/>
                </a:lnTo>
                <a:lnTo>
                  <a:pt x="0" y="0"/>
                </a:lnTo>
                <a:lnTo>
                  <a:pt x="0" y="9004123"/>
                </a:lnTo>
                <a:close/>
              </a:path>
            </a:pathLst>
          </a:custGeom>
          <a:solidFill>
            <a:srgbClr val="4B4B4A">
              <a:alpha val="7058"/>
            </a:srgbClr>
          </a:solidFill>
        </p:spPr>
        <p:txBody>
          <a:bodyPr wrap="square" lIns="0" tIns="0" rIns="0" bIns="0" rtlCol="0"/>
          <a:lstStyle/>
          <a:p>
            <a:pPr>
              <a:defRPr/>
            </a:pPr>
            <a:r>
              <a:rPr lang="en-US"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6" name="object 14"/>
          <p:cNvSpPr txBox="1">
            <a:spLocks noGrp="1"/>
          </p:cNvSpPr>
          <p:nvPr>
            <p:ph type="sldNum" sz="quarter" idx="7"/>
          </p:nvPr>
        </p:nvSpPr>
        <p:spPr>
          <a:xfrm>
            <a:off x="9962777" y="10848282"/>
            <a:ext cx="284479" cy="253916"/>
          </a:xfrm>
          <a:prstGeom prst="rect">
            <a:avLst/>
          </a:prstGeom>
        </p:spPr>
        <p:txBody>
          <a:bodyPr vert="horz" wrap="square" lIns="0" tIns="0" rIns="0" bIns="0" rtlCol="0">
            <a:spAutoFit/>
          </a:bodyPr>
          <a:lstStyle/>
          <a:p>
            <a:pPr marL="25400" marR="0" lvl="0" indent="0" algn="l" defTabSz="914400" rtl="0" eaLnBrk="1" fontAlgn="auto" latinLnBrk="0" hangingPunct="1">
              <a:lnSpc>
                <a:spcPct val="100000"/>
              </a:lnSpc>
              <a:spcBef>
                <a:spcPts val="145"/>
              </a:spcBef>
              <a:spcAft>
                <a:spcPts val="0"/>
              </a:spcAft>
              <a:buClrTx/>
              <a:buSzTx/>
              <a:buFontTx/>
              <a:buNone/>
              <a:tabLst/>
              <a:defRPr/>
            </a:pPr>
            <a:fld id="{81D60167-4931-47E6-BA6A-407CBD079E47}" type="slidenum">
              <a:rPr kumimoji="0" sz="1650" b="0" i="0" u="none" strike="noStrike" kern="1200" cap="none" spc="-135" normalizeH="0" baseline="0" noProof="0" dirty="0">
                <a:ln>
                  <a:noFill/>
                </a:ln>
                <a:solidFill>
                  <a:srgbClr val="646B65"/>
                </a:solidFill>
                <a:effectLst/>
                <a:uLnTx/>
                <a:uFillTx/>
                <a:latin typeface="Century Gothic" panose="020B0502020202020204" pitchFamily="34" charset="0"/>
                <a:ea typeface="+mn-ea"/>
                <a:cs typeface="Verdana"/>
              </a:rPr>
              <a:pPr marL="25400" marR="0" lvl="0" indent="0" algn="l" defTabSz="914400" rtl="0" eaLnBrk="1" fontAlgn="auto" latinLnBrk="0" hangingPunct="1">
                <a:lnSpc>
                  <a:spcPct val="100000"/>
                </a:lnSpc>
                <a:spcBef>
                  <a:spcPts val="145"/>
                </a:spcBef>
                <a:spcAft>
                  <a:spcPts val="0"/>
                </a:spcAft>
                <a:buClrTx/>
                <a:buSzTx/>
                <a:buFontTx/>
                <a:buNone/>
                <a:tabLst/>
                <a:defRPr/>
              </a:pPr>
              <a:t>34</a:t>
            </a:fld>
            <a:endParaRPr kumimoji="0" sz="1650" b="0" i="0" u="none" strike="noStrike" kern="1200" cap="none" spc="-135" normalizeH="0" baseline="0" noProof="0" dirty="0">
              <a:ln>
                <a:noFill/>
              </a:ln>
              <a:solidFill>
                <a:srgbClr val="646B65"/>
              </a:solidFill>
              <a:effectLst/>
              <a:uLnTx/>
              <a:uFillTx/>
              <a:latin typeface="Century Gothic" panose="020B0502020202020204" pitchFamily="34" charset="0"/>
              <a:ea typeface="+mn-ea"/>
              <a:cs typeface="Verdana"/>
            </a:endParaRPr>
          </a:p>
        </p:txBody>
      </p:sp>
      <p:pic>
        <p:nvPicPr>
          <p:cNvPr id="17" name="Picture 2"/>
          <p:cNvPicPr>
            <a:picLocks noChangeAspect="1" noChangeArrowheads="1"/>
          </p:cNvPicPr>
          <p:nvPr/>
        </p:nvPicPr>
        <p:blipFill rotWithShape="1">
          <a:blip r:embed="rId3">
            <a:grayscl/>
            <a:extLst>
              <a:ext uri="{BEBA8EAE-BF5A-486C-A8C5-ECC9F3942E4B}">
                <a14:imgProps xmlns:a14="http://schemas.microsoft.com/office/drawing/2010/main">
                  <a14:imgLayer r:embed="rId4">
                    <a14:imgEffect>
                      <a14:backgroundRemoval t="2254" b="85070" l="845" r="100000"/>
                    </a14:imgEffect>
                  </a14:imgLayer>
                </a14:imgProps>
              </a:ext>
              <a:ext uri="{28A0092B-C50C-407E-A947-70E740481C1C}">
                <a14:useLocalDpi xmlns:a14="http://schemas.microsoft.com/office/drawing/2010/main" val="0"/>
              </a:ext>
            </a:extLst>
          </a:blip>
          <a:srcRect b="11214"/>
          <a:stretch/>
        </p:blipFill>
        <p:spPr bwMode="auto">
          <a:xfrm>
            <a:off x="17291050" y="8270871"/>
            <a:ext cx="2456187" cy="2180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80960" y="10455275"/>
            <a:ext cx="2232090" cy="687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Shape 150"/>
          <p:cNvSpPr/>
          <p:nvPr/>
        </p:nvSpPr>
        <p:spPr>
          <a:xfrm>
            <a:off x="130262" y="317814"/>
            <a:ext cx="19446788" cy="564255"/>
          </a:xfrm>
          <a:prstGeom prst="rect">
            <a:avLst/>
          </a:prstGeom>
          <a:ln w="12700">
            <a:miter lim="400000"/>
          </a:ln>
          <a:extLst>
            <a:ext uri="{C572A759-6A51-4108-AA02-DFA0A04FC94B}"/>
          </a:extLst>
        </p:spPr>
        <p:txBody>
          <a:bodyPr wrap="square" lIns="50799" tIns="50799" rIns="50799" bIns="50799" anchor="ctr">
            <a:spAutoFit/>
          </a:bodyPr>
          <a:lstStyle>
            <a:lvl1pPr algn="l">
              <a:defRPr sz="3500" cap="all">
                <a:solidFill>
                  <a:srgbClr val="123A56"/>
                </a:solidFill>
                <a:latin typeface="Raleway Light"/>
                <a:ea typeface="Raleway Light"/>
                <a:cs typeface="Raleway Light"/>
                <a:sym typeface="Raleway Light"/>
              </a:defRPr>
            </a:lvl1pPr>
          </a:lstStyle>
          <a:p>
            <a:pPr marL="12700"/>
            <a:r>
              <a:rPr lang="en-US" sz="3000" spc="20" dirty="0" err="1" smtClean="0">
                <a:solidFill>
                  <a:srgbClr val="003045"/>
                </a:solidFill>
                <a:latin typeface="Century Gothic"/>
                <a:cs typeface="Century Gothic"/>
              </a:rPr>
              <a:t>ReCENT</a:t>
            </a:r>
            <a:r>
              <a:rPr lang="en-US" sz="3000" spc="20" dirty="0" smtClean="0">
                <a:solidFill>
                  <a:srgbClr val="003045"/>
                </a:solidFill>
                <a:latin typeface="Century Gothic"/>
                <a:cs typeface="Century Gothic"/>
              </a:rPr>
              <a:t> DEVELOPMENT</a:t>
            </a:r>
            <a:endParaRPr lang="en-US" sz="3000" spc="20" dirty="0">
              <a:solidFill>
                <a:srgbClr val="003045"/>
              </a:solidFill>
              <a:latin typeface="Century Gothic"/>
              <a:cs typeface="Century Gothic"/>
            </a:endParaRPr>
          </a:p>
        </p:txBody>
      </p:sp>
      <p:pic>
        <p:nvPicPr>
          <p:cNvPr id="21" name="Virgola blu grigio e bianca-01.png"/>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870450" y="741799"/>
            <a:ext cx="512762"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22" name="Shape 149"/>
          <p:cNvSpPr>
            <a:spLocks noChangeShapeType="1"/>
          </p:cNvSpPr>
          <p:nvPr/>
        </p:nvSpPr>
        <p:spPr bwMode="auto">
          <a:xfrm>
            <a:off x="13149" y="877227"/>
            <a:ext cx="5085901" cy="0"/>
          </a:xfrm>
          <a:prstGeom prst="line">
            <a:avLst/>
          </a:prstGeom>
          <a:noFill/>
          <a:ln w="19050">
            <a:solidFill>
              <a:srgbClr val="123A56"/>
            </a:solidFill>
            <a:miter lim="400000"/>
            <a:headEnd/>
            <a:tailEnd/>
          </a:ln>
          <a:extLst>
            <a:ext uri="{909E8E84-426E-40DD-AFC4-6F175D3DCCD1}">
              <a14:hiddenFill xmlns:a14="http://schemas.microsoft.com/office/drawing/2010/main">
                <a:noFill/>
              </a14:hiddenFill>
            </a:ext>
          </a:extLst>
        </p:spPr>
        <p:txBody>
          <a:bodyPr lIns="50799" tIns="50799" rIns="50799" bIns="50799" anchor="ctr"/>
          <a:lstStyle/>
          <a:p>
            <a:endParaRPr lang="it-IT"/>
          </a:p>
        </p:txBody>
      </p:sp>
      <p:sp>
        <p:nvSpPr>
          <p:cNvPr id="26" name="CasellaDiTesto 25"/>
          <p:cNvSpPr txBox="1"/>
          <p:nvPr/>
        </p:nvSpPr>
        <p:spPr>
          <a:xfrm>
            <a:off x="6013450" y="1692275"/>
            <a:ext cx="7315200" cy="523220"/>
          </a:xfrm>
          <a:prstGeom prst="rect">
            <a:avLst/>
          </a:prstGeom>
          <a:noFill/>
        </p:spPr>
        <p:txBody>
          <a:bodyPr wrap="square" rtlCol="0">
            <a:spAutoFit/>
          </a:bodyPr>
          <a:lstStyle/>
          <a:p>
            <a:pPr algn="ctr"/>
            <a:r>
              <a:rPr lang="en-US" sz="2800" b="1" dirty="0" smtClean="0">
                <a:solidFill>
                  <a:srgbClr val="646B65"/>
                </a:solidFill>
                <a:latin typeface="Century Gothic" panose="020B0502020202020204" pitchFamily="34" charset="0"/>
              </a:rPr>
              <a:t>RETELIT CASE</a:t>
            </a:r>
            <a:endParaRPr lang="en-US" sz="2800" b="1" dirty="0">
              <a:solidFill>
                <a:srgbClr val="646B65"/>
              </a:solidFill>
              <a:latin typeface="Century Gothic" panose="020B0502020202020204" pitchFamily="34" charset="0"/>
            </a:endParaRPr>
          </a:p>
        </p:txBody>
      </p:sp>
      <p:sp>
        <p:nvSpPr>
          <p:cNvPr id="3" name="CasellaDiTesto 2"/>
          <p:cNvSpPr txBox="1"/>
          <p:nvPr/>
        </p:nvSpPr>
        <p:spPr>
          <a:xfrm>
            <a:off x="1136650" y="2775788"/>
            <a:ext cx="17221200" cy="6017032"/>
          </a:xfrm>
          <a:prstGeom prst="rect">
            <a:avLst/>
          </a:prstGeom>
          <a:noFill/>
        </p:spPr>
        <p:txBody>
          <a:bodyPr wrap="square" rtlCol="0">
            <a:spAutoFit/>
          </a:bodyPr>
          <a:lstStyle/>
          <a:p>
            <a:pPr algn="just">
              <a:lnSpc>
                <a:spcPct val="150000"/>
              </a:lnSpc>
              <a:spcBef>
                <a:spcPts val="600"/>
              </a:spcBef>
              <a:spcAft>
                <a:spcPts val="600"/>
              </a:spcAft>
              <a:buBlip>
                <a:blip r:embed="rId7"/>
              </a:buBlip>
            </a:pPr>
            <a:r>
              <a:rPr lang="en-US" altLang="it-IT" sz="2000" dirty="0" smtClean="0">
                <a:solidFill>
                  <a:srgbClr val="646B65"/>
                </a:solidFill>
                <a:latin typeface="Century Gothic" panose="020B0502020202020204" pitchFamily="34" charset="0"/>
              </a:rPr>
              <a:t> On June 7, 2018 </a:t>
            </a:r>
            <a:r>
              <a:rPr lang="en-US" altLang="it-IT" sz="2000" dirty="0">
                <a:solidFill>
                  <a:srgbClr val="646B65"/>
                </a:solidFill>
                <a:latin typeface="Century Gothic" panose="020B0502020202020204" pitchFamily="34" charset="0"/>
              </a:rPr>
              <a:t>the Government decided to exercise the Golden Power </a:t>
            </a:r>
            <a:r>
              <a:rPr lang="en-US" altLang="it-IT" sz="2000" dirty="0" smtClean="0">
                <a:solidFill>
                  <a:srgbClr val="646B65"/>
                </a:solidFill>
                <a:latin typeface="Century Gothic" panose="020B0502020202020204" pitchFamily="34" charset="0"/>
              </a:rPr>
              <a:t>against </a:t>
            </a:r>
            <a:r>
              <a:rPr lang="en-US" altLang="it-IT" sz="2000" dirty="0" err="1" smtClean="0">
                <a:solidFill>
                  <a:srgbClr val="646B65"/>
                </a:solidFill>
                <a:latin typeface="Century Gothic" panose="020B0502020202020204" pitchFamily="34" charset="0"/>
              </a:rPr>
              <a:t>Reti</a:t>
            </a:r>
            <a:r>
              <a:rPr lang="en-US" altLang="it-IT" sz="2000" dirty="0" smtClean="0">
                <a:solidFill>
                  <a:srgbClr val="646B65"/>
                </a:solidFill>
                <a:latin typeface="Century Gothic" panose="020B0502020202020204" pitchFamily="34" charset="0"/>
              </a:rPr>
              <a:t> </a:t>
            </a:r>
            <a:r>
              <a:rPr lang="en-US" altLang="it-IT" sz="2000" dirty="0" err="1" smtClean="0">
                <a:solidFill>
                  <a:srgbClr val="646B65"/>
                </a:solidFill>
                <a:latin typeface="Century Gothic" panose="020B0502020202020204" pitchFamily="34" charset="0"/>
              </a:rPr>
              <a:t>Telematiche</a:t>
            </a:r>
            <a:r>
              <a:rPr lang="en-US" altLang="it-IT" sz="2000" dirty="0" smtClean="0">
                <a:solidFill>
                  <a:srgbClr val="646B65"/>
                </a:solidFill>
                <a:latin typeface="Century Gothic" panose="020B0502020202020204" pitchFamily="34" charset="0"/>
              </a:rPr>
              <a:t> </a:t>
            </a:r>
            <a:r>
              <a:rPr lang="en-US" altLang="it-IT" sz="2000" dirty="0" err="1" smtClean="0">
                <a:solidFill>
                  <a:srgbClr val="646B65"/>
                </a:solidFill>
                <a:latin typeface="Century Gothic" panose="020B0502020202020204" pitchFamily="34" charset="0"/>
              </a:rPr>
              <a:t>Italiane</a:t>
            </a:r>
            <a:r>
              <a:rPr lang="en-US" altLang="it-IT" sz="2000" dirty="0" smtClean="0">
                <a:solidFill>
                  <a:srgbClr val="646B65"/>
                </a:solidFill>
                <a:latin typeface="Century Gothic" panose="020B0502020202020204" pitchFamily="34" charset="0"/>
              </a:rPr>
              <a:t> S.p.A. (alias </a:t>
            </a:r>
            <a:r>
              <a:rPr lang="en-US" altLang="it-IT" sz="2000" dirty="0" err="1" smtClean="0">
                <a:solidFill>
                  <a:srgbClr val="646B65"/>
                </a:solidFill>
                <a:latin typeface="Century Gothic" panose="020B0502020202020204" pitchFamily="34" charset="0"/>
              </a:rPr>
              <a:t>Retelit</a:t>
            </a:r>
            <a:r>
              <a:rPr lang="en-US" altLang="it-IT" sz="2000" dirty="0" smtClean="0">
                <a:solidFill>
                  <a:srgbClr val="646B65"/>
                </a:solidFill>
                <a:latin typeface="Century Gothic" panose="020B0502020202020204" pitchFamily="34" charset="0"/>
              </a:rPr>
              <a:t>), a </a:t>
            </a:r>
            <a:r>
              <a:rPr lang="en-US" altLang="it-IT" sz="2000" dirty="0">
                <a:solidFill>
                  <a:srgbClr val="646B65"/>
                </a:solidFill>
                <a:latin typeface="Century Gothic" panose="020B0502020202020204" pitchFamily="34" charset="0"/>
              </a:rPr>
              <a:t>company that owns 8,000 </a:t>
            </a:r>
            <a:r>
              <a:rPr lang="en-US" altLang="it-IT" sz="2000" dirty="0" err="1">
                <a:solidFill>
                  <a:srgbClr val="646B65"/>
                </a:solidFill>
                <a:latin typeface="Century Gothic" panose="020B0502020202020204" pitchFamily="34" charset="0"/>
              </a:rPr>
              <a:t>kilometres</a:t>
            </a:r>
            <a:r>
              <a:rPr lang="en-US" altLang="it-IT" sz="2000" dirty="0">
                <a:solidFill>
                  <a:srgbClr val="646B65"/>
                </a:solidFill>
                <a:latin typeface="Century Gothic" panose="020B0502020202020204" pitchFamily="34" charset="0"/>
              </a:rPr>
              <a:t> of optical </a:t>
            </a:r>
            <a:r>
              <a:rPr lang="en-US" altLang="it-IT" sz="2000" dirty="0" err="1">
                <a:solidFill>
                  <a:srgbClr val="646B65"/>
                </a:solidFill>
                <a:latin typeface="Century Gothic" panose="020B0502020202020204" pitchFamily="34" charset="0"/>
              </a:rPr>
              <a:t>fibre</a:t>
            </a:r>
            <a:r>
              <a:rPr lang="en-US" altLang="it-IT" sz="2000" dirty="0">
                <a:solidFill>
                  <a:srgbClr val="646B65"/>
                </a:solidFill>
                <a:latin typeface="Century Gothic" panose="020B0502020202020204" pitchFamily="34" charset="0"/>
              </a:rPr>
              <a:t> throughout </a:t>
            </a:r>
            <a:r>
              <a:rPr lang="en-US" altLang="it-IT" sz="2000" dirty="0" smtClean="0">
                <a:solidFill>
                  <a:srgbClr val="646B65"/>
                </a:solidFill>
                <a:latin typeface="Century Gothic" panose="020B0502020202020204" pitchFamily="34" charset="0"/>
              </a:rPr>
              <a:t>Italy.</a:t>
            </a:r>
            <a:endParaRPr lang="en-US" altLang="it-IT" sz="2000" dirty="0">
              <a:solidFill>
                <a:srgbClr val="646B65"/>
              </a:solidFill>
              <a:latin typeface="Century Gothic" panose="020B0502020202020204" pitchFamily="34" charset="0"/>
            </a:endParaRPr>
          </a:p>
          <a:p>
            <a:pPr algn="just">
              <a:lnSpc>
                <a:spcPct val="150000"/>
              </a:lnSpc>
              <a:spcBef>
                <a:spcPts val="600"/>
              </a:spcBef>
              <a:spcAft>
                <a:spcPts val="600"/>
              </a:spcAft>
              <a:buBlip>
                <a:blip r:embed="rId7"/>
              </a:buBlip>
            </a:pPr>
            <a:r>
              <a:rPr lang="en-US" altLang="it-IT" sz="2000" dirty="0" smtClean="0">
                <a:solidFill>
                  <a:srgbClr val="646B65"/>
                </a:solidFill>
                <a:latin typeface="Century Gothic" panose="020B0502020202020204" pitchFamily="34" charset="0"/>
              </a:rPr>
              <a:t> </a:t>
            </a:r>
            <a:r>
              <a:rPr lang="en-US" altLang="it-IT" sz="2000" dirty="0">
                <a:solidFill>
                  <a:srgbClr val="646B65"/>
                </a:solidFill>
                <a:latin typeface="Century Gothic" panose="020B0502020202020204" pitchFamily="34" charset="0"/>
              </a:rPr>
              <a:t>T</a:t>
            </a:r>
            <a:r>
              <a:rPr lang="en-US" altLang="it-IT" sz="2000" dirty="0" smtClean="0">
                <a:solidFill>
                  <a:srgbClr val="646B65"/>
                </a:solidFill>
                <a:latin typeface="Century Gothic" panose="020B0502020202020204" pitchFamily="34" charset="0"/>
              </a:rPr>
              <a:t>he shareholders </a:t>
            </a:r>
            <a:r>
              <a:rPr lang="en-US" altLang="it-IT" sz="2000" dirty="0">
                <a:solidFill>
                  <a:srgbClr val="646B65"/>
                </a:solidFill>
                <a:latin typeface="Century Gothic" panose="020B0502020202020204" pitchFamily="34" charset="0"/>
              </a:rPr>
              <a:t>in </a:t>
            </a:r>
            <a:r>
              <a:rPr lang="en-US" altLang="it-IT" sz="2000" dirty="0" err="1">
                <a:solidFill>
                  <a:srgbClr val="646B65"/>
                </a:solidFill>
                <a:latin typeface="Century Gothic" panose="020B0502020202020204" pitchFamily="34" charset="0"/>
              </a:rPr>
              <a:t>Retelit</a:t>
            </a:r>
            <a:r>
              <a:rPr lang="en-US" altLang="it-IT" sz="2000" dirty="0">
                <a:solidFill>
                  <a:srgbClr val="646B65"/>
                </a:solidFill>
                <a:latin typeface="Century Gothic" panose="020B0502020202020204" pitchFamily="34" charset="0"/>
              </a:rPr>
              <a:t> have battled for control of the </a:t>
            </a:r>
            <a:r>
              <a:rPr lang="en-US" altLang="it-IT" sz="2000" dirty="0" smtClean="0">
                <a:solidFill>
                  <a:srgbClr val="646B65"/>
                </a:solidFill>
                <a:latin typeface="Century Gothic" panose="020B0502020202020204" pitchFamily="34" charset="0"/>
              </a:rPr>
              <a:t>company: a group </a:t>
            </a:r>
            <a:r>
              <a:rPr lang="en-US" altLang="it-IT" sz="2000" dirty="0">
                <a:solidFill>
                  <a:srgbClr val="646B65"/>
                </a:solidFill>
                <a:latin typeface="Century Gothic" panose="020B0502020202020204" pitchFamily="34" charset="0"/>
              </a:rPr>
              <a:t>led by </a:t>
            </a:r>
            <a:r>
              <a:rPr lang="en-US" altLang="it-IT" sz="2000" dirty="0" smtClean="0">
                <a:solidFill>
                  <a:srgbClr val="646B65"/>
                </a:solidFill>
                <a:latin typeface="Century Gothic" panose="020B0502020202020204" pitchFamily="34" charset="0"/>
              </a:rPr>
              <a:t>the German </a:t>
            </a:r>
            <a:r>
              <a:rPr lang="en-US" altLang="it-IT" sz="2000" dirty="0">
                <a:solidFill>
                  <a:srgbClr val="646B65"/>
                </a:solidFill>
                <a:latin typeface="Century Gothic" panose="020B0502020202020204" pitchFamily="34" charset="0"/>
              </a:rPr>
              <a:t>activist fund Shareholder Value Management (SVM) on April </a:t>
            </a:r>
            <a:r>
              <a:rPr lang="en-US" altLang="it-IT" sz="2000" dirty="0" smtClean="0">
                <a:solidFill>
                  <a:srgbClr val="646B65"/>
                </a:solidFill>
                <a:latin typeface="Century Gothic" panose="020B0502020202020204" pitchFamily="34" charset="0"/>
              </a:rPr>
              <a:t>27, during the shareholders’ meeting of the company, appointed </a:t>
            </a:r>
            <a:r>
              <a:rPr lang="en-US" altLang="it-IT" sz="2000" dirty="0">
                <a:solidFill>
                  <a:srgbClr val="646B65"/>
                </a:solidFill>
                <a:latin typeface="Century Gothic" panose="020B0502020202020204" pitchFamily="34" charset="0"/>
              </a:rPr>
              <a:t>the current </a:t>
            </a:r>
            <a:r>
              <a:rPr lang="en-US" altLang="it-IT" sz="2000" dirty="0" smtClean="0">
                <a:solidFill>
                  <a:srgbClr val="646B65"/>
                </a:solidFill>
                <a:latin typeface="Century Gothic" panose="020B0502020202020204" pitchFamily="34" charset="0"/>
              </a:rPr>
              <a:t>board, </a:t>
            </a:r>
            <a:r>
              <a:rPr lang="en-US" altLang="it-IT" sz="2000" dirty="0">
                <a:solidFill>
                  <a:srgbClr val="646B65"/>
                </a:solidFill>
                <a:latin typeface="Century Gothic" panose="020B0502020202020204" pitchFamily="34" charset="0"/>
              </a:rPr>
              <a:t>defeating a rival slate of board nominees backed by </a:t>
            </a:r>
            <a:r>
              <a:rPr lang="en-US" altLang="it-IT" sz="2000" dirty="0" smtClean="0">
                <a:solidFill>
                  <a:srgbClr val="646B65"/>
                </a:solidFill>
                <a:latin typeface="Century Gothic" panose="020B0502020202020204" pitchFamily="34" charset="0"/>
              </a:rPr>
              <a:t>the investor </a:t>
            </a:r>
            <a:r>
              <a:rPr lang="en-US" altLang="it-IT" sz="2000" dirty="0">
                <a:solidFill>
                  <a:srgbClr val="646B65"/>
                </a:solidFill>
                <a:latin typeface="Century Gothic" panose="020B0502020202020204" pitchFamily="34" charset="0"/>
              </a:rPr>
              <a:t>consortium Fiber </a:t>
            </a:r>
            <a:r>
              <a:rPr lang="en-US" altLang="it-IT" sz="2000" dirty="0" smtClean="0">
                <a:solidFill>
                  <a:srgbClr val="646B65"/>
                </a:solidFill>
                <a:latin typeface="Century Gothic" panose="020B0502020202020204" pitchFamily="34" charset="0"/>
              </a:rPr>
              <a:t>4.0 (owning a percentage equal to 8.975% of </a:t>
            </a:r>
            <a:r>
              <a:rPr lang="en-US" altLang="it-IT" sz="2000" dirty="0" err="1" smtClean="0">
                <a:solidFill>
                  <a:srgbClr val="646B65"/>
                </a:solidFill>
                <a:latin typeface="Century Gothic" panose="020B0502020202020204" pitchFamily="34" charset="0"/>
              </a:rPr>
              <a:t>Retelit</a:t>
            </a:r>
            <a:r>
              <a:rPr lang="en-US" altLang="it-IT" sz="2000" dirty="0" smtClean="0">
                <a:solidFill>
                  <a:srgbClr val="646B65"/>
                </a:solidFill>
                <a:latin typeface="Century Gothic" panose="020B0502020202020204" pitchFamily="34" charset="0"/>
              </a:rPr>
              <a:t>) which </a:t>
            </a:r>
            <a:r>
              <a:rPr lang="en-US" altLang="it-IT" sz="2000" dirty="0">
                <a:solidFill>
                  <a:srgbClr val="646B65"/>
                </a:solidFill>
                <a:latin typeface="Century Gothic" panose="020B0502020202020204" pitchFamily="34" charset="0"/>
              </a:rPr>
              <a:t>had called for a change of management</a:t>
            </a:r>
            <a:r>
              <a:rPr lang="en-US" altLang="it-IT" sz="2000" dirty="0" smtClean="0">
                <a:solidFill>
                  <a:srgbClr val="646B65"/>
                </a:solidFill>
                <a:latin typeface="Century Gothic" panose="020B0502020202020204" pitchFamily="34" charset="0"/>
              </a:rPr>
              <a:t>.</a:t>
            </a:r>
            <a:endParaRPr lang="en-US" altLang="it-IT" sz="2000" dirty="0">
              <a:solidFill>
                <a:srgbClr val="646B65"/>
              </a:solidFill>
              <a:latin typeface="Century Gothic" panose="020B0502020202020204" pitchFamily="34" charset="0"/>
            </a:endParaRPr>
          </a:p>
          <a:p>
            <a:pPr algn="just">
              <a:lnSpc>
                <a:spcPct val="150000"/>
              </a:lnSpc>
              <a:spcBef>
                <a:spcPts val="600"/>
              </a:spcBef>
              <a:spcAft>
                <a:spcPts val="600"/>
              </a:spcAft>
              <a:buBlip>
                <a:blip r:embed="rId7"/>
              </a:buBlip>
            </a:pPr>
            <a:r>
              <a:rPr lang="en-US" altLang="it-IT" sz="2000" dirty="0" smtClean="0">
                <a:solidFill>
                  <a:srgbClr val="646B65"/>
                </a:solidFill>
                <a:latin typeface="Century Gothic" panose="020B0502020202020204" pitchFamily="34" charset="0"/>
              </a:rPr>
              <a:t> Fiber </a:t>
            </a:r>
            <a:r>
              <a:rPr lang="en-US" altLang="it-IT" sz="2000" dirty="0">
                <a:solidFill>
                  <a:srgbClr val="646B65"/>
                </a:solidFill>
                <a:latin typeface="Century Gothic" panose="020B0502020202020204" pitchFamily="34" charset="0"/>
              </a:rPr>
              <a:t>4.0 had sought unsuccessfully to block the April 27 vote saying that - based on golden power rules shielding strategic companies - SVM should have notified the government of the </a:t>
            </a:r>
            <a:r>
              <a:rPr lang="en-US" altLang="it-IT" sz="2000" dirty="0" smtClean="0">
                <a:solidFill>
                  <a:srgbClr val="646B65"/>
                </a:solidFill>
                <a:latin typeface="Century Gothic" panose="020B0502020202020204" pitchFamily="34" charset="0"/>
              </a:rPr>
              <a:t>agreement </a:t>
            </a:r>
            <a:r>
              <a:rPr lang="en-US" altLang="it-IT" sz="2000" dirty="0">
                <a:solidFill>
                  <a:srgbClr val="646B65"/>
                </a:solidFill>
                <a:latin typeface="Century Gothic" panose="020B0502020202020204" pitchFamily="34" charset="0"/>
              </a:rPr>
              <a:t>struck with Libyan investor </a:t>
            </a:r>
            <a:r>
              <a:rPr lang="en-US" altLang="it-IT" sz="2000" dirty="0" err="1">
                <a:solidFill>
                  <a:srgbClr val="646B65"/>
                </a:solidFill>
                <a:latin typeface="Century Gothic" panose="020B0502020202020204" pitchFamily="34" charset="0"/>
              </a:rPr>
              <a:t>Bousval</a:t>
            </a:r>
            <a:r>
              <a:rPr lang="en-US" altLang="it-IT" sz="2000" dirty="0">
                <a:solidFill>
                  <a:srgbClr val="646B65"/>
                </a:solidFill>
                <a:latin typeface="Century Gothic" panose="020B0502020202020204" pitchFamily="34" charset="0"/>
              </a:rPr>
              <a:t> and German fund </a:t>
            </a:r>
            <a:r>
              <a:rPr lang="en-US" altLang="it-IT" sz="2000" dirty="0" err="1">
                <a:solidFill>
                  <a:srgbClr val="646B65"/>
                </a:solidFill>
                <a:latin typeface="Century Gothic" panose="020B0502020202020204" pitchFamily="34" charset="0"/>
              </a:rPr>
              <a:t>Axxion</a:t>
            </a:r>
            <a:r>
              <a:rPr lang="en-US" altLang="it-IT" sz="2000" dirty="0">
                <a:solidFill>
                  <a:srgbClr val="646B65"/>
                </a:solidFill>
                <a:latin typeface="Century Gothic" panose="020B0502020202020204" pitchFamily="34" charset="0"/>
              </a:rPr>
              <a:t> AXX.SN over 24.4 percent of </a:t>
            </a:r>
            <a:r>
              <a:rPr lang="en-US" altLang="it-IT" sz="2000" dirty="0" err="1">
                <a:solidFill>
                  <a:srgbClr val="646B65"/>
                </a:solidFill>
                <a:latin typeface="Century Gothic" panose="020B0502020202020204" pitchFamily="34" charset="0"/>
              </a:rPr>
              <a:t>Retelit’s</a:t>
            </a:r>
            <a:r>
              <a:rPr lang="en-US" altLang="it-IT" sz="2000" dirty="0">
                <a:solidFill>
                  <a:srgbClr val="646B65"/>
                </a:solidFill>
                <a:latin typeface="Century Gothic" panose="020B0502020202020204" pitchFamily="34" charset="0"/>
              </a:rPr>
              <a:t> </a:t>
            </a:r>
            <a:r>
              <a:rPr lang="en-US" altLang="it-IT" sz="2000" dirty="0" smtClean="0">
                <a:solidFill>
                  <a:srgbClr val="646B65"/>
                </a:solidFill>
                <a:latin typeface="Century Gothic" panose="020B0502020202020204" pitchFamily="34" charset="0"/>
              </a:rPr>
              <a:t>capital.</a:t>
            </a:r>
            <a:endParaRPr lang="en-US" altLang="it-IT" sz="2000" dirty="0">
              <a:solidFill>
                <a:srgbClr val="646B65"/>
              </a:solidFill>
              <a:latin typeface="Century Gothic" panose="020B0502020202020204" pitchFamily="34" charset="0"/>
            </a:endParaRPr>
          </a:p>
          <a:p>
            <a:pPr algn="just">
              <a:lnSpc>
                <a:spcPct val="150000"/>
              </a:lnSpc>
              <a:spcBef>
                <a:spcPct val="0"/>
              </a:spcBef>
              <a:buBlip>
                <a:blip r:embed="rId7"/>
              </a:buBlip>
            </a:pPr>
            <a:r>
              <a:rPr lang="en-US" altLang="it-IT" sz="2000" dirty="0">
                <a:solidFill>
                  <a:srgbClr val="646B65"/>
                </a:solidFill>
                <a:latin typeface="Century Gothic" panose="020B0502020202020204" pitchFamily="34" charset="0"/>
              </a:rPr>
              <a:t> </a:t>
            </a:r>
            <a:r>
              <a:rPr lang="en-US" altLang="it-IT" sz="2000" dirty="0" smtClean="0">
                <a:solidFill>
                  <a:srgbClr val="646B65"/>
                </a:solidFill>
                <a:latin typeface="Century Gothic" panose="020B0502020202020204" pitchFamily="34" charset="0"/>
              </a:rPr>
              <a:t>The Italian government</a:t>
            </a:r>
            <a:r>
              <a:rPr lang="it-IT" altLang="it-IT" sz="2000" dirty="0" smtClean="0">
                <a:solidFill>
                  <a:srgbClr val="646B65"/>
                </a:solidFill>
                <a:latin typeface="Century Gothic" panose="020B0502020202020204" pitchFamily="34" charset="0"/>
              </a:rPr>
              <a:t> </a:t>
            </a:r>
            <a:r>
              <a:rPr lang="it-IT" altLang="it-IT" sz="2000" dirty="0" err="1" smtClean="0">
                <a:solidFill>
                  <a:srgbClr val="646B65"/>
                </a:solidFill>
                <a:latin typeface="Century Gothic" panose="020B0502020202020204" pitchFamily="34" charset="0"/>
              </a:rPr>
              <a:t>applied</a:t>
            </a:r>
            <a:r>
              <a:rPr lang="it-IT" altLang="it-IT" sz="2000" dirty="0" smtClean="0">
                <a:solidFill>
                  <a:srgbClr val="646B65"/>
                </a:solidFill>
                <a:latin typeface="Century Gothic" panose="020B0502020202020204" pitchFamily="34" charset="0"/>
              </a:rPr>
              <a:t> </a:t>
            </a:r>
            <a:r>
              <a:rPr lang="it-IT" altLang="it-IT" sz="2000" dirty="0" err="1" smtClean="0">
                <a:solidFill>
                  <a:srgbClr val="646B65"/>
                </a:solidFill>
                <a:latin typeface="Century Gothic" panose="020B0502020202020204" pitchFamily="34" charset="0"/>
              </a:rPr>
              <a:t>against</a:t>
            </a:r>
            <a:r>
              <a:rPr lang="it-IT" altLang="it-IT" sz="2000" dirty="0" smtClean="0">
                <a:solidFill>
                  <a:srgbClr val="646B65"/>
                </a:solidFill>
                <a:latin typeface="Century Gothic" panose="020B0502020202020204" pitchFamily="34" charset="0"/>
              </a:rPr>
              <a:t> </a:t>
            </a:r>
            <a:r>
              <a:rPr lang="it-IT" altLang="it-IT" sz="2000" dirty="0" err="1" smtClean="0">
                <a:solidFill>
                  <a:srgbClr val="646B65"/>
                </a:solidFill>
                <a:latin typeface="Century Gothic" panose="020B0502020202020204" pitchFamily="34" charset="0"/>
              </a:rPr>
              <a:t>Retelit</a:t>
            </a:r>
            <a:r>
              <a:rPr lang="it-IT" altLang="it-IT" sz="2000" dirty="0" smtClean="0">
                <a:solidFill>
                  <a:srgbClr val="646B65"/>
                </a:solidFill>
                <a:latin typeface="Century Gothic" panose="020B0502020202020204" pitchFamily="34" charset="0"/>
              </a:rPr>
              <a:t> a </a:t>
            </a:r>
            <a:r>
              <a:rPr lang="it-IT" altLang="it-IT" sz="2000" dirty="0" err="1" smtClean="0">
                <a:solidFill>
                  <a:srgbClr val="646B65"/>
                </a:solidFill>
                <a:latin typeface="Century Gothic" panose="020B0502020202020204" pitchFamily="34" charset="0"/>
              </a:rPr>
              <a:t>sanction</a:t>
            </a:r>
            <a:r>
              <a:rPr lang="it-IT" altLang="it-IT" sz="2000" dirty="0" smtClean="0">
                <a:solidFill>
                  <a:srgbClr val="646B65"/>
                </a:solidFill>
                <a:latin typeface="Century Gothic" panose="020B0502020202020204" pitchFamily="34" charset="0"/>
              </a:rPr>
              <a:t> </a:t>
            </a:r>
            <a:r>
              <a:rPr lang="it-IT" altLang="it-IT" sz="2000" dirty="0" err="1" smtClean="0">
                <a:solidFill>
                  <a:srgbClr val="646B65"/>
                </a:solidFill>
                <a:latin typeface="Century Gothic" panose="020B0502020202020204" pitchFamily="34" charset="0"/>
              </a:rPr>
              <a:t>pursuant</a:t>
            </a:r>
            <a:r>
              <a:rPr lang="it-IT" altLang="it-IT" sz="2000" dirty="0" smtClean="0">
                <a:solidFill>
                  <a:srgbClr val="646B65"/>
                </a:solidFill>
                <a:latin typeface="Century Gothic" panose="020B0502020202020204" pitchFamily="34" charset="0"/>
              </a:rPr>
              <a:t> to Art. 2</a:t>
            </a:r>
            <a:r>
              <a:rPr lang="it-IT" altLang="it-IT" sz="2000" dirty="0">
                <a:solidFill>
                  <a:srgbClr val="646B65"/>
                </a:solidFill>
                <a:latin typeface="Century Gothic" panose="020B0502020202020204" pitchFamily="34" charset="0"/>
              </a:rPr>
              <a:t>, </a:t>
            </a:r>
            <a:r>
              <a:rPr lang="it-IT" altLang="it-IT" sz="2000" dirty="0" err="1" smtClean="0">
                <a:solidFill>
                  <a:srgbClr val="646B65"/>
                </a:solidFill>
                <a:latin typeface="Century Gothic" panose="020B0502020202020204" pitchFamily="34" charset="0"/>
              </a:rPr>
              <a:t>paragraph</a:t>
            </a:r>
            <a:r>
              <a:rPr lang="it-IT" altLang="it-IT" sz="2000" dirty="0" smtClean="0">
                <a:solidFill>
                  <a:srgbClr val="646B65"/>
                </a:solidFill>
                <a:latin typeface="Century Gothic" panose="020B0502020202020204" pitchFamily="34" charset="0"/>
              </a:rPr>
              <a:t> 4</a:t>
            </a:r>
            <a:r>
              <a:rPr lang="it-IT" altLang="it-IT" sz="2000" dirty="0">
                <a:solidFill>
                  <a:srgbClr val="646B65"/>
                </a:solidFill>
                <a:latin typeface="Century Gothic" panose="020B0502020202020204" pitchFamily="34" charset="0"/>
              </a:rPr>
              <a:t>, </a:t>
            </a:r>
            <a:r>
              <a:rPr lang="it-IT" altLang="it-IT" sz="2000" dirty="0" smtClean="0">
                <a:solidFill>
                  <a:srgbClr val="646B65"/>
                </a:solidFill>
                <a:latin typeface="Century Gothic" panose="020B0502020202020204" pitchFamily="34" charset="0"/>
              </a:rPr>
              <a:t>of the Law </a:t>
            </a:r>
            <a:r>
              <a:rPr lang="it-IT" altLang="it-IT" sz="2000" dirty="0" err="1" smtClean="0">
                <a:solidFill>
                  <a:srgbClr val="646B65"/>
                </a:solidFill>
                <a:latin typeface="Century Gothic" panose="020B0502020202020204" pitchFamily="34" charset="0"/>
              </a:rPr>
              <a:t>Decree</a:t>
            </a:r>
            <a:r>
              <a:rPr lang="it-IT" altLang="it-IT" sz="2000" dirty="0" smtClean="0">
                <a:solidFill>
                  <a:srgbClr val="646B65"/>
                </a:solidFill>
                <a:latin typeface="Century Gothic" panose="020B0502020202020204" pitchFamily="34" charset="0"/>
              </a:rPr>
              <a:t> 21/2012, </a:t>
            </a:r>
            <a:r>
              <a:rPr lang="it-IT" altLang="it-IT" sz="2000" dirty="0" err="1" smtClean="0">
                <a:solidFill>
                  <a:srgbClr val="646B65"/>
                </a:solidFill>
                <a:latin typeface="Century Gothic" panose="020B0502020202020204" pitchFamily="34" charset="0"/>
              </a:rPr>
              <a:t>equal</a:t>
            </a:r>
            <a:r>
              <a:rPr lang="it-IT" altLang="it-IT" sz="2000" dirty="0" smtClean="0">
                <a:solidFill>
                  <a:srgbClr val="646B65"/>
                </a:solidFill>
                <a:latin typeface="Century Gothic" panose="020B0502020202020204" pitchFamily="34" charset="0"/>
              </a:rPr>
              <a:t> to Euro </a:t>
            </a:r>
            <a:r>
              <a:rPr lang="it-IT" altLang="it-IT" sz="2000" dirty="0">
                <a:solidFill>
                  <a:srgbClr val="646B65"/>
                </a:solidFill>
                <a:latin typeface="Century Gothic" panose="020B0502020202020204" pitchFamily="34" charset="0"/>
              </a:rPr>
              <a:t>140.137,15, </a:t>
            </a:r>
            <a:r>
              <a:rPr lang="it-IT" altLang="it-IT" sz="2000" dirty="0" smtClean="0">
                <a:solidFill>
                  <a:srgbClr val="646B65"/>
                </a:solidFill>
                <a:latin typeface="Century Gothic" panose="020B0502020202020204" pitchFamily="34" charset="0"/>
              </a:rPr>
              <a:t>i.e. </a:t>
            </a:r>
            <a:r>
              <a:rPr lang="it-IT" altLang="it-IT" sz="2000" dirty="0" err="1" smtClean="0">
                <a:solidFill>
                  <a:srgbClr val="646B65"/>
                </a:solidFill>
                <a:latin typeface="Century Gothic" panose="020B0502020202020204" pitchFamily="34" charset="0"/>
              </a:rPr>
              <a:t>equal</a:t>
            </a:r>
            <a:r>
              <a:rPr lang="it-IT" altLang="it-IT" sz="2000" dirty="0" smtClean="0">
                <a:solidFill>
                  <a:srgbClr val="646B65"/>
                </a:solidFill>
                <a:latin typeface="Century Gothic" panose="020B0502020202020204" pitchFamily="34" charset="0"/>
              </a:rPr>
              <a:t> to </a:t>
            </a:r>
            <a:r>
              <a:rPr lang="en-US" altLang="it-IT" sz="2000" dirty="0" smtClean="0">
                <a:solidFill>
                  <a:srgbClr val="646B65"/>
                </a:solidFill>
                <a:latin typeface="Century Gothic" panose="020B0502020202020204" pitchFamily="34" charset="0"/>
              </a:rPr>
              <a:t>1</a:t>
            </a:r>
            <a:r>
              <a:rPr lang="en-US" altLang="it-IT" sz="2000" dirty="0">
                <a:solidFill>
                  <a:srgbClr val="646B65"/>
                </a:solidFill>
                <a:latin typeface="Century Gothic" panose="020B0502020202020204" pitchFamily="34" charset="0"/>
              </a:rPr>
              <a:t>% of the overall </a:t>
            </a:r>
            <a:r>
              <a:rPr lang="en-US" altLang="it-IT" sz="2000" dirty="0" smtClean="0">
                <a:solidFill>
                  <a:srgbClr val="646B65"/>
                </a:solidFill>
                <a:latin typeface="Century Gothic" panose="020B0502020202020204" pitchFamily="34" charset="0"/>
              </a:rPr>
              <a:t>turnover.</a:t>
            </a:r>
          </a:p>
          <a:p>
            <a:pPr algn="just">
              <a:lnSpc>
                <a:spcPct val="150000"/>
              </a:lnSpc>
              <a:spcBef>
                <a:spcPct val="0"/>
              </a:spcBef>
              <a:buBlip>
                <a:blip r:embed="rId7"/>
              </a:buBlip>
            </a:pPr>
            <a:r>
              <a:rPr lang="en-US" altLang="it-IT" sz="2000" dirty="0" err="1" smtClean="0">
                <a:solidFill>
                  <a:srgbClr val="646B65"/>
                </a:solidFill>
                <a:latin typeface="Century Gothic" panose="020B0502020202020204" pitchFamily="34" charset="0"/>
              </a:rPr>
              <a:t>Retelit</a:t>
            </a:r>
            <a:r>
              <a:rPr lang="en-US" altLang="it-IT" sz="2000" dirty="0" smtClean="0">
                <a:solidFill>
                  <a:srgbClr val="646B65"/>
                </a:solidFill>
                <a:latin typeface="Century Gothic" panose="020B0502020202020204" pitchFamily="34" charset="0"/>
              </a:rPr>
              <a:t> challenged the sanction applied.</a:t>
            </a:r>
          </a:p>
        </p:txBody>
      </p:sp>
    </p:spTree>
    <p:extLst>
      <p:ext uri="{BB962C8B-B14F-4D97-AF65-F5344CB8AC3E}">
        <p14:creationId xmlns:p14="http://schemas.microsoft.com/office/powerpoint/2010/main" val="9375284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2"/>
          <p:cNvSpPr/>
          <p:nvPr/>
        </p:nvSpPr>
        <p:spPr>
          <a:xfrm>
            <a:off x="1" y="2225675"/>
            <a:ext cx="12947650" cy="8077200"/>
          </a:xfrm>
          <a:custGeom>
            <a:avLst/>
            <a:gdLst/>
            <a:ahLst/>
            <a:cxnLst/>
            <a:rect l="l" t="t" r="r" b="b"/>
            <a:pathLst>
              <a:path w="10133965" h="9005570">
                <a:moveTo>
                  <a:pt x="0" y="9005380"/>
                </a:moveTo>
                <a:lnTo>
                  <a:pt x="10133722" y="9005380"/>
                </a:lnTo>
                <a:lnTo>
                  <a:pt x="10133722" y="0"/>
                </a:lnTo>
                <a:lnTo>
                  <a:pt x="0" y="0"/>
                </a:lnTo>
                <a:lnTo>
                  <a:pt x="0" y="9005380"/>
                </a:lnTo>
                <a:close/>
              </a:path>
            </a:pathLst>
          </a:custGeom>
          <a:solidFill>
            <a:srgbClr val="4B4B4A">
              <a:alpha val="7058"/>
            </a:srgbClr>
          </a:solidFill>
        </p:spPr>
        <p:txBody>
          <a:bodyPr wrap="square" lIns="0" tIns="0" rIns="0" bIns="0" rtlCol="0"/>
          <a:lstStyle/>
          <a:p>
            <a:endParaRPr>
              <a:solidFill>
                <a:srgbClr val="646B65"/>
              </a:solidFill>
              <a:latin typeface="Century Gothic" panose="020B0502020202020204" pitchFamily="34" charset="0"/>
            </a:endParaRPr>
          </a:p>
        </p:txBody>
      </p:sp>
      <p:sp>
        <p:nvSpPr>
          <p:cNvPr id="6" name="Shape 174"/>
          <p:cNvSpPr>
            <a:spLocks noChangeArrowheads="1"/>
          </p:cNvSpPr>
          <p:nvPr/>
        </p:nvSpPr>
        <p:spPr bwMode="auto">
          <a:xfrm>
            <a:off x="125413" y="1844675"/>
            <a:ext cx="16727487" cy="7639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defTabSz="171450">
              <a:defRPr sz="4300">
                <a:solidFill>
                  <a:schemeClr val="tx1"/>
                </a:solidFill>
                <a:latin typeface="Calibri" pitchFamily="34" charset="0"/>
              </a:defRPr>
            </a:lvl1pPr>
            <a:lvl2pPr marL="476250" indent="-238125" defTabSz="171450">
              <a:defRPr sz="4300">
                <a:solidFill>
                  <a:schemeClr val="tx1"/>
                </a:solidFill>
                <a:latin typeface="Calibri" pitchFamily="34" charset="0"/>
              </a:defRPr>
            </a:lvl2pPr>
            <a:lvl3pPr marL="714375" indent="-238125" defTabSz="171450">
              <a:defRPr sz="4300">
                <a:solidFill>
                  <a:schemeClr val="tx1"/>
                </a:solidFill>
                <a:latin typeface="Calibri" pitchFamily="34" charset="0"/>
              </a:defRPr>
            </a:lvl3pPr>
            <a:lvl4pPr marL="952500" indent="-238125" defTabSz="171450">
              <a:defRPr sz="4300">
                <a:solidFill>
                  <a:schemeClr val="tx1"/>
                </a:solidFill>
                <a:latin typeface="Calibri" pitchFamily="34" charset="0"/>
              </a:defRPr>
            </a:lvl4pPr>
            <a:lvl5pPr marL="1190625" indent="-238125" defTabSz="171450">
              <a:defRPr sz="4300">
                <a:solidFill>
                  <a:schemeClr val="tx1"/>
                </a:solidFill>
                <a:latin typeface="Calibri" pitchFamily="34" charset="0"/>
              </a:defRPr>
            </a:lvl5pPr>
            <a:lvl6pPr marL="1647825" indent="-238125" defTabSz="171450" fontAlgn="base">
              <a:spcBef>
                <a:spcPct val="0"/>
              </a:spcBef>
              <a:spcAft>
                <a:spcPct val="0"/>
              </a:spcAft>
              <a:defRPr sz="4300">
                <a:solidFill>
                  <a:schemeClr val="tx1"/>
                </a:solidFill>
                <a:latin typeface="Calibri" pitchFamily="34" charset="0"/>
              </a:defRPr>
            </a:lvl6pPr>
            <a:lvl7pPr marL="2105025" indent="-238125" defTabSz="171450" fontAlgn="base">
              <a:spcBef>
                <a:spcPct val="0"/>
              </a:spcBef>
              <a:spcAft>
                <a:spcPct val="0"/>
              </a:spcAft>
              <a:defRPr sz="4300">
                <a:solidFill>
                  <a:schemeClr val="tx1"/>
                </a:solidFill>
                <a:latin typeface="Calibri" pitchFamily="34" charset="0"/>
              </a:defRPr>
            </a:lvl7pPr>
            <a:lvl8pPr marL="2562225" indent="-238125" defTabSz="171450" fontAlgn="base">
              <a:spcBef>
                <a:spcPct val="0"/>
              </a:spcBef>
              <a:spcAft>
                <a:spcPct val="0"/>
              </a:spcAft>
              <a:defRPr sz="4300">
                <a:solidFill>
                  <a:schemeClr val="tx1"/>
                </a:solidFill>
                <a:latin typeface="Calibri" pitchFamily="34" charset="0"/>
              </a:defRPr>
            </a:lvl8pPr>
            <a:lvl9pPr marL="3019425" indent="-238125" defTabSz="171450" fontAlgn="base">
              <a:spcBef>
                <a:spcPct val="0"/>
              </a:spcBef>
              <a:spcAft>
                <a:spcPct val="0"/>
              </a:spcAft>
              <a:defRPr sz="4300">
                <a:solidFill>
                  <a:schemeClr val="tx1"/>
                </a:solidFill>
                <a:latin typeface="Calibri" pitchFamily="34" charset="0"/>
              </a:defRPr>
            </a:lvl9pPr>
          </a:lstStyle>
          <a:p>
            <a:pPr marL="342900" indent="-342900" algn="just" defTabSz="457189" hangingPunct="0">
              <a:lnSpc>
                <a:spcPct val="120000"/>
              </a:lnSpc>
              <a:buFont typeface="Arial" panose="020B0604020202020204" pitchFamily="34" charset="0"/>
              <a:buChar char="•"/>
              <a:defRPr sz="2100">
                <a:solidFill>
                  <a:srgbClr val="464B47"/>
                </a:solidFill>
                <a:latin typeface="Raleway"/>
                <a:ea typeface="Raleway"/>
                <a:cs typeface="Raleway"/>
                <a:sym typeface="Raleway"/>
              </a:defRPr>
            </a:pPr>
            <a:endParaRPr lang="it-IT" sz="2100" dirty="0">
              <a:solidFill>
                <a:srgbClr val="464B47"/>
              </a:solidFill>
              <a:latin typeface="Raleway"/>
              <a:ea typeface="Raleway"/>
              <a:cs typeface="Raleway"/>
              <a:sym typeface="Raleway"/>
            </a:endParaRPr>
          </a:p>
          <a:p>
            <a:pPr marL="342900" indent="-342900" algn="just" defTabSz="457189" hangingPunct="0">
              <a:lnSpc>
                <a:spcPct val="120000"/>
              </a:lnSpc>
              <a:spcBef>
                <a:spcPts val="600"/>
              </a:spcBef>
              <a:spcAft>
                <a:spcPts val="600"/>
              </a:spcAft>
              <a:buFontTx/>
              <a:buBlip>
                <a:blip r:embed="rId3"/>
              </a:buBlip>
              <a:defRPr sz="2100">
                <a:solidFill>
                  <a:srgbClr val="464B47"/>
                </a:solidFill>
                <a:latin typeface="Raleway"/>
                <a:ea typeface="Raleway"/>
                <a:cs typeface="Raleway"/>
                <a:sym typeface="Raleway"/>
              </a:defRPr>
            </a:pPr>
            <a:endParaRPr lang="en-US" sz="2100" dirty="0">
              <a:solidFill>
                <a:srgbClr val="464B47"/>
              </a:solidFill>
              <a:latin typeface="Raleway"/>
              <a:ea typeface="Raleway"/>
              <a:cs typeface="Raleway"/>
              <a:sym typeface="Raleway"/>
            </a:endParaRPr>
          </a:p>
          <a:p>
            <a:pPr marL="342900" indent="-342900" algn="just" defTabSz="457189" hangingPunct="0">
              <a:lnSpc>
                <a:spcPct val="120000"/>
              </a:lnSpc>
              <a:spcBef>
                <a:spcPts val="600"/>
              </a:spcBef>
              <a:spcAft>
                <a:spcPts val="600"/>
              </a:spcAft>
              <a:buFontTx/>
              <a:buBlip>
                <a:blip r:embed="rId3"/>
              </a:buBlip>
              <a:defRPr sz="2100">
                <a:solidFill>
                  <a:srgbClr val="464B47"/>
                </a:solidFill>
                <a:latin typeface="Raleway"/>
                <a:ea typeface="Raleway"/>
                <a:cs typeface="Raleway"/>
                <a:sym typeface="Raleway"/>
              </a:defRPr>
            </a:pPr>
            <a:r>
              <a:rPr lang="en-US" sz="2200" dirty="0" smtClean="0">
                <a:solidFill>
                  <a:srgbClr val="464B47"/>
                </a:solidFill>
                <a:latin typeface="Century Gothic" panose="020B0502020202020204" pitchFamily="34" charset="0"/>
                <a:ea typeface="Raleway"/>
                <a:cs typeface="Raleway"/>
                <a:sym typeface="Raleway"/>
              </a:rPr>
              <a:t>Best practices </a:t>
            </a:r>
            <a:r>
              <a:rPr lang="en-US" sz="2200" dirty="0">
                <a:solidFill>
                  <a:srgbClr val="464B47"/>
                </a:solidFill>
                <a:latin typeface="Century Gothic" panose="020B0502020202020204" pitchFamily="34" charset="0"/>
                <a:ea typeface="Raleway"/>
                <a:cs typeface="Raleway"/>
                <a:sym typeface="Raleway"/>
              </a:rPr>
              <a:t>for the organization and functioning of Italian listed companies</a:t>
            </a:r>
            <a:endParaRPr lang="it-IT" sz="2200" dirty="0">
              <a:solidFill>
                <a:srgbClr val="464B47"/>
              </a:solidFill>
              <a:latin typeface="Century Gothic" panose="020B0502020202020204" pitchFamily="34" charset="0"/>
              <a:ea typeface="Raleway"/>
              <a:cs typeface="Raleway"/>
              <a:sym typeface="Raleway"/>
            </a:endParaRPr>
          </a:p>
          <a:p>
            <a:pPr algn="just" defTabSz="457189" hangingPunct="0">
              <a:lnSpc>
                <a:spcPct val="120000"/>
              </a:lnSpc>
              <a:spcBef>
                <a:spcPts val="600"/>
              </a:spcBef>
              <a:spcAft>
                <a:spcPts val="600"/>
              </a:spcAft>
              <a:defRPr sz="2100">
                <a:solidFill>
                  <a:srgbClr val="464B47"/>
                </a:solidFill>
                <a:latin typeface="Raleway"/>
                <a:ea typeface="Raleway"/>
                <a:cs typeface="Raleway"/>
                <a:sym typeface="Raleway"/>
              </a:defRPr>
            </a:pPr>
            <a:endParaRPr lang="it-IT" sz="2100" dirty="0">
              <a:solidFill>
                <a:srgbClr val="464B47"/>
              </a:solidFill>
              <a:latin typeface="Raleway"/>
              <a:ea typeface="Raleway"/>
              <a:cs typeface="Raleway"/>
              <a:sym typeface="Raleway"/>
            </a:endParaRPr>
          </a:p>
          <a:p>
            <a:pPr algn="just" defTabSz="457189" hangingPunct="0">
              <a:lnSpc>
                <a:spcPct val="120000"/>
              </a:lnSpc>
              <a:spcBef>
                <a:spcPts val="600"/>
              </a:spcBef>
              <a:spcAft>
                <a:spcPts val="600"/>
              </a:spcAft>
              <a:defRPr sz="2100">
                <a:solidFill>
                  <a:srgbClr val="464B47"/>
                </a:solidFill>
                <a:latin typeface="Raleway"/>
                <a:ea typeface="Raleway"/>
                <a:cs typeface="Raleway"/>
                <a:sym typeface="Raleway"/>
              </a:defRPr>
            </a:pPr>
            <a:endParaRPr lang="it-IT" sz="2100" dirty="0">
              <a:solidFill>
                <a:srgbClr val="464B47"/>
              </a:solidFill>
              <a:latin typeface="Raleway"/>
              <a:ea typeface="Raleway"/>
              <a:cs typeface="Raleway"/>
              <a:sym typeface="Raleway"/>
            </a:endParaRPr>
          </a:p>
          <a:p>
            <a:pPr algn="just" defTabSz="457189" hangingPunct="0">
              <a:lnSpc>
                <a:spcPct val="120000"/>
              </a:lnSpc>
              <a:spcBef>
                <a:spcPts val="600"/>
              </a:spcBef>
              <a:spcAft>
                <a:spcPts val="600"/>
              </a:spcAft>
              <a:defRPr sz="2100">
                <a:solidFill>
                  <a:srgbClr val="464B47"/>
                </a:solidFill>
                <a:latin typeface="Raleway"/>
                <a:ea typeface="Raleway"/>
                <a:cs typeface="Raleway"/>
                <a:sym typeface="Raleway"/>
              </a:defRPr>
            </a:pPr>
            <a:endParaRPr lang="it-IT" sz="2100" dirty="0">
              <a:solidFill>
                <a:srgbClr val="464B47"/>
              </a:solidFill>
              <a:latin typeface="Raleway"/>
              <a:ea typeface="Raleway"/>
              <a:cs typeface="Raleway"/>
              <a:sym typeface="Raleway"/>
            </a:endParaRPr>
          </a:p>
          <a:p>
            <a:pPr marL="342900" indent="-342900" algn="just" defTabSz="457189" hangingPunct="0">
              <a:lnSpc>
                <a:spcPct val="120000"/>
              </a:lnSpc>
              <a:spcBef>
                <a:spcPts val="600"/>
              </a:spcBef>
              <a:spcAft>
                <a:spcPts val="600"/>
              </a:spcAft>
              <a:buFontTx/>
              <a:buBlip>
                <a:blip r:embed="rId3"/>
              </a:buBlip>
              <a:defRPr sz="2100">
                <a:solidFill>
                  <a:srgbClr val="464B47"/>
                </a:solidFill>
                <a:latin typeface="Raleway"/>
                <a:ea typeface="Raleway"/>
                <a:cs typeface="Raleway"/>
                <a:sym typeface="Raleway"/>
              </a:defRPr>
            </a:pPr>
            <a:r>
              <a:rPr lang="en-US" sz="2200" dirty="0">
                <a:solidFill>
                  <a:srgbClr val="464B47"/>
                </a:solidFill>
                <a:latin typeface="Century Gothic" panose="020B0502020202020204" pitchFamily="34" charset="0"/>
                <a:ea typeface="Raleway"/>
                <a:cs typeface="Raleway"/>
                <a:sym typeface="Raleway"/>
              </a:rPr>
              <a:t>Edited by the Corporate Governance Committee in 1999 and revised in July 2018</a:t>
            </a:r>
            <a:endParaRPr lang="it-IT" sz="2200" dirty="0">
              <a:solidFill>
                <a:srgbClr val="464B47"/>
              </a:solidFill>
              <a:latin typeface="Century Gothic" panose="020B0502020202020204" pitchFamily="34" charset="0"/>
              <a:ea typeface="Raleway"/>
              <a:cs typeface="Raleway"/>
              <a:sym typeface="Raleway"/>
            </a:endParaRPr>
          </a:p>
          <a:p>
            <a:pPr marL="342900" indent="-342900" algn="just" defTabSz="457189" hangingPunct="0">
              <a:lnSpc>
                <a:spcPct val="120000"/>
              </a:lnSpc>
              <a:spcBef>
                <a:spcPts val="600"/>
              </a:spcBef>
              <a:spcAft>
                <a:spcPts val="600"/>
              </a:spcAft>
              <a:buFontTx/>
              <a:buBlip>
                <a:blip r:embed="rId3"/>
              </a:buBlip>
              <a:defRPr sz="2100">
                <a:solidFill>
                  <a:srgbClr val="464B47"/>
                </a:solidFill>
                <a:latin typeface="Raleway"/>
                <a:ea typeface="Raleway"/>
                <a:cs typeface="Raleway"/>
                <a:sym typeface="Raleway"/>
              </a:defRPr>
            </a:pPr>
            <a:endParaRPr lang="it-IT" sz="2100" dirty="0">
              <a:solidFill>
                <a:srgbClr val="464B47"/>
              </a:solidFill>
              <a:latin typeface="Raleway"/>
              <a:ea typeface="Raleway"/>
              <a:cs typeface="Raleway"/>
              <a:sym typeface="Raleway"/>
            </a:endParaRPr>
          </a:p>
          <a:p>
            <a:pPr marL="342900" indent="-342900" algn="just" defTabSz="457189" hangingPunct="0">
              <a:lnSpc>
                <a:spcPct val="120000"/>
              </a:lnSpc>
              <a:spcBef>
                <a:spcPts val="600"/>
              </a:spcBef>
              <a:spcAft>
                <a:spcPts val="600"/>
              </a:spcAft>
              <a:buFontTx/>
              <a:buBlip>
                <a:blip r:embed="rId3"/>
              </a:buBlip>
              <a:defRPr sz="2100">
                <a:solidFill>
                  <a:srgbClr val="464B47"/>
                </a:solidFill>
                <a:latin typeface="Raleway"/>
                <a:ea typeface="Raleway"/>
                <a:cs typeface="Raleway"/>
                <a:sym typeface="Raleway"/>
              </a:defRPr>
            </a:pPr>
            <a:endParaRPr lang="it-IT" sz="2100" dirty="0">
              <a:solidFill>
                <a:srgbClr val="464B47"/>
              </a:solidFill>
              <a:latin typeface="Raleway"/>
              <a:ea typeface="Raleway"/>
              <a:cs typeface="Raleway"/>
              <a:sym typeface="Raleway"/>
            </a:endParaRPr>
          </a:p>
          <a:p>
            <a:pPr marL="342900" indent="-342900" algn="just" defTabSz="457189" hangingPunct="0">
              <a:lnSpc>
                <a:spcPct val="120000"/>
              </a:lnSpc>
              <a:spcBef>
                <a:spcPts val="600"/>
              </a:spcBef>
              <a:spcAft>
                <a:spcPts val="600"/>
              </a:spcAft>
              <a:buFontTx/>
              <a:buBlip>
                <a:blip r:embed="rId3"/>
              </a:buBlip>
              <a:defRPr sz="2100">
                <a:solidFill>
                  <a:srgbClr val="464B47"/>
                </a:solidFill>
                <a:latin typeface="Raleway"/>
                <a:ea typeface="Raleway"/>
                <a:cs typeface="Raleway"/>
                <a:sym typeface="Raleway"/>
              </a:defRPr>
            </a:pPr>
            <a:endParaRPr lang="it-IT" sz="2100" dirty="0">
              <a:solidFill>
                <a:srgbClr val="464B47"/>
              </a:solidFill>
              <a:latin typeface="Raleway"/>
              <a:ea typeface="Raleway"/>
              <a:cs typeface="Raleway"/>
              <a:sym typeface="Raleway"/>
            </a:endParaRPr>
          </a:p>
          <a:p>
            <a:pPr algn="just" defTabSz="457189" hangingPunct="0">
              <a:lnSpc>
                <a:spcPct val="120000"/>
              </a:lnSpc>
              <a:spcBef>
                <a:spcPts val="600"/>
              </a:spcBef>
              <a:spcAft>
                <a:spcPts val="600"/>
              </a:spcAft>
              <a:defRPr sz="2100">
                <a:solidFill>
                  <a:srgbClr val="464B47"/>
                </a:solidFill>
                <a:latin typeface="Raleway"/>
                <a:ea typeface="Raleway"/>
                <a:cs typeface="Raleway"/>
                <a:sym typeface="Raleway"/>
              </a:defRPr>
            </a:pPr>
            <a:endParaRPr lang="it-IT" sz="2100" dirty="0" smtClean="0">
              <a:solidFill>
                <a:srgbClr val="464B47"/>
              </a:solidFill>
              <a:latin typeface="Raleway"/>
              <a:ea typeface="Raleway"/>
              <a:cs typeface="Raleway"/>
              <a:sym typeface="Raleway"/>
            </a:endParaRPr>
          </a:p>
          <a:p>
            <a:pPr algn="just" defTabSz="457189" hangingPunct="0">
              <a:lnSpc>
                <a:spcPct val="120000"/>
              </a:lnSpc>
              <a:spcBef>
                <a:spcPts val="600"/>
              </a:spcBef>
              <a:spcAft>
                <a:spcPts val="600"/>
              </a:spcAft>
              <a:defRPr sz="2100">
                <a:solidFill>
                  <a:srgbClr val="464B47"/>
                </a:solidFill>
                <a:latin typeface="Raleway"/>
                <a:ea typeface="Raleway"/>
                <a:cs typeface="Raleway"/>
                <a:sym typeface="Raleway"/>
              </a:defRPr>
            </a:pPr>
            <a:endParaRPr lang="it-IT" sz="2100" dirty="0">
              <a:solidFill>
                <a:srgbClr val="464B47"/>
              </a:solidFill>
              <a:latin typeface="Raleway"/>
              <a:ea typeface="Raleway"/>
              <a:cs typeface="Raleway"/>
              <a:sym typeface="Raleway"/>
            </a:endParaRPr>
          </a:p>
          <a:p>
            <a:pPr marL="342900" indent="-342900" algn="just" defTabSz="457189" hangingPunct="0">
              <a:lnSpc>
                <a:spcPct val="120000"/>
              </a:lnSpc>
              <a:buFontTx/>
              <a:buBlip>
                <a:blip r:embed="rId3"/>
              </a:buBlip>
              <a:defRPr sz="2100">
                <a:solidFill>
                  <a:srgbClr val="464B47"/>
                </a:solidFill>
                <a:latin typeface="Raleway"/>
                <a:ea typeface="Raleway"/>
                <a:cs typeface="Raleway"/>
                <a:sym typeface="Raleway"/>
              </a:defRPr>
            </a:pPr>
            <a:r>
              <a:rPr lang="en-US" sz="2200" dirty="0">
                <a:solidFill>
                  <a:srgbClr val="464B47"/>
                </a:solidFill>
                <a:latin typeface="Century Gothic" panose="020B0502020202020204" pitchFamily="34" charset="0"/>
                <a:ea typeface="Raleway"/>
                <a:cs typeface="Raleway"/>
                <a:sym typeface="Raleway"/>
              </a:rPr>
              <a:t>The recommendations are not binding, but there is a duty to </a:t>
            </a:r>
            <a:r>
              <a:rPr lang="en-US" sz="2200" dirty="0" smtClean="0">
                <a:solidFill>
                  <a:srgbClr val="464B47"/>
                </a:solidFill>
                <a:latin typeface="Century Gothic" panose="020B0502020202020204" pitchFamily="34" charset="0"/>
                <a:ea typeface="Raleway"/>
                <a:cs typeface="Raleway"/>
                <a:sym typeface="Raleway"/>
              </a:rPr>
              <a:t>inform the </a:t>
            </a:r>
            <a:r>
              <a:rPr lang="en-US" sz="2200" dirty="0">
                <a:solidFill>
                  <a:srgbClr val="464B47"/>
                </a:solidFill>
                <a:latin typeface="Century Gothic" panose="020B0502020202020204" pitchFamily="34" charset="0"/>
                <a:ea typeface="Raleway"/>
                <a:cs typeface="Raleway"/>
                <a:sym typeface="Raleway"/>
              </a:rPr>
              <a:t>market and </a:t>
            </a:r>
          </a:p>
          <a:p>
            <a:pPr algn="just" defTabSz="457189" hangingPunct="0">
              <a:lnSpc>
                <a:spcPct val="120000"/>
              </a:lnSpc>
              <a:defRPr sz="2100">
                <a:solidFill>
                  <a:srgbClr val="464B47"/>
                </a:solidFill>
                <a:latin typeface="Raleway"/>
                <a:ea typeface="Raleway"/>
                <a:cs typeface="Raleway"/>
                <a:sym typeface="Raleway"/>
              </a:defRPr>
            </a:pPr>
            <a:r>
              <a:rPr lang="en-US" sz="2200" dirty="0" smtClean="0">
                <a:solidFill>
                  <a:srgbClr val="464B47"/>
                </a:solidFill>
                <a:latin typeface="Century Gothic" panose="020B0502020202020204" pitchFamily="34" charset="0"/>
                <a:ea typeface="Raleway"/>
                <a:cs typeface="Raleway"/>
                <a:sym typeface="Raleway"/>
              </a:rPr>
              <a:t>     shareholders about </a:t>
            </a:r>
            <a:r>
              <a:rPr lang="en-US" sz="2200" dirty="0">
                <a:solidFill>
                  <a:srgbClr val="464B47"/>
                </a:solidFill>
                <a:latin typeface="Century Gothic" panose="020B0502020202020204" pitchFamily="34" charset="0"/>
                <a:ea typeface="Raleway"/>
                <a:cs typeface="Raleway"/>
                <a:sym typeface="Raleway"/>
              </a:rPr>
              <a:t>its governance structure </a:t>
            </a:r>
            <a:r>
              <a:rPr lang="en-US" sz="2200" dirty="0" smtClean="0">
                <a:solidFill>
                  <a:srgbClr val="464B47"/>
                </a:solidFill>
                <a:latin typeface="Century Gothic" panose="020B0502020202020204" pitchFamily="34" charset="0"/>
                <a:ea typeface="Raleway"/>
                <a:cs typeface="Raleway"/>
                <a:sym typeface="Raleway"/>
              </a:rPr>
              <a:t>and the </a:t>
            </a:r>
            <a:r>
              <a:rPr lang="en-US" sz="2200" dirty="0">
                <a:solidFill>
                  <a:srgbClr val="464B47"/>
                </a:solidFill>
                <a:latin typeface="Century Gothic" panose="020B0502020202020204" pitchFamily="34" charset="0"/>
                <a:ea typeface="Raleway"/>
                <a:cs typeface="Raleway"/>
                <a:sym typeface="Raleway"/>
              </a:rPr>
              <a:t>degree of compliance with the </a:t>
            </a:r>
            <a:r>
              <a:rPr lang="en-US" sz="2200" dirty="0" smtClean="0">
                <a:solidFill>
                  <a:srgbClr val="464B47"/>
                </a:solidFill>
                <a:latin typeface="Century Gothic" panose="020B0502020202020204" pitchFamily="34" charset="0"/>
                <a:ea typeface="Raleway"/>
                <a:cs typeface="Raleway"/>
                <a:sym typeface="Raleway"/>
              </a:rPr>
              <a:t>Code</a:t>
            </a:r>
          </a:p>
          <a:p>
            <a:pPr algn="just" defTabSz="457189" hangingPunct="0">
              <a:lnSpc>
                <a:spcPct val="120000"/>
              </a:lnSpc>
              <a:defRPr sz="2100">
                <a:solidFill>
                  <a:srgbClr val="464B47"/>
                </a:solidFill>
                <a:latin typeface="Raleway"/>
                <a:ea typeface="Raleway"/>
                <a:cs typeface="Raleway"/>
                <a:sym typeface="Raleway"/>
              </a:defRPr>
            </a:pPr>
            <a:r>
              <a:rPr lang="it-IT" altLang="it-IT" sz="2400" dirty="0" smtClean="0">
                <a:solidFill>
                  <a:srgbClr val="4C4C4B"/>
                </a:solidFill>
                <a:latin typeface="Century Gothic" panose="020B0502020202020204" pitchFamily="34" charset="0"/>
                <a:ea typeface="Helvetica Light"/>
                <a:cs typeface="Helvetica Light"/>
                <a:sym typeface="Helvetica Light"/>
              </a:rPr>
              <a:t>	(«</a:t>
            </a:r>
            <a:r>
              <a:rPr lang="it-IT" altLang="it-IT" sz="2400" i="1" dirty="0" err="1" smtClean="0">
                <a:solidFill>
                  <a:srgbClr val="4C4C4B"/>
                </a:solidFill>
                <a:latin typeface="Century Gothic" panose="020B0502020202020204" pitchFamily="34" charset="0"/>
                <a:ea typeface="Helvetica Light"/>
                <a:cs typeface="Helvetica Light"/>
                <a:sym typeface="Helvetica Light"/>
              </a:rPr>
              <a:t>comply</a:t>
            </a:r>
            <a:r>
              <a:rPr lang="it-IT" altLang="it-IT" sz="2400" i="1" dirty="0" smtClean="0">
                <a:solidFill>
                  <a:srgbClr val="4C4C4B"/>
                </a:solidFill>
                <a:latin typeface="Century Gothic" panose="020B0502020202020204" pitchFamily="34" charset="0"/>
                <a:ea typeface="Helvetica Light"/>
                <a:cs typeface="Helvetica Light"/>
                <a:sym typeface="Helvetica Light"/>
              </a:rPr>
              <a:t> or </a:t>
            </a:r>
            <a:r>
              <a:rPr lang="it-IT" altLang="it-IT" sz="2400" i="1" dirty="0" err="1" smtClean="0">
                <a:solidFill>
                  <a:srgbClr val="4C4C4B"/>
                </a:solidFill>
                <a:latin typeface="Century Gothic" panose="020B0502020202020204" pitchFamily="34" charset="0"/>
                <a:ea typeface="Helvetica Light"/>
                <a:cs typeface="Helvetica Light"/>
                <a:sym typeface="Helvetica Light"/>
              </a:rPr>
              <a:t>explain</a:t>
            </a:r>
            <a:r>
              <a:rPr lang="it-IT" altLang="it-IT" sz="2400" dirty="0" smtClean="0">
                <a:solidFill>
                  <a:srgbClr val="4C4C4B"/>
                </a:solidFill>
                <a:latin typeface="Century Gothic" panose="020B0502020202020204" pitchFamily="34" charset="0"/>
                <a:ea typeface="Helvetica Light"/>
                <a:cs typeface="Helvetica Light"/>
                <a:sym typeface="Helvetica Light"/>
              </a:rPr>
              <a:t>»)</a:t>
            </a:r>
            <a:endParaRPr lang="it-IT" altLang="it-IT" sz="2400" dirty="0">
              <a:solidFill>
                <a:srgbClr val="4C4C4B"/>
              </a:solidFill>
              <a:latin typeface="Century Gothic" panose="020B0502020202020204" pitchFamily="34" charset="0"/>
              <a:ea typeface="Helvetica Light"/>
              <a:cs typeface="Helvetica Light"/>
              <a:sym typeface="Helvetica Light"/>
            </a:endParaRPr>
          </a:p>
        </p:txBody>
      </p:sp>
      <p:pic>
        <p:nvPicPr>
          <p:cNvPr id="614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025" y="10455275"/>
            <a:ext cx="2232025" cy="68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Virgola blu grigio e bianca-01.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22613" y="706438"/>
            <a:ext cx="512762"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6150" name="Shape 149"/>
          <p:cNvSpPr>
            <a:spLocks noChangeShapeType="1"/>
          </p:cNvSpPr>
          <p:nvPr/>
        </p:nvSpPr>
        <p:spPr bwMode="auto">
          <a:xfrm>
            <a:off x="0" y="863600"/>
            <a:ext cx="3378200" cy="0"/>
          </a:xfrm>
          <a:prstGeom prst="line">
            <a:avLst/>
          </a:prstGeom>
          <a:noFill/>
          <a:ln w="19050">
            <a:solidFill>
              <a:srgbClr val="123A56"/>
            </a:solidFill>
            <a:miter lim="400000"/>
            <a:headEnd/>
            <a:tailEnd/>
          </a:ln>
          <a:extLst>
            <a:ext uri="{909E8E84-426E-40DD-AFC4-6F175D3DCCD1}">
              <a14:hiddenFill xmlns:a14="http://schemas.microsoft.com/office/drawing/2010/main">
                <a:noFill/>
              </a14:hiddenFill>
            </a:ext>
          </a:extLst>
        </p:spPr>
        <p:txBody>
          <a:bodyPr lIns="50799" tIns="50799" rIns="50799" bIns="50799" anchor="ctr"/>
          <a:lstStyle/>
          <a:p>
            <a:pPr fontAlgn="base">
              <a:spcBef>
                <a:spcPct val="0"/>
              </a:spcBef>
              <a:spcAft>
                <a:spcPct val="0"/>
              </a:spcAft>
            </a:pPr>
            <a:endParaRPr lang="en-US" smtClean="0">
              <a:solidFill>
                <a:prstClr val="black"/>
              </a:solidFill>
              <a:cs typeface="Arial" pitchFamily="34" charset="0"/>
            </a:endParaRPr>
          </a:p>
        </p:txBody>
      </p:sp>
      <p:sp>
        <p:nvSpPr>
          <p:cNvPr id="9" name="Shape 170"/>
          <p:cNvSpPr/>
          <p:nvPr/>
        </p:nvSpPr>
        <p:spPr>
          <a:xfrm>
            <a:off x="125413" y="141288"/>
            <a:ext cx="13692187" cy="565150"/>
          </a:xfrm>
          <a:prstGeom prst="rect">
            <a:avLst/>
          </a:prstGeom>
          <a:ln w="12700">
            <a:miter lim="400000"/>
          </a:ln>
          <a:extLst>
            <a:ext uri="{C572A759-6A51-4108-AA02-DFA0A04FC94B}"/>
          </a:extLst>
        </p:spPr>
        <p:txBody>
          <a:bodyPr lIns="50800" tIns="50800" rIns="50800" bIns="50800" anchor="ctr">
            <a:spAutoFit/>
          </a:bodyPr>
          <a:lstStyle>
            <a:lvl1pPr>
              <a:defRPr sz="3500" cap="all">
                <a:solidFill>
                  <a:srgbClr val="103856"/>
                </a:solidFill>
                <a:latin typeface="Raleway Light"/>
                <a:ea typeface="Raleway Light"/>
                <a:cs typeface="Raleway Light"/>
                <a:sym typeface="Raleway Light"/>
              </a:defRPr>
            </a:lvl1pPr>
          </a:lstStyle>
          <a:p>
            <a:pPr hangingPunct="0">
              <a:defRPr/>
            </a:pPr>
            <a:r>
              <a:rPr lang="en-US" sz="3000" kern="0" dirty="0">
                <a:latin typeface="Century Gothic" panose="020B0502020202020204" pitchFamily="34" charset="0"/>
              </a:rPr>
              <a:t>code of conduct for listed companies</a:t>
            </a:r>
            <a:endParaRPr lang="it-IT" sz="3000" kern="0" dirty="0">
              <a:latin typeface="Century Gothic" panose="020B0502020202020204" pitchFamily="34" charset="0"/>
            </a:endParaRPr>
          </a:p>
        </p:txBody>
      </p:sp>
      <p:sp>
        <p:nvSpPr>
          <p:cNvPr id="10" name="Freccia a destra 9"/>
          <p:cNvSpPr/>
          <p:nvPr/>
        </p:nvSpPr>
        <p:spPr>
          <a:xfrm>
            <a:off x="13176250" y="5043220"/>
            <a:ext cx="978408" cy="484632"/>
          </a:xfrm>
          <a:prstGeom prst="rightArrow">
            <a:avLst/>
          </a:prstGeom>
          <a:blipFill rotWithShape="1">
            <a:blip r:embed="rId6"/>
            <a:srcRect/>
            <a:tile tx="0" ty="0" sx="100000" sy="100000" flip="none" algn="tl"/>
          </a:blip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defTabSz="825500" hangingPunct="0">
              <a:defRPr/>
            </a:pPr>
            <a:endParaRPr lang="it-IT" sz="3200">
              <a:solidFill>
                <a:srgbClr val="FFFFFF"/>
              </a:solidFill>
              <a:cs typeface="Arial" pitchFamily="34" charset="0"/>
              <a:sym typeface="Helvetica Light"/>
            </a:endParaRPr>
          </a:p>
        </p:txBody>
      </p:sp>
      <p:sp>
        <p:nvSpPr>
          <p:cNvPr id="11" name="Freccia a destra 10"/>
          <p:cNvSpPr/>
          <p:nvPr/>
        </p:nvSpPr>
        <p:spPr>
          <a:xfrm>
            <a:off x="13176250" y="8282440"/>
            <a:ext cx="978408" cy="484632"/>
          </a:xfrm>
          <a:prstGeom prst="rightArrow">
            <a:avLst/>
          </a:prstGeom>
          <a:blipFill rotWithShape="1">
            <a:blip r:embed="rId6"/>
            <a:srcRect/>
            <a:tile tx="0" ty="0" sx="100000" sy="100000" flip="none" algn="tl"/>
          </a:blip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defTabSz="825500" hangingPunct="0">
              <a:defRPr/>
            </a:pPr>
            <a:endParaRPr lang="it-IT" sz="3200">
              <a:solidFill>
                <a:srgbClr val="FFFFFF"/>
              </a:solidFill>
              <a:cs typeface="Arial" pitchFamily="34" charset="0"/>
              <a:sym typeface="Helvetica Light"/>
            </a:endParaRPr>
          </a:p>
        </p:txBody>
      </p:sp>
      <p:sp>
        <p:nvSpPr>
          <p:cNvPr id="2" name="CasellaDiTesto 1"/>
          <p:cNvSpPr txBox="1"/>
          <p:nvPr/>
        </p:nvSpPr>
        <p:spPr>
          <a:xfrm>
            <a:off x="14371638" y="3900541"/>
            <a:ext cx="5345112" cy="1384995"/>
          </a:xfrm>
          <a:prstGeom prst="rect">
            <a:avLst/>
          </a:prstGeom>
          <a:noFill/>
        </p:spPr>
        <p:txBody>
          <a:bodyPr>
            <a:spAutoFit/>
          </a:bodyPr>
          <a:lstStyle/>
          <a:p>
            <a:pPr marL="342900" indent="-342900">
              <a:buFont typeface="Arial" panose="020B0604020202020204" pitchFamily="34" charset="0"/>
              <a:buChar char="•"/>
              <a:defRPr/>
            </a:pPr>
            <a:r>
              <a:rPr lang="en-US" sz="2200" dirty="0">
                <a:solidFill>
                  <a:srgbClr val="464B47"/>
                </a:solidFill>
                <a:latin typeface="Century Gothic" panose="020B0502020202020204" pitchFamily="34" charset="0"/>
                <a:ea typeface="Raleway"/>
                <a:cs typeface="Raleway"/>
              </a:rPr>
              <a:t>It recommends at least one third of "less represented gender" </a:t>
            </a:r>
            <a:r>
              <a:rPr lang="en-US" sz="2200" dirty="0" smtClean="0">
                <a:solidFill>
                  <a:srgbClr val="464B47"/>
                </a:solidFill>
                <a:latin typeface="Century Gothic" panose="020B0502020202020204" pitchFamily="34" charset="0"/>
                <a:ea typeface="Raleway"/>
                <a:cs typeface="Raleway"/>
              </a:rPr>
              <a:t>in the management body</a:t>
            </a:r>
            <a:endParaRPr lang="en-US" sz="2200" dirty="0">
              <a:solidFill>
                <a:srgbClr val="464B47"/>
              </a:solidFill>
              <a:latin typeface="Century Gothic" panose="020B0502020202020204" pitchFamily="34" charset="0"/>
              <a:ea typeface="Raleway"/>
              <a:cs typeface="Raleway"/>
            </a:endParaRPr>
          </a:p>
          <a:p>
            <a:pPr>
              <a:defRPr/>
            </a:pPr>
            <a:endParaRPr lang="it-IT" dirty="0">
              <a:solidFill>
                <a:prstClr val="black"/>
              </a:solidFill>
              <a:cs typeface="Arial" pitchFamily="34" charset="0"/>
            </a:endParaRPr>
          </a:p>
        </p:txBody>
      </p:sp>
      <p:sp>
        <p:nvSpPr>
          <p:cNvPr id="6155" name="CasellaDiTesto 11"/>
          <p:cNvSpPr txBox="1">
            <a:spLocks noChangeArrowheads="1"/>
          </p:cNvSpPr>
          <p:nvPr/>
        </p:nvSpPr>
        <p:spPr bwMode="auto">
          <a:xfrm>
            <a:off x="14371638" y="5170220"/>
            <a:ext cx="5345112"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fontAlgn="base" hangingPunct="1">
              <a:spcBef>
                <a:spcPct val="0"/>
              </a:spcBef>
              <a:spcAft>
                <a:spcPct val="0"/>
              </a:spcAft>
              <a:buFont typeface="Arial" pitchFamily="34" charset="0"/>
              <a:buChar char="•"/>
            </a:pPr>
            <a:r>
              <a:rPr lang="en-US" altLang="it-IT" sz="2200" dirty="0" smtClean="0">
                <a:solidFill>
                  <a:srgbClr val="464B47"/>
                </a:solidFill>
                <a:latin typeface="Century Gothic" pitchFamily="34" charset="0"/>
                <a:ea typeface="Raleway"/>
                <a:cs typeface="Raleway"/>
              </a:rPr>
              <a:t>It calls for measures to promote equal treatment and opportunities between genders</a:t>
            </a:r>
            <a:endParaRPr lang="it-IT" altLang="it-IT" sz="2200" dirty="0" smtClean="0">
              <a:solidFill>
                <a:srgbClr val="464B47"/>
              </a:solidFill>
              <a:latin typeface="Century Gothic" pitchFamily="34" charset="0"/>
              <a:ea typeface="Raleway"/>
              <a:cs typeface="Raleway"/>
            </a:endParaRPr>
          </a:p>
        </p:txBody>
      </p:sp>
      <p:sp>
        <p:nvSpPr>
          <p:cNvPr id="6156" name="CasellaDiTesto 12"/>
          <p:cNvSpPr txBox="1">
            <a:spLocks noChangeArrowheads="1"/>
          </p:cNvSpPr>
          <p:nvPr/>
        </p:nvSpPr>
        <p:spPr bwMode="auto">
          <a:xfrm>
            <a:off x="14580393" y="6520627"/>
            <a:ext cx="53451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fontAlgn="base" hangingPunct="1">
              <a:spcBef>
                <a:spcPct val="0"/>
              </a:spcBef>
              <a:spcAft>
                <a:spcPct val="0"/>
              </a:spcAft>
            </a:pPr>
            <a:r>
              <a:rPr lang="it-IT" altLang="it-IT" b="1" dirty="0" smtClean="0">
                <a:solidFill>
                  <a:srgbClr val="464B47"/>
                </a:solidFill>
                <a:latin typeface="Century Gothic" pitchFamily="34" charset="0"/>
                <a:ea typeface="Raleway"/>
                <a:cs typeface="Raleway"/>
              </a:rPr>
              <a:t>(Law n. 120/2011 - so-</a:t>
            </a:r>
            <a:r>
              <a:rPr lang="it-IT" altLang="it-IT" b="1" dirty="0" err="1" smtClean="0">
                <a:solidFill>
                  <a:srgbClr val="464B47"/>
                </a:solidFill>
                <a:latin typeface="Century Gothic" pitchFamily="34" charset="0"/>
                <a:ea typeface="Raleway"/>
                <a:cs typeface="Raleway"/>
              </a:rPr>
              <a:t>called</a:t>
            </a:r>
            <a:r>
              <a:rPr lang="it-IT" altLang="it-IT" b="1" dirty="0" smtClean="0">
                <a:solidFill>
                  <a:srgbClr val="464B47"/>
                </a:solidFill>
                <a:latin typeface="Century Gothic" pitchFamily="34" charset="0"/>
                <a:ea typeface="Raleway"/>
                <a:cs typeface="Raleway"/>
              </a:rPr>
              <a:t> "Golfo-Mosca")</a:t>
            </a:r>
          </a:p>
        </p:txBody>
      </p:sp>
      <p:sp>
        <p:nvSpPr>
          <p:cNvPr id="6157" name="CasellaDiTesto 13"/>
          <p:cNvSpPr txBox="1">
            <a:spLocks noChangeArrowheads="1"/>
          </p:cNvSpPr>
          <p:nvPr/>
        </p:nvSpPr>
        <p:spPr bwMode="auto">
          <a:xfrm>
            <a:off x="14438313" y="8213725"/>
            <a:ext cx="562927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fontAlgn="base" hangingPunct="1">
              <a:spcBef>
                <a:spcPct val="0"/>
              </a:spcBef>
              <a:spcAft>
                <a:spcPct val="0"/>
              </a:spcAft>
            </a:pPr>
            <a:r>
              <a:rPr lang="en-US" altLang="it-IT" sz="2200" dirty="0" smtClean="0">
                <a:solidFill>
                  <a:srgbClr val="464B47"/>
                </a:solidFill>
                <a:latin typeface="Century Gothic" pitchFamily="34" charset="0"/>
                <a:ea typeface="Raleway"/>
                <a:cs typeface="Raleway"/>
              </a:rPr>
              <a:t>Obligation to publish a specific report on the occasion of publication of the financial statements</a:t>
            </a:r>
          </a:p>
        </p:txBody>
      </p:sp>
      <p:sp>
        <p:nvSpPr>
          <p:cNvPr id="3" name="CasellaDiTesto 2"/>
          <p:cNvSpPr txBox="1"/>
          <p:nvPr/>
        </p:nvSpPr>
        <p:spPr>
          <a:xfrm>
            <a:off x="10755456" y="10642798"/>
            <a:ext cx="9372774" cy="584775"/>
          </a:xfrm>
          <a:prstGeom prst="rect">
            <a:avLst/>
          </a:prstGeom>
          <a:noFill/>
        </p:spPr>
        <p:txBody>
          <a:bodyPr wrap="square" rtlCol="0">
            <a:spAutoFit/>
          </a:bodyPr>
          <a:lstStyle/>
          <a:p>
            <a:r>
              <a:rPr lang="it-IT" sz="1600" i="1" dirty="0">
                <a:latin typeface="Century Gothic" panose="020B0502020202020204" pitchFamily="34" charset="0"/>
              </a:rPr>
              <a:t>Source: </a:t>
            </a:r>
            <a:r>
              <a:rPr lang="it-IT" sz="1600" i="1" dirty="0" err="1">
                <a:latin typeface="Century Gothic" panose="020B0502020202020204" pitchFamily="34" charset="0"/>
              </a:rPr>
              <a:t>Assonime</a:t>
            </a:r>
            <a:r>
              <a:rPr lang="it-IT" sz="1600" i="1" dirty="0">
                <a:latin typeface="Century Gothic" panose="020B0502020202020204" pitchFamily="34" charset="0"/>
              </a:rPr>
              <a:t>, Nuove raccomandazioni del Codice di autodisciplina: un approccio innovativo alla diversità, Pubblicazioni – News Legislative</a:t>
            </a:r>
            <a:r>
              <a:rPr lang="it-IT" sz="1600" i="1" dirty="0" smtClean="0"/>
              <a:t>, </a:t>
            </a:r>
            <a:r>
              <a:rPr lang="it-IT" sz="1600" i="1" dirty="0" err="1">
                <a:latin typeface="Century Gothic" panose="020B0502020202020204" pitchFamily="34" charset="0"/>
              </a:rPr>
              <a:t>July</a:t>
            </a:r>
            <a:r>
              <a:rPr lang="it-IT" sz="1600" i="1" dirty="0">
                <a:latin typeface="Century Gothic" panose="020B0502020202020204" pitchFamily="34" charset="0"/>
              </a:rPr>
              <a:t> 19, 2018</a:t>
            </a:r>
          </a:p>
        </p:txBody>
      </p:sp>
    </p:spTree>
    <p:extLst>
      <p:ext uri="{BB962C8B-B14F-4D97-AF65-F5344CB8AC3E}">
        <p14:creationId xmlns:p14="http://schemas.microsoft.com/office/powerpoint/2010/main" val="30851183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69"/>
          <p:cNvSpPr>
            <a:spLocks noChangeArrowheads="1"/>
          </p:cNvSpPr>
          <p:nvPr/>
        </p:nvSpPr>
        <p:spPr bwMode="auto">
          <a:xfrm>
            <a:off x="0" y="1462088"/>
            <a:ext cx="20126325" cy="8858250"/>
          </a:xfrm>
          <a:prstGeom prst="rect">
            <a:avLst/>
          </a:prstGeom>
          <a:solidFill>
            <a:srgbClr val="4C4C4B">
              <a:alpha val="7059"/>
            </a:srgbClr>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1883" tIns="41883" rIns="41883" bIns="41883" anchor="ctr"/>
          <a:lstStyle>
            <a:lvl1pPr>
              <a:defRPr sz="4300">
                <a:solidFill>
                  <a:schemeClr val="tx1"/>
                </a:solidFill>
                <a:latin typeface="Calibri" pitchFamily="34" charset="0"/>
              </a:defRPr>
            </a:lvl1pPr>
            <a:lvl2pPr marL="742950" indent="-285750">
              <a:defRPr sz="4300">
                <a:solidFill>
                  <a:schemeClr val="tx1"/>
                </a:solidFill>
                <a:latin typeface="Calibri" pitchFamily="34" charset="0"/>
              </a:defRPr>
            </a:lvl2pPr>
            <a:lvl3pPr marL="1143000" indent="-228600">
              <a:defRPr sz="4300">
                <a:solidFill>
                  <a:schemeClr val="tx1"/>
                </a:solidFill>
                <a:latin typeface="Calibri" pitchFamily="34" charset="0"/>
              </a:defRPr>
            </a:lvl3pPr>
            <a:lvl4pPr marL="1600200" indent="-228600">
              <a:defRPr sz="4300">
                <a:solidFill>
                  <a:schemeClr val="tx1"/>
                </a:solidFill>
                <a:latin typeface="Calibri" pitchFamily="34" charset="0"/>
              </a:defRPr>
            </a:lvl4pPr>
            <a:lvl5pPr marL="2057400" indent="-228600">
              <a:defRPr sz="4300">
                <a:solidFill>
                  <a:schemeClr val="tx1"/>
                </a:solidFill>
                <a:latin typeface="Calibri" pitchFamily="34" charset="0"/>
              </a:defRPr>
            </a:lvl5pPr>
            <a:lvl6pPr marL="2514600" indent="-228600" defTabSz="2176463" fontAlgn="base">
              <a:spcBef>
                <a:spcPct val="0"/>
              </a:spcBef>
              <a:spcAft>
                <a:spcPct val="0"/>
              </a:spcAft>
              <a:defRPr sz="4300">
                <a:solidFill>
                  <a:schemeClr val="tx1"/>
                </a:solidFill>
                <a:latin typeface="Calibri" pitchFamily="34" charset="0"/>
              </a:defRPr>
            </a:lvl6pPr>
            <a:lvl7pPr marL="2971800" indent="-228600" defTabSz="2176463" fontAlgn="base">
              <a:spcBef>
                <a:spcPct val="0"/>
              </a:spcBef>
              <a:spcAft>
                <a:spcPct val="0"/>
              </a:spcAft>
              <a:defRPr sz="4300">
                <a:solidFill>
                  <a:schemeClr val="tx1"/>
                </a:solidFill>
                <a:latin typeface="Calibri" pitchFamily="34" charset="0"/>
              </a:defRPr>
            </a:lvl7pPr>
            <a:lvl8pPr marL="3429000" indent="-228600" defTabSz="2176463" fontAlgn="base">
              <a:spcBef>
                <a:spcPct val="0"/>
              </a:spcBef>
              <a:spcAft>
                <a:spcPct val="0"/>
              </a:spcAft>
              <a:defRPr sz="4300">
                <a:solidFill>
                  <a:schemeClr val="tx1"/>
                </a:solidFill>
                <a:latin typeface="Calibri" pitchFamily="34" charset="0"/>
              </a:defRPr>
            </a:lvl8pPr>
            <a:lvl9pPr marL="3886200" indent="-228600" defTabSz="2176463" fontAlgn="base">
              <a:spcBef>
                <a:spcPct val="0"/>
              </a:spcBef>
              <a:spcAft>
                <a:spcPct val="0"/>
              </a:spcAft>
              <a:defRPr sz="4300">
                <a:solidFill>
                  <a:schemeClr val="tx1"/>
                </a:solidFill>
                <a:latin typeface="Calibri" pitchFamily="34" charset="0"/>
              </a:defRPr>
            </a:lvl9pPr>
          </a:lstStyle>
          <a:p>
            <a:pPr algn="ctr" eaLnBrk="0" hangingPunct="0">
              <a:defRPr/>
            </a:pPr>
            <a:endParaRPr lang="it-IT" altLang="it-IT" sz="5442" b="1">
              <a:solidFill>
                <a:srgbClr val="FF0000"/>
              </a:solidFill>
              <a:cs typeface="Arial" pitchFamily="34" charset="0"/>
            </a:endParaRPr>
          </a:p>
        </p:txBody>
      </p:sp>
      <p:pic>
        <p:nvPicPr>
          <p:cNvPr id="71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025" y="10455275"/>
            <a:ext cx="2232025" cy="68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Virgola blu grigio e bianca-0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22613" y="706438"/>
            <a:ext cx="512762"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7173" name="Shape 149"/>
          <p:cNvSpPr>
            <a:spLocks noChangeShapeType="1"/>
          </p:cNvSpPr>
          <p:nvPr/>
        </p:nvSpPr>
        <p:spPr bwMode="auto">
          <a:xfrm>
            <a:off x="0" y="863600"/>
            <a:ext cx="3378200" cy="0"/>
          </a:xfrm>
          <a:prstGeom prst="line">
            <a:avLst/>
          </a:prstGeom>
          <a:noFill/>
          <a:ln w="19050">
            <a:solidFill>
              <a:srgbClr val="123A56"/>
            </a:solidFill>
            <a:miter lim="400000"/>
            <a:headEnd/>
            <a:tailEnd/>
          </a:ln>
          <a:extLst>
            <a:ext uri="{909E8E84-426E-40DD-AFC4-6F175D3DCCD1}">
              <a14:hiddenFill xmlns:a14="http://schemas.microsoft.com/office/drawing/2010/main">
                <a:noFill/>
              </a14:hiddenFill>
            </a:ext>
          </a:extLst>
        </p:spPr>
        <p:txBody>
          <a:bodyPr lIns="50799" tIns="50799" rIns="50799" bIns="50799" anchor="ctr"/>
          <a:lstStyle/>
          <a:p>
            <a:pPr fontAlgn="base">
              <a:spcBef>
                <a:spcPct val="0"/>
              </a:spcBef>
              <a:spcAft>
                <a:spcPct val="0"/>
              </a:spcAft>
            </a:pPr>
            <a:endParaRPr lang="en-US" smtClean="0">
              <a:solidFill>
                <a:prstClr val="black"/>
              </a:solidFill>
              <a:cs typeface="Arial" pitchFamily="34" charset="0"/>
            </a:endParaRPr>
          </a:p>
        </p:txBody>
      </p:sp>
      <p:sp>
        <p:nvSpPr>
          <p:cNvPr id="9" name="Shape 170"/>
          <p:cNvSpPr/>
          <p:nvPr/>
        </p:nvSpPr>
        <p:spPr>
          <a:xfrm>
            <a:off x="125413" y="141288"/>
            <a:ext cx="13692187" cy="565150"/>
          </a:xfrm>
          <a:prstGeom prst="rect">
            <a:avLst/>
          </a:prstGeom>
          <a:ln w="12700">
            <a:miter lim="400000"/>
          </a:ln>
          <a:extLst>
            <a:ext uri="{C572A759-6A51-4108-AA02-DFA0A04FC94B}"/>
          </a:extLst>
        </p:spPr>
        <p:txBody>
          <a:bodyPr lIns="50800" tIns="50800" rIns="50800" bIns="50800" anchor="ctr">
            <a:spAutoFit/>
          </a:bodyPr>
          <a:lstStyle>
            <a:lvl1pPr>
              <a:defRPr sz="3500" cap="all">
                <a:solidFill>
                  <a:srgbClr val="103856"/>
                </a:solidFill>
                <a:latin typeface="Raleway Light"/>
                <a:ea typeface="Raleway Light"/>
                <a:cs typeface="Raleway Light"/>
                <a:sym typeface="Raleway Light"/>
              </a:defRPr>
            </a:lvl1pPr>
          </a:lstStyle>
          <a:p>
            <a:pPr hangingPunct="0">
              <a:defRPr/>
            </a:pPr>
            <a:r>
              <a:rPr lang="en-US" sz="3000" kern="0" dirty="0">
                <a:latin typeface="Century Gothic" panose="020B0502020202020204" pitchFamily="34" charset="0"/>
              </a:rPr>
              <a:t>code of conduct for listed companies</a:t>
            </a:r>
            <a:endParaRPr lang="it-IT" sz="3000" kern="0" dirty="0">
              <a:latin typeface="Century Gothic" panose="020B0502020202020204" pitchFamily="34" charset="0"/>
            </a:endParaRPr>
          </a:p>
        </p:txBody>
      </p:sp>
      <p:pic>
        <p:nvPicPr>
          <p:cNvPr id="71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65475" y="2228850"/>
            <a:ext cx="13795375" cy="8091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76" name="CasellaDiTesto 25"/>
          <p:cNvSpPr txBox="1">
            <a:spLocks noChangeArrowheads="1"/>
          </p:cNvSpPr>
          <p:nvPr/>
        </p:nvSpPr>
        <p:spPr bwMode="auto">
          <a:xfrm>
            <a:off x="7613650" y="1493838"/>
            <a:ext cx="51816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fontAlgn="base" hangingPunct="1">
              <a:spcBef>
                <a:spcPct val="0"/>
              </a:spcBef>
              <a:spcAft>
                <a:spcPct val="0"/>
              </a:spcAft>
            </a:pPr>
            <a:r>
              <a:rPr lang="en-US" altLang="it-IT" sz="2800" b="1" smtClean="0">
                <a:solidFill>
                  <a:srgbClr val="646B65"/>
                </a:solidFill>
                <a:latin typeface="Century Gothic" pitchFamily="34" charset="0"/>
              </a:rPr>
              <a:t>ADHERENCE TO THE CODE</a:t>
            </a:r>
          </a:p>
        </p:txBody>
      </p:sp>
      <p:sp>
        <p:nvSpPr>
          <p:cNvPr id="2" name="CasellaDiTesto 1"/>
          <p:cNvSpPr txBox="1"/>
          <p:nvPr/>
        </p:nvSpPr>
        <p:spPr>
          <a:xfrm>
            <a:off x="10228580" y="10109021"/>
            <a:ext cx="9939721" cy="1138773"/>
          </a:xfrm>
          <a:prstGeom prst="rect">
            <a:avLst/>
          </a:prstGeom>
          <a:noFill/>
        </p:spPr>
        <p:txBody>
          <a:bodyPr wrap="square" rtlCol="0">
            <a:spAutoFit/>
          </a:bodyPr>
          <a:lstStyle/>
          <a:p>
            <a:endParaRPr lang="it-IT" dirty="0"/>
          </a:p>
          <a:p>
            <a:r>
              <a:rPr lang="it-IT" dirty="0"/>
              <a:t> </a:t>
            </a:r>
            <a:r>
              <a:rPr lang="it-IT" sz="1600" i="1" dirty="0">
                <a:latin typeface="Century Gothic" panose="020B0502020202020204" pitchFamily="34" charset="0"/>
              </a:rPr>
              <a:t>Source: Comitato Italiano Corporate </a:t>
            </a:r>
            <a:r>
              <a:rPr lang="it-IT" sz="1600" i="1" dirty="0" err="1">
                <a:latin typeface="Century Gothic" panose="020B0502020202020204" pitchFamily="34" charset="0"/>
              </a:rPr>
              <a:t>Governance</a:t>
            </a:r>
            <a:r>
              <a:rPr lang="it-IT" sz="1600" i="1" dirty="0">
                <a:latin typeface="Century Gothic" panose="020B0502020202020204" pitchFamily="34" charset="0"/>
              </a:rPr>
              <a:t>, Relazione 2018, sull’evoluzione della corporate </a:t>
            </a:r>
            <a:r>
              <a:rPr lang="it-IT" sz="1600" i="1" dirty="0" err="1">
                <a:latin typeface="Century Gothic" panose="020B0502020202020204" pitchFamily="34" charset="0"/>
              </a:rPr>
              <a:t>governance</a:t>
            </a:r>
            <a:r>
              <a:rPr lang="it-IT" sz="1600" i="1" dirty="0">
                <a:latin typeface="Century Gothic" panose="020B0502020202020204" pitchFamily="34" charset="0"/>
              </a:rPr>
              <a:t> delle società quotate, 6° Rapporto sull’applicazione del Codice di Autotutela, </a:t>
            </a:r>
            <a:r>
              <a:rPr lang="it-IT" sz="1600" i="1" dirty="0" err="1" smtClean="0">
                <a:latin typeface="Century Gothic" panose="020B0502020202020204" pitchFamily="34" charset="0"/>
              </a:rPr>
              <a:t>December</a:t>
            </a:r>
            <a:r>
              <a:rPr lang="it-IT" sz="1600" i="1" dirty="0" smtClean="0">
                <a:latin typeface="Century Gothic" panose="020B0502020202020204" pitchFamily="34" charset="0"/>
              </a:rPr>
              <a:t> </a:t>
            </a:r>
            <a:r>
              <a:rPr lang="it-IT" sz="1600" i="1" dirty="0">
                <a:latin typeface="Century Gothic" panose="020B0502020202020204" pitchFamily="34" charset="0"/>
              </a:rPr>
              <a:t>2018</a:t>
            </a:r>
          </a:p>
        </p:txBody>
      </p:sp>
    </p:spTree>
    <p:extLst>
      <p:ext uri="{BB962C8B-B14F-4D97-AF65-F5344CB8AC3E}">
        <p14:creationId xmlns:p14="http://schemas.microsoft.com/office/powerpoint/2010/main" val="37781925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hape 169"/>
          <p:cNvSpPr>
            <a:spLocks noChangeArrowheads="1"/>
          </p:cNvSpPr>
          <p:nvPr/>
        </p:nvSpPr>
        <p:spPr bwMode="auto">
          <a:xfrm>
            <a:off x="-22226" y="1479550"/>
            <a:ext cx="20126326" cy="8858250"/>
          </a:xfrm>
          <a:prstGeom prst="rect">
            <a:avLst/>
          </a:prstGeom>
          <a:solidFill>
            <a:srgbClr val="4C4C4B">
              <a:alpha val="7059"/>
            </a:srgbClr>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1883" tIns="41883" rIns="41883" bIns="41883" anchor="ctr"/>
          <a:lstStyle>
            <a:lvl1pPr>
              <a:defRPr sz="4300">
                <a:solidFill>
                  <a:schemeClr val="tx1"/>
                </a:solidFill>
                <a:latin typeface="Calibri" pitchFamily="34" charset="0"/>
              </a:defRPr>
            </a:lvl1pPr>
            <a:lvl2pPr marL="742950" indent="-285750">
              <a:defRPr sz="4300">
                <a:solidFill>
                  <a:schemeClr val="tx1"/>
                </a:solidFill>
                <a:latin typeface="Calibri" pitchFamily="34" charset="0"/>
              </a:defRPr>
            </a:lvl2pPr>
            <a:lvl3pPr marL="1143000" indent="-228600">
              <a:defRPr sz="4300">
                <a:solidFill>
                  <a:schemeClr val="tx1"/>
                </a:solidFill>
                <a:latin typeface="Calibri" pitchFamily="34" charset="0"/>
              </a:defRPr>
            </a:lvl3pPr>
            <a:lvl4pPr marL="1600200" indent="-228600">
              <a:defRPr sz="4300">
                <a:solidFill>
                  <a:schemeClr val="tx1"/>
                </a:solidFill>
                <a:latin typeface="Calibri" pitchFamily="34" charset="0"/>
              </a:defRPr>
            </a:lvl4pPr>
            <a:lvl5pPr marL="2057400" indent="-228600">
              <a:defRPr sz="4300">
                <a:solidFill>
                  <a:schemeClr val="tx1"/>
                </a:solidFill>
                <a:latin typeface="Calibri" pitchFamily="34" charset="0"/>
              </a:defRPr>
            </a:lvl5pPr>
            <a:lvl6pPr marL="2514600" indent="-228600" defTabSz="2176463" fontAlgn="base">
              <a:spcBef>
                <a:spcPct val="0"/>
              </a:spcBef>
              <a:spcAft>
                <a:spcPct val="0"/>
              </a:spcAft>
              <a:defRPr sz="4300">
                <a:solidFill>
                  <a:schemeClr val="tx1"/>
                </a:solidFill>
                <a:latin typeface="Calibri" pitchFamily="34" charset="0"/>
              </a:defRPr>
            </a:lvl6pPr>
            <a:lvl7pPr marL="2971800" indent="-228600" defTabSz="2176463" fontAlgn="base">
              <a:spcBef>
                <a:spcPct val="0"/>
              </a:spcBef>
              <a:spcAft>
                <a:spcPct val="0"/>
              </a:spcAft>
              <a:defRPr sz="4300">
                <a:solidFill>
                  <a:schemeClr val="tx1"/>
                </a:solidFill>
                <a:latin typeface="Calibri" pitchFamily="34" charset="0"/>
              </a:defRPr>
            </a:lvl7pPr>
            <a:lvl8pPr marL="3429000" indent="-228600" defTabSz="2176463" fontAlgn="base">
              <a:spcBef>
                <a:spcPct val="0"/>
              </a:spcBef>
              <a:spcAft>
                <a:spcPct val="0"/>
              </a:spcAft>
              <a:defRPr sz="4300">
                <a:solidFill>
                  <a:schemeClr val="tx1"/>
                </a:solidFill>
                <a:latin typeface="Calibri" pitchFamily="34" charset="0"/>
              </a:defRPr>
            </a:lvl8pPr>
            <a:lvl9pPr marL="3886200" indent="-228600" defTabSz="2176463" fontAlgn="base">
              <a:spcBef>
                <a:spcPct val="0"/>
              </a:spcBef>
              <a:spcAft>
                <a:spcPct val="0"/>
              </a:spcAft>
              <a:defRPr sz="4300">
                <a:solidFill>
                  <a:schemeClr val="tx1"/>
                </a:solidFill>
                <a:latin typeface="Calibri" pitchFamily="34" charset="0"/>
              </a:defRPr>
            </a:lvl9pPr>
          </a:lstStyle>
          <a:p>
            <a:pPr algn="ctr" eaLnBrk="0" hangingPunct="0">
              <a:defRPr/>
            </a:pPr>
            <a:endParaRPr lang="it-IT" altLang="it-IT" sz="5442" b="1">
              <a:solidFill>
                <a:srgbClr val="FF0000"/>
              </a:solidFill>
              <a:cs typeface="Arial" pitchFamily="34" charset="0"/>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025" y="10455275"/>
            <a:ext cx="2232025" cy="68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Virgola blu grigio e bianca-0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22613" y="706438"/>
            <a:ext cx="512762"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8196" name="Shape 149"/>
          <p:cNvSpPr>
            <a:spLocks noChangeShapeType="1"/>
          </p:cNvSpPr>
          <p:nvPr/>
        </p:nvSpPr>
        <p:spPr bwMode="auto">
          <a:xfrm>
            <a:off x="0" y="863600"/>
            <a:ext cx="3378200" cy="0"/>
          </a:xfrm>
          <a:prstGeom prst="line">
            <a:avLst/>
          </a:prstGeom>
          <a:noFill/>
          <a:ln w="19050">
            <a:solidFill>
              <a:srgbClr val="123A56"/>
            </a:solidFill>
            <a:miter lim="400000"/>
            <a:headEnd/>
            <a:tailEnd/>
          </a:ln>
          <a:extLst>
            <a:ext uri="{909E8E84-426E-40DD-AFC4-6F175D3DCCD1}">
              <a14:hiddenFill xmlns:a14="http://schemas.microsoft.com/office/drawing/2010/main">
                <a:noFill/>
              </a14:hiddenFill>
            </a:ext>
          </a:extLst>
        </p:spPr>
        <p:txBody>
          <a:bodyPr lIns="50799" tIns="50799" rIns="50799" bIns="50799" anchor="ctr"/>
          <a:lstStyle/>
          <a:p>
            <a:pPr fontAlgn="base">
              <a:spcBef>
                <a:spcPct val="0"/>
              </a:spcBef>
              <a:spcAft>
                <a:spcPct val="0"/>
              </a:spcAft>
            </a:pPr>
            <a:endParaRPr lang="en-US" smtClean="0">
              <a:solidFill>
                <a:prstClr val="black"/>
              </a:solidFill>
              <a:cs typeface="Arial" pitchFamily="34" charset="0"/>
            </a:endParaRPr>
          </a:p>
        </p:txBody>
      </p:sp>
      <p:sp>
        <p:nvSpPr>
          <p:cNvPr id="9" name="Shape 170"/>
          <p:cNvSpPr/>
          <p:nvPr/>
        </p:nvSpPr>
        <p:spPr>
          <a:xfrm>
            <a:off x="125413" y="141288"/>
            <a:ext cx="9953625" cy="565150"/>
          </a:xfrm>
          <a:prstGeom prst="rect">
            <a:avLst/>
          </a:prstGeom>
          <a:ln w="12700">
            <a:miter lim="400000"/>
          </a:ln>
          <a:extLst>
            <a:ext uri="{C572A759-6A51-4108-AA02-DFA0A04FC94B}"/>
          </a:extLst>
        </p:spPr>
        <p:txBody>
          <a:bodyPr lIns="50800" tIns="50800" rIns="50800" bIns="50800" anchor="ctr">
            <a:spAutoFit/>
          </a:bodyPr>
          <a:lstStyle>
            <a:lvl1pPr>
              <a:defRPr sz="3500" cap="all">
                <a:solidFill>
                  <a:srgbClr val="103856"/>
                </a:solidFill>
                <a:latin typeface="Raleway Light"/>
                <a:ea typeface="Raleway Light"/>
                <a:cs typeface="Raleway Light"/>
                <a:sym typeface="Raleway Light"/>
              </a:defRPr>
            </a:lvl1pPr>
          </a:lstStyle>
          <a:p>
            <a:pPr hangingPunct="0">
              <a:defRPr/>
            </a:pPr>
            <a:r>
              <a:rPr lang="en-US" sz="3000" kern="0" dirty="0">
                <a:latin typeface="Century Gothic" panose="020B0502020202020204" pitchFamily="34" charset="0"/>
              </a:rPr>
              <a:t>code of </a:t>
            </a:r>
            <a:r>
              <a:rPr lang="en-US" sz="3000" kern="0" dirty="0" smtClean="0">
                <a:latin typeface="Century Gothic" panose="020B0502020202020204" pitchFamily="34" charset="0"/>
              </a:rPr>
              <a:t>conduct FOR LISTED COMPANIES</a:t>
            </a:r>
            <a:endParaRPr lang="it-IT" sz="3000" kern="0" dirty="0">
              <a:latin typeface="Century Gothic" panose="020B0502020202020204" pitchFamily="34" charset="0"/>
            </a:endParaRPr>
          </a:p>
        </p:txBody>
      </p:sp>
      <p:sp>
        <p:nvSpPr>
          <p:cNvPr id="8" name="CasellaDiTesto 7"/>
          <p:cNvSpPr txBox="1"/>
          <p:nvPr/>
        </p:nvSpPr>
        <p:spPr>
          <a:xfrm>
            <a:off x="633049" y="1783469"/>
            <a:ext cx="2745945" cy="63812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wrap="none" lIns="50800" tIns="50800" rIns="50800" bIns="50800" spcCol="38100" anchor="ctr">
            <a:spAutoFit/>
          </a:bodyPr>
          <a:lstStyle/>
          <a:p>
            <a:pPr fontAlgn="base">
              <a:spcBef>
                <a:spcPct val="0"/>
              </a:spcBef>
              <a:spcAft>
                <a:spcPct val="0"/>
              </a:spcAft>
              <a:defRPr/>
            </a:pPr>
            <a:endParaRPr lang="it-IT" sz="2400" dirty="0">
              <a:solidFill>
                <a:srgbClr val="464B47"/>
              </a:solidFill>
              <a:latin typeface="Century Gothic" panose="020B0502020202020204" pitchFamily="34" charset="0"/>
              <a:ea typeface="Raleway"/>
              <a:cs typeface="Raleway"/>
            </a:endParaRPr>
          </a:p>
          <a:p>
            <a:pPr fontAlgn="base">
              <a:spcBef>
                <a:spcPct val="0"/>
              </a:spcBef>
              <a:spcAft>
                <a:spcPct val="0"/>
              </a:spcAft>
              <a:defRPr/>
            </a:pPr>
            <a:r>
              <a:rPr lang="it-IT" sz="2400" dirty="0" err="1">
                <a:solidFill>
                  <a:srgbClr val="464B47"/>
                </a:solidFill>
                <a:latin typeface="Century Gothic" panose="020B0502020202020204" pitchFamily="34" charset="0"/>
                <a:ea typeface="Raleway"/>
                <a:cs typeface="Raleway"/>
              </a:rPr>
              <a:t>Guiding</a:t>
            </a:r>
            <a:r>
              <a:rPr lang="it-IT" sz="2400" dirty="0">
                <a:solidFill>
                  <a:srgbClr val="464B47"/>
                </a:solidFill>
                <a:latin typeface="Century Gothic" panose="020B0502020202020204" pitchFamily="34" charset="0"/>
                <a:ea typeface="Raleway"/>
                <a:cs typeface="Raleway"/>
              </a:rPr>
              <a:t> </a:t>
            </a:r>
            <a:r>
              <a:rPr lang="it-IT" sz="2400" dirty="0" err="1">
                <a:solidFill>
                  <a:srgbClr val="464B47"/>
                </a:solidFill>
                <a:latin typeface="Century Gothic" panose="020B0502020202020204" pitchFamily="34" charset="0"/>
                <a:ea typeface="Raleway"/>
                <a:cs typeface="Raleway"/>
              </a:rPr>
              <a:t>Principles</a:t>
            </a:r>
            <a:endParaRPr lang="it-IT" sz="2400" dirty="0">
              <a:solidFill>
                <a:srgbClr val="464B47"/>
              </a:solidFill>
              <a:latin typeface="Century Gothic" panose="020B0502020202020204" pitchFamily="34" charset="0"/>
              <a:ea typeface="Raleway"/>
              <a:cs typeface="Raleway"/>
            </a:endParaRPr>
          </a:p>
          <a:p>
            <a:pPr marL="457200" indent="-457200" fontAlgn="base">
              <a:spcBef>
                <a:spcPct val="0"/>
              </a:spcBef>
              <a:spcAft>
                <a:spcPct val="0"/>
              </a:spcAft>
              <a:buFont typeface="+mj-lt"/>
              <a:buAutoNum type="arabicPeriod"/>
              <a:defRPr/>
            </a:pPr>
            <a:endParaRPr lang="it-IT" sz="2400" dirty="0">
              <a:solidFill>
                <a:srgbClr val="464B47"/>
              </a:solidFill>
              <a:latin typeface="Century Gothic" panose="020B0502020202020204" pitchFamily="34" charset="0"/>
              <a:ea typeface="Raleway"/>
              <a:cs typeface="Raleway"/>
            </a:endParaRPr>
          </a:p>
          <a:p>
            <a:pPr fontAlgn="base">
              <a:spcBef>
                <a:spcPct val="0"/>
              </a:spcBef>
              <a:spcAft>
                <a:spcPct val="0"/>
              </a:spcAft>
              <a:defRPr/>
            </a:pPr>
            <a:endParaRPr lang="it-IT" sz="2400" dirty="0" smtClean="0">
              <a:solidFill>
                <a:srgbClr val="464B47"/>
              </a:solidFill>
              <a:latin typeface="Century Gothic" panose="020B0502020202020204" pitchFamily="34" charset="0"/>
              <a:ea typeface="Raleway"/>
              <a:cs typeface="Raleway"/>
            </a:endParaRPr>
          </a:p>
          <a:p>
            <a:pPr fontAlgn="base">
              <a:spcBef>
                <a:spcPct val="0"/>
              </a:spcBef>
              <a:spcAft>
                <a:spcPct val="0"/>
              </a:spcAft>
              <a:defRPr/>
            </a:pPr>
            <a:endParaRPr lang="it-IT" sz="2400" dirty="0">
              <a:solidFill>
                <a:srgbClr val="464B47"/>
              </a:solidFill>
              <a:latin typeface="Century Gothic" panose="020B0502020202020204" pitchFamily="34" charset="0"/>
              <a:ea typeface="Raleway"/>
              <a:cs typeface="Raleway"/>
            </a:endParaRPr>
          </a:p>
          <a:p>
            <a:pPr marL="457200" indent="-457200" fontAlgn="base">
              <a:spcBef>
                <a:spcPct val="0"/>
              </a:spcBef>
              <a:spcAft>
                <a:spcPct val="0"/>
              </a:spcAft>
              <a:buFont typeface="+mj-lt"/>
              <a:buAutoNum type="arabicPeriod"/>
              <a:defRPr/>
            </a:pPr>
            <a:endParaRPr lang="it-IT" sz="2400" dirty="0" smtClean="0">
              <a:solidFill>
                <a:srgbClr val="464B47"/>
              </a:solidFill>
              <a:latin typeface="Century Gothic" panose="020B0502020202020204" pitchFamily="34" charset="0"/>
              <a:ea typeface="Raleway"/>
              <a:cs typeface="Raleway"/>
            </a:endParaRPr>
          </a:p>
          <a:p>
            <a:pPr marL="457200" indent="-457200" fontAlgn="base">
              <a:spcBef>
                <a:spcPct val="0"/>
              </a:spcBef>
              <a:spcAft>
                <a:spcPct val="0"/>
              </a:spcAft>
              <a:buFont typeface="+mj-lt"/>
              <a:buAutoNum type="arabicPeriod"/>
              <a:defRPr/>
            </a:pPr>
            <a:endParaRPr lang="it-IT" sz="2400" dirty="0">
              <a:solidFill>
                <a:srgbClr val="464B47"/>
              </a:solidFill>
              <a:latin typeface="Century Gothic" panose="020B0502020202020204" pitchFamily="34" charset="0"/>
              <a:ea typeface="Raleway"/>
              <a:cs typeface="Raleway"/>
            </a:endParaRPr>
          </a:p>
          <a:p>
            <a:pPr fontAlgn="base">
              <a:spcBef>
                <a:spcPct val="0"/>
              </a:spcBef>
              <a:spcAft>
                <a:spcPct val="0"/>
              </a:spcAft>
              <a:defRPr/>
            </a:pPr>
            <a:r>
              <a:rPr lang="it-IT" sz="2400" dirty="0" err="1" smtClean="0">
                <a:solidFill>
                  <a:srgbClr val="464B47"/>
                </a:solidFill>
                <a:latin typeface="Century Gothic" panose="020B0502020202020204" pitchFamily="34" charset="0"/>
                <a:ea typeface="Raleway"/>
                <a:cs typeface="Raleway"/>
                <a:sym typeface="Raleway"/>
              </a:rPr>
              <a:t>Articles</a:t>
            </a:r>
            <a:r>
              <a:rPr lang="it-IT" sz="2400" dirty="0" smtClean="0">
                <a:solidFill>
                  <a:srgbClr val="464B47"/>
                </a:solidFill>
                <a:latin typeface="Century Gothic" panose="020B0502020202020204" pitchFamily="34" charset="0"/>
                <a:ea typeface="Raleway"/>
                <a:cs typeface="Raleway"/>
                <a:sym typeface="Raleway"/>
              </a:rPr>
              <a:t> </a:t>
            </a:r>
            <a:r>
              <a:rPr lang="it-IT" sz="2400" dirty="0" err="1" smtClean="0">
                <a:solidFill>
                  <a:srgbClr val="464B47"/>
                </a:solidFill>
                <a:latin typeface="Century Gothic" panose="020B0502020202020204" pitchFamily="34" charset="0"/>
                <a:ea typeface="Raleway"/>
                <a:cs typeface="Raleway"/>
                <a:sym typeface="Raleway"/>
              </a:rPr>
              <a:t>structure</a:t>
            </a:r>
            <a:endParaRPr lang="it-IT" sz="2400" dirty="0">
              <a:solidFill>
                <a:srgbClr val="464B47"/>
              </a:solidFill>
              <a:latin typeface="Century Gothic" panose="020B0502020202020204" pitchFamily="34" charset="0"/>
              <a:ea typeface="Raleway"/>
              <a:cs typeface="Raleway"/>
              <a:sym typeface="Raleway"/>
            </a:endParaRPr>
          </a:p>
          <a:p>
            <a:pPr fontAlgn="base">
              <a:spcBef>
                <a:spcPct val="0"/>
              </a:spcBef>
              <a:spcAft>
                <a:spcPct val="0"/>
              </a:spcAft>
              <a:defRPr/>
            </a:pPr>
            <a:endParaRPr lang="it-IT" sz="2400" dirty="0">
              <a:solidFill>
                <a:srgbClr val="464B47"/>
              </a:solidFill>
              <a:latin typeface="Century Gothic" panose="020B0502020202020204" pitchFamily="34" charset="0"/>
              <a:ea typeface="Raleway"/>
              <a:cs typeface="Raleway"/>
            </a:endParaRPr>
          </a:p>
          <a:p>
            <a:pPr marL="457200" indent="-457200" fontAlgn="base">
              <a:spcBef>
                <a:spcPct val="0"/>
              </a:spcBef>
              <a:spcAft>
                <a:spcPct val="0"/>
              </a:spcAft>
              <a:buFont typeface="+mj-lt"/>
              <a:buAutoNum type="arabicPeriod"/>
              <a:defRPr/>
            </a:pPr>
            <a:endParaRPr lang="it-IT" sz="2400" dirty="0">
              <a:solidFill>
                <a:srgbClr val="464B47"/>
              </a:solidFill>
              <a:latin typeface="Century Gothic" panose="020B0502020202020204" pitchFamily="34" charset="0"/>
              <a:ea typeface="Raleway"/>
              <a:cs typeface="Raleway"/>
            </a:endParaRPr>
          </a:p>
          <a:p>
            <a:pPr marL="457200" indent="-457200" fontAlgn="base">
              <a:spcBef>
                <a:spcPct val="0"/>
              </a:spcBef>
              <a:spcAft>
                <a:spcPct val="0"/>
              </a:spcAft>
              <a:buFont typeface="+mj-lt"/>
              <a:buAutoNum type="arabicPeriod"/>
              <a:defRPr/>
            </a:pPr>
            <a:endParaRPr lang="it-IT" sz="2400" dirty="0">
              <a:solidFill>
                <a:srgbClr val="464B47"/>
              </a:solidFill>
              <a:latin typeface="Century Gothic" panose="020B0502020202020204" pitchFamily="34" charset="0"/>
              <a:ea typeface="Raleway"/>
              <a:cs typeface="Raleway"/>
            </a:endParaRPr>
          </a:p>
          <a:p>
            <a:pPr marL="457200" indent="-457200" fontAlgn="base">
              <a:spcBef>
                <a:spcPct val="0"/>
              </a:spcBef>
              <a:spcAft>
                <a:spcPct val="0"/>
              </a:spcAft>
              <a:buFont typeface="+mj-lt"/>
              <a:buAutoNum type="arabicPeriod"/>
              <a:defRPr/>
            </a:pPr>
            <a:endParaRPr lang="it-IT" sz="2400" dirty="0">
              <a:solidFill>
                <a:srgbClr val="464B47"/>
              </a:solidFill>
              <a:latin typeface="Century Gothic" panose="020B0502020202020204" pitchFamily="34" charset="0"/>
              <a:ea typeface="Raleway"/>
              <a:cs typeface="Raleway"/>
            </a:endParaRPr>
          </a:p>
          <a:p>
            <a:pPr fontAlgn="base">
              <a:spcBef>
                <a:spcPct val="0"/>
              </a:spcBef>
              <a:spcAft>
                <a:spcPct val="0"/>
              </a:spcAft>
              <a:defRPr/>
            </a:pPr>
            <a:endParaRPr lang="it-IT" sz="2400" dirty="0">
              <a:solidFill>
                <a:srgbClr val="464B47"/>
              </a:solidFill>
              <a:latin typeface="Century Gothic" panose="020B0502020202020204" pitchFamily="34" charset="0"/>
              <a:ea typeface="Raleway"/>
              <a:cs typeface="Raleway"/>
            </a:endParaRPr>
          </a:p>
          <a:p>
            <a:pPr fontAlgn="base">
              <a:spcBef>
                <a:spcPct val="0"/>
              </a:spcBef>
              <a:spcAft>
                <a:spcPct val="0"/>
              </a:spcAft>
              <a:defRPr/>
            </a:pPr>
            <a:r>
              <a:rPr lang="it-IT" sz="2400" dirty="0" err="1">
                <a:solidFill>
                  <a:srgbClr val="464B47"/>
                </a:solidFill>
                <a:latin typeface="Century Gothic" panose="020B0502020202020204" pitchFamily="34" charset="0"/>
                <a:ea typeface="Raleway"/>
                <a:cs typeface="Raleway"/>
              </a:rPr>
              <a:t>Articles</a:t>
            </a:r>
            <a:r>
              <a:rPr lang="it-IT" sz="2400" dirty="0">
                <a:solidFill>
                  <a:srgbClr val="464B47"/>
                </a:solidFill>
                <a:latin typeface="Century Gothic" panose="020B0502020202020204" pitchFamily="34" charset="0"/>
                <a:ea typeface="Raleway"/>
                <a:cs typeface="Raleway"/>
              </a:rPr>
              <a:t> </a:t>
            </a:r>
            <a:r>
              <a:rPr lang="it-IT" sz="2400" dirty="0" smtClean="0">
                <a:solidFill>
                  <a:srgbClr val="464B47"/>
                </a:solidFill>
                <a:latin typeface="Century Gothic" panose="020B0502020202020204" pitchFamily="34" charset="0"/>
                <a:ea typeface="Raleway"/>
                <a:cs typeface="Raleway"/>
              </a:rPr>
              <a:t>Content</a:t>
            </a:r>
            <a:endParaRPr lang="it-IT" sz="2400" dirty="0">
              <a:solidFill>
                <a:srgbClr val="464B47"/>
              </a:solidFill>
              <a:latin typeface="Raleway"/>
              <a:ea typeface="Raleway"/>
              <a:cs typeface="Raleway"/>
            </a:endParaRPr>
          </a:p>
          <a:p>
            <a:pPr marL="457200" indent="-457200" fontAlgn="base">
              <a:spcBef>
                <a:spcPct val="0"/>
              </a:spcBef>
              <a:spcAft>
                <a:spcPct val="0"/>
              </a:spcAft>
              <a:buFont typeface="+mj-lt"/>
              <a:buAutoNum type="arabicPeriod"/>
              <a:defRPr/>
            </a:pPr>
            <a:endParaRPr lang="it-IT" sz="2400" dirty="0">
              <a:solidFill>
                <a:srgbClr val="464B47"/>
              </a:solidFill>
              <a:latin typeface="Raleway"/>
              <a:ea typeface="Raleway"/>
              <a:cs typeface="Raleway"/>
              <a:sym typeface="Raleway"/>
            </a:endParaRPr>
          </a:p>
          <a:p>
            <a:pPr marL="457200" indent="-457200" fontAlgn="base">
              <a:spcBef>
                <a:spcPct val="0"/>
              </a:spcBef>
              <a:spcAft>
                <a:spcPct val="0"/>
              </a:spcAft>
              <a:buFont typeface="+mj-lt"/>
              <a:buAutoNum type="arabicPeriod"/>
              <a:defRPr/>
            </a:pPr>
            <a:endParaRPr lang="it-IT" sz="2400" dirty="0">
              <a:solidFill>
                <a:srgbClr val="464B47"/>
              </a:solidFill>
              <a:latin typeface="Raleway"/>
              <a:ea typeface="Raleway"/>
              <a:cs typeface="Raleway"/>
            </a:endParaRPr>
          </a:p>
          <a:p>
            <a:pPr marL="457200" indent="-457200" fontAlgn="base">
              <a:spcBef>
                <a:spcPct val="0"/>
              </a:spcBef>
              <a:spcAft>
                <a:spcPct val="0"/>
              </a:spcAft>
              <a:buFont typeface="+mj-lt"/>
              <a:buAutoNum type="arabicPeriod"/>
              <a:defRPr/>
            </a:pPr>
            <a:endParaRPr lang="it-IT" sz="2400" dirty="0">
              <a:solidFill>
                <a:srgbClr val="464B47"/>
              </a:solidFill>
              <a:latin typeface="Raleway"/>
              <a:ea typeface="Raleway"/>
              <a:cs typeface="Raleway"/>
            </a:endParaRPr>
          </a:p>
        </p:txBody>
      </p:sp>
      <p:sp>
        <p:nvSpPr>
          <p:cNvPr id="8199" name="CasellaDiTesto 25"/>
          <p:cNvSpPr txBox="1">
            <a:spLocks noChangeArrowheads="1"/>
          </p:cNvSpPr>
          <p:nvPr/>
        </p:nvSpPr>
        <p:spPr bwMode="auto">
          <a:xfrm>
            <a:off x="6421437" y="1676073"/>
            <a:ext cx="7239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fontAlgn="base" hangingPunct="1">
              <a:spcBef>
                <a:spcPct val="0"/>
              </a:spcBef>
              <a:spcAft>
                <a:spcPct val="0"/>
              </a:spcAft>
            </a:pPr>
            <a:r>
              <a:rPr lang="en-US" altLang="it-IT" sz="2800" b="1" dirty="0" smtClean="0">
                <a:solidFill>
                  <a:srgbClr val="646B65"/>
                </a:solidFill>
                <a:latin typeface="Century Gothic" pitchFamily="34" charset="0"/>
              </a:rPr>
              <a:t>STRUCTURE AND CONTENT OF THE CODE</a:t>
            </a:r>
          </a:p>
        </p:txBody>
      </p:sp>
      <p:sp>
        <p:nvSpPr>
          <p:cNvPr id="12" name="CasellaDiTesto 11"/>
          <p:cNvSpPr txBox="1"/>
          <p:nvPr/>
        </p:nvSpPr>
        <p:spPr>
          <a:xfrm>
            <a:off x="10137393" y="2453121"/>
            <a:ext cx="7635103" cy="4411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wrap="none" lIns="50800" tIns="50800" rIns="50800" bIns="50800" spcCol="38100" anchor="ctr">
            <a:spAutoFit/>
          </a:bodyPr>
          <a:lstStyle/>
          <a:p>
            <a:pPr marL="342900" indent="-342900" algn="ctr" hangingPunct="0">
              <a:buFont typeface="Wingdings" panose="05000000000000000000" pitchFamily="2" charset="2"/>
              <a:buChar char="Ø"/>
              <a:defRPr/>
            </a:pPr>
            <a:r>
              <a:rPr lang="en-US" sz="2200" dirty="0" smtClean="0">
                <a:solidFill>
                  <a:srgbClr val="464B47"/>
                </a:solidFill>
                <a:latin typeface="Century Gothic" panose="020B0502020202020204" pitchFamily="34" charset="0"/>
                <a:ea typeface="Raleway"/>
                <a:cs typeface="Raleway"/>
              </a:rPr>
              <a:t>Represent guidelines </a:t>
            </a:r>
            <a:r>
              <a:rPr lang="en-US" sz="2200" dirty="0">
                <a:solidFill>
                  <a:srgbClr val="464B47"/>
                </a:solidFill>
                <a:latin typeface="Century Gothic" panose="020B0502020202020204" pitchFamily="34" charset="0"/>
                <a:ea typeface="Raleway"/>
                <a:cs typeface="Raleway"/>
              </a:rPr>
              <a:t>for the </a:t>
            </a:r>
            <a:r>
              <a:rPr lang="en-US" sz="2200" dirty="0" smtClean="0">
                <a:solidFill>
                  <a:srgbClr val="464B47"/>
                </a:solidFill>
                <a:latin typeface="Century Gothic" panose="020B0502020202020204" pitchFamily="34" charset="0"/>
                <a:ea typeface="Raleway"/>
                <a:cs typeface="Raleway"/>
              </a:rPr>
              <a:t>application </a:t>
            </a:r>
            <a:r>
              <a:rPr lang="en-US" sz="2200" dirty="0">
                <a:solidFill>
                  <a:srgbClr val="464B47"/>
                </a:solidFill>
                <a:latin typeface="Century Gothic" panose="020B0502020202020204" pitchFamily="34" charset="0"/>
                <a:ea typeface="Raleway"/>
                <a:cs typeface="Raleway"/>
              </a:rPr>
              <a:t>of the Code</a:t>
            </a:r>
          </a:p>
        </p:txBody>
      </p:sp>
      <p:sp>
        <p:nvSpPr>
          <p:cNvPr id="13" name="CasellaDiTesto 12"/>
          <p:cNvSpPr txBox="1"/>
          <p:nvPr/>
        </p:nvSpPr>
        <p:spPr>
          <a:xfrm>
            <a:off x="10204248" y="3630128"/>
            <a:ext cx="9820300" cy="26879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wrap="square" lIns="50800" tIns="50800" rIns="50800" bIns="50800" spcCol="38100" anchor="ctr">
            <a:spAutoFit/>
          </a:bodyPr>
          <a:lstStyle/>
          <a:p>
            <a:pPr marL="342900" indent="-342900" defTabSz="825500" hangingPunct="0">
              <a:spcBef>
                <a:spcPts val="600"/>
              </a:spcBef>
              <a:spcAft>
                <a:spcPts val="600"/>
              </a:spcAft>
              <a:buFont typeface="Wingdings" panose="05000000000000000000" pitchFamily="2" charset="2"/>
              <a:buChar char="Ø"/>
              <a:defRPr/>
            </a:pPr>
            <a:r>
              <a:rPr lang="it-IT" sz="2200" dirty="0" err="1">
                <a:solidFill>
                  <a:srgbClr val="464B47"/>
                </a:solidFill>
                <a:latin typeface="Century Gothic" panose="020B0502020202020204" pitchFamily="34" charset="0"/>
                <a:ea typeface="Raleway"/>
                <a:cs typeface="Raleway"/>
              </a:rPr>
              <a:t>Principles</a:t>
            </a:r>
            <a:endParaRPr lang="it-IT" sz="2200" dirty="0">
              <a:solidFill>
                <a:srgbClr val="464B47"/>
              </a:solidFill>
              <a:latin typeface="Century Gothic" panose="020B0502020202020204" pitchFamily="34" charset="0"/>
              <a:ea typeface="Raleway"/>
              <a:cs typeface="Raleway"/>
            </a:endParaRPr>
          </a:p>
          <a:p>
            <a:pPr marL="342900" indent="-342900" defTabSz="825500" hangingPunct="0">
              <a:spcBef>
                <a:spcPts val="600"/>
              </a:spcBef>
              <a:spcAft>
                <a:spcPts val="600"/>
              </a:spcAft>
              <a:buFont typeface="Wingdings" panose="05000000000000000000" pitchFamily="2" charset="2"/>
              <a:buChar char="Ø"/>
              <a:defRPr/>
            </a:pPr>
            <a:r>
              <a:rPr lang="it-IT" sz="2200" dirty="0">
                <a:solidFill>
                  <a:srgbClr val="464B47"/>
                </a:solidFill>
                <a:latin typeface="Century Gothic" panose="020B0502020202020204" pitchFamily="34" charset="0"/>
                <a:ea typeface="Raleway"/>
                <a:cs typeface="Raleway"/>
              </a:rPr>
              <a:t>Application </a:t>
            </a:r>
            <a:r>
              <a:rPr lang="it-IT" sz="2200" dirty="0" err="1">
                <a:solidFill>
                  <a:srgbClr val="464B47"/>
                </a:solidFill>
                <a:latin typeface="Century Gothic" panose="020B0502020202020204" pitchFamily="34" charset="0"/>
                <a:ea typeface="Raleway"/>
                <a:cs typeface="Raleway"/>
              </a:rPr>
              <a:t>criteria</a:t>
            </a:r>
            <a:r>
              <a:rPr lang="it-IT" sz="2200" dirty="0">
                <a:solidFill>
                  <a:srgbClr val="464B47"/>
                </a:solidFill>
                <a:latin typeface="Century Gothic" panose="020B0502020202020204" pitchFamily="34" charset="0"/>
                <a:ea typeface="Raleway"/>
                <a:cs typeface="Raleway"/>
              </a:rPr>
              <a:t> (</a:t>
            </a:r>
            <a:r>
              <a:rPr lang="it-IT" sz="2200" dirty="0" err="1">
                <a:solidFill>
                  <a:srgbClr val="464B47"/>
                </a:solidFill>
                <a:latin typeface="Century Gothic" panose="020B0502020202020204" pitchFamily="34" charset="0"/>
                <a:ea typeface="Raleway"/>
                <a:cs typeface="Raleway"/>
              </a:rPr>
              <a:t>guidance</a:t>
            </a:r>
            <a:r>
              <a:rPr lang="it-IT" sz="2200" dirty="0">
                <a:solidFill>
                  <a:srgbClr val="464B47"/>
                </a:solidFill>
                <a:latin typeface="Century Gothic" panose="020B0502020202020204" pitchFamily="34" charset="0"/>
                <a:ea typeface="Raleway"/>
                <a:cs typeface="Raleway"/>
              </a:rPr>
              <a:t> on </a:t>
            </a:r>
            <a:r>
              <a:rPr lang="it-IT" sz="2200" dirty="0" err="1">
                <a:solidFill>
                  <a:srgbClr val="464B47"/>
                </a:solidFill>
                <a:latin typeface="Century Gothic" panose="020B0502020202020204" pitchFamily="34" charset="0"/>
                <a:ea typeface="Raleway"/>
                <a:cs typeface="Raleway"/>
              </a:rPr>
              <a:t>implementation</a:t>
            </a:r>
            <a:r>
              <a:rPr lang="it-IT" sz="2200" dirty="0">
                <a:solidFill>
                  <a:srgbClr val="464B47"/>
                </a:solidFill>
                <a:latin typeface="Century Gothic" panose="020B0502020202020204" pitchFamily="34" charset="0"/>
                <a:ea typeface="Raleway"/>
                <a:cs typeface="Raleway"/>
              </a:rPr>
              <a:t> of the </a:t>
            </a:r>
            <a:r>
              <a:rPr lang="it-IT" sz="2200" dirty="0" err="1" smtClean="0">
                <a:solidFill>
                  <a:srgbClr val="464B47"/>
                </a:solidFill>
                <a:latin typeface="Century Gothic" panose="020B0502020202020204" pitchFamily="34" charset="0"/>
                <a:ea typeface="Raleway"/>
                <a:cs typeface="Raleway"/>
              </a:rPr>
              <a:t>Principles</a:t>
            </a:r>
            <a:r>
              <a:rPr lang="it-IT" sz="2200" dirty="0">
                <a:solidFill>
                  <a:srgbClr val="464B47"/>
                </a:solidFill>
                <a:latin typeface="Century Gothic" panose="020B0502020202020204" pitchFamily="34" charset="0"/>
                <a:ea typeface="Raleway"/>
                <a:cs typeface="Raleway"/>
              </a:rPr>
              <a:t>)</a:t>
            </a:r>
            <a:endParaRPr lang="en-US" sz="2200" dirty="0">
              <a:solidFill>
                <a:srgbClr val="464B47"/>
              </a:solidFill>
              <a:latin typeface="Century Gothic" panose="020B0502020202020204" pitchFamily="34" charset="0"/>
              <a:ea typeface="Raleway"/>
              <a:cs typeface="Raleway"/>
              <a:sym typeface="Helvetica Light"/>
            </a:endParaRPr>
          </a:p>
          <a:p>
            <a:pPr marL="342900" indent="-342900" defTabSz="825500" hangingPunct="0">
              <a:spcBef>
                <a:spcPts val="600"/>
              </a:spcBef>
              <a:spcAft>
                <a:spcPts val="600"/>
              </a:spcAft>
              <a:buFont typeface="Wingdings" panose="05000000000000000000" pitchFamily="2" charset="2"/>
              <a:buChar char="Ø"/>
              <a:defRPr/>
            </a:pPr>
            <a:r>
              <a:rPr lang="en-US" sz="2200" dirty="0" smtClean="0">
                <a:solidFill>
                  <a:srgbClr val="464B47"/>
                </a:solidFill>
                <a:latin typeface="Century Gothic" panose="020B0502020202020204" pitchFamily="34" charset="0"/>
                <a:ea typeface="Raleway"/>
                <a:cs typeface="Raleway"/>
                <a:sym typeface="Helvetica Light"/>
              </a:rPr>
              <a:t>Comments </a:t>
            </a:r>
            <a:r>
              <a:rPr lang="en-US" sz="2200" dirty="0">
                <a:solidFill>
                  <a:srgbClr val="464B47"/>
                </a:solidFill>
                <a:latin typeface="Century Gothic" panose="020B0502020202020204" pitchFamily="34" charset="0"/>
                <a:ea typeface="Raleway"/>
                <a:cs typeface="Raleway"/>
                <a:sym typeface="Helvetica Light"/>
              </a:rPr>
              <a:t>(clarification of Principles and of the Application </a:t>
            </a:r>
            <a:r>
              <a:rPr lang="en-US" sz="2200" dirty="0" smtClean="0">
                <a:solidFill>
                  <a:srgbClr val="464B47"/>
                </a:solidFill>
                <a:latin typeface="Century Gothic" panose="020B0502020202020204" pitchFamily="34" charset="0"/>
                <a:ea typeface="Raleway"/>
                <a:cs typeface="Raleway"/>
                <a:sym typeface="Helvetica Light"/>
              </a:rPr>
              <a:t>Criteria</a:t>
            </a:r>
            <a:r>
              <a:rPr lang="en-US" sz="2200" dirty="0">
                <a:solidFill>
                  <a:srgbClr val="464B47"/>
                </a:solidFill>
                <a:latin typeface="Century Gothic" panose="020B0502020202020204" pitchFamily="34" charset="0"/>
                <a:ea typeface="Raleway"/>
                <a:cs typeface="Raleway"/>
                <a:sym typeface="Helvetica Light"/>
              </a:rPr>
              <a:t>, as well as indication of further virtuous conducts)</a:t>
            </a:r>
          </a:p>
          <a:p>
            <a:pPr marL="342900" indent="-342900" defTabSz="825500" hangingPunct="0">
              <a:spcBef>
                <a:spcPts val="600"/>
              </a:spcBef>
              <a:spcAft>
                <a:spcPts val="600"/>
              </a:spcAft>
              <a:buFont typeface="Wingdings" panose="05000000000000000000" pitchFamily="2" charset="2"/>
              <a:buChar char="Ø"/>
              <a:defRPr/>
            </a:pPr>
            <a:endParaRPr lang="en-US" sz="2000" dirty="0">
              <a:solidFill>
                <a:srgbClr val="000000"/>
              </a:solidFill>
              <a:latin typeface="Raleway"/>
              <a:cs typeface="Arial" pitchFamily="34" charset="0"/>
              <a:sym typeface="Helvetica Light"/>
            </a:endParaRPr>
          </a:p>
          <a:p>
            <a:pPr algn="just" defTabSz="825500" hangingPunct="0">
              <a:defRPr/>
            </a:pPr>
            <a:endParaRPr lang="it-IT" sz="2000" dirty="0">
              <a:solidFill>
                <a:srgbClr val="000000"/>
              </a:solidFill>
              <a:latin typeface="Raleway"/>
              <a:cs typeface="Arial" pitchFamily="34" charset="0"/>
              <a:sym typeface="Helvetica Light"/>
            </a:endParaRPr>
          </a:p>
        </p:txBody>
      </p:sp>
      <p:sp>
        <p:nvSpPr>
          <p:cNvPr id="16" name="CasellaDiTesto 15"/>
          <p:cNvSpPr txBox="1"/>
          <p:nvPr/>
        </p:nvSpPr>
        <p:spPr>
          <a:xfrm>
            <a:off x="10204248" y="5908675"/>
            <a:ext cx="9539505" cy="38882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marL="342900" indent="-342900" algn="just" hangingPunct="0">
              <a:spcBef>
                <a:spcPts val="600"/>
              </a:spcBef>
              <a:spcAft>
                <a:spcPts val="600"/>
              </a:spcAft>
              <a:buFont typeface="Wingdings" panose="05000000000000000000" pitchFamily="2" charset="2"/>
              <a:buChar char="Ø"/>
              <a:defRPr/>
            </a:pPr>
            <a:r>
              <a:rPr lang="en-US" sz="2200" dirty="0">
                <a:solidFill>
                  <a:srgbClr val="464B47"/>
                </a:solidFill>
                <a:latin typeface="Century Gothic" panose="020B0502020202020204" pitchFamily="34" charset="0"/>
                <a:ea typeface="Raleway"/>
                <a:cs typeface="Raleway"/>
              </a:rPr>
              <a:t>Role and composition of the Board of Directors; </a:t>
            </a:r>
          </a:p>
          <a:p>
            <a:pPr marL="342900" indent="-342900" algn="just" hangingPunct="0">
              <a:spcBef>
                <a:spcPts val="600"/>
              </a:spcBef>
              <a:spcAft>
                <a:spcPts val="600"/>
              </a:spcAft>
              <a:buFont typeface="Wingdings" panose="05000000000000000000" pitchFamily="2" charset="2"/>
              <a:buChar char="Ø"/>
              <a:defRPr/>
            </a:pPr>
            <a:r>
              <a:rPr lang="en-US" sz="2200" dirty="0" smtClean="0">
                <a:solidFill>
                  <a:srgbClr val="464B47"/>
                </a:solidFill>
                <a:latin typeface="Century Gothic" panose="020B0502020202020204" pitchFamily="34" charset="0"/>
                <a:ea typeface="Raleway"/>
                <a:cs typeface="Raleway"/>
              </a:rPr>
              <a:t>Independent directors</a:t>
            </a:r>
            <a:r>
              <a:rPr lang="en-US" sz="2200" dirty="0">
                <a:solidFill>
                  <a:srgbClr val="464B47"/>
                </a:solidFill>
                <a:latin typeface="Century Gothic" panose="020B0502020202020204" pitchFamily="34" charset="0"/>
                <a:ea typeface="Raleway"/>
                <a:cs typeface="Raleway"/>
              </a:rPr>
              <a:t>; </a:t>
            </a:r>
          </a:p>
          <a:p>
            <a:pPr marL="342900" indent="-342900" algn="just" hangingPunct="0">
              <a:spcBef>
                <a:spcPts val="600"/>
              </a:spcBef>
              <a:spcAft>
                <a:spcPts val="600"/>
              </a:spcAft>
              <a:buFont typeface="Wingdings" panose="05000000000000000000" pitchFamily="2" charset="2"/>
              <a:buChar char="Ø"/>
              <a:defRPr/>
            </a:pPr>
            <a:r>
              <a:rPr lang="en-US" sz="2200" dirty="0">
                <a:solidFill>
                  <a:srgbClr val="464B47"/>
                </a:solidFill>
                <a:latin typeface="Century Gothic" panose="020B0502020202020204" pitchFamily="34" charset="0"/>
                <a:ea typeface="Raleway"/>
                <a:cs typeface="Raleway"/>
              </a:rPr>
              <a:t>Treatment of confidential information; </a:t>
            </a:r>
          </a:p>
          <a:p>
            <a:pPr marL="342900" indent="-342900" algn="just" hangingPunct="0">
              <a:spcBef>
                <a:spcPts val="600"/>
              </a:spcBef>
              <a:spcAft>
                <a:spcPts val="600"/>
              </a:spcAft>
              <a:buFont typeface="Wingdings" panose="05000000000000000000" pitchFamily="2" charset="2"/>
              <a:buChar char="Ø"/>
              <a:defRPr/>
            </a:pPr>
            <a:r>
              <a:rPr lang="en-US" sz="2200" dirty="0">
                <a:solidFill>
                  <a:srgbClr val="464B47"/>
                </a:solidFill>
                <a:latin typeface="Century Gothic" panose="020B0502020202020204" pitchFamily="34" charset="0"/>
                <a:ea typeface="Raleway"/>
                <a:cs typeface="Raleway"/>
              </a:rPr>
              <a:t>Procedures for the appointment of directors and their remuneration criteria;</a:t>
            </a:r>
          </a:p>
          <a:p>
            <a:pPr marL="342900" indent="-342900" algn="just" hangingPunct="0">
              <a:spcBef>
                <a:spcPts val="600"/>
              </a:spcBef>
              <a:spcAft>
                <a:spcPts val="600"/>
              </a:spcAft>
              <a:buFont typeface="Wingdings" panose="05000000000000000000" pitchFamily="2" charset="2"/>
              <a:buChar char="Ø"/>
              <a:defRPr/>
            </a:pPr>
            <a:r>
              <a:rPr lang="en-US" sz="2200" dirty="0">
                <a:solidFill>
                  <a:srgbClr val="464B47"/>
                </a:solidFill>
                <a:latin typeface="Century Gothic" panose="020B0502020202020204" pitchFamily="34" charset="0"/>
                <a:ea typeface="Raleway"/>
                <a:cs typeface="Raleway"/>
              </a:rPr>
              <a:t>Internal Control Committee; </a:t>
            </a:r>
          </a:p>
          <a:p>
            <a:pPr marL="342900" indent="-342900" algn="just" hangingPunct="0">
              <a:spcBef>
                <a:spcPts val="600"/>
              </a:spcBef>
              <a:spcAft>
                <a:spcPts val="600"/>
              </a:spcAft>
              <a:buFont typeface="Wingdings" panose="05000000000000000000" pitchFamily="2" charset="2"/>
              <a:buChar char="Ø"/>
              <a:defRPr/>
            </a:pPr>
            <a:r>
              <a:rPr lang="en-US" sz="2200" dirty="0">
                <a:solidFill>
                  <a:srgbClr val="464B47"/>
                </a:solidFill>
                <a:latin typeface="Century Gothic" panose="020B0502020202020204" pitchFamily="34" charset="0"/>
                <a:ea typeface="Raleway"/>
                <a:cs typeface="Raleway"/>
              </a:rPr>
              <a:t>Transactions with related parties; </a:t>
            </a:r>
          </a:p>
          <a:p>
            <a:pPr marL="342900" indent="-342900" algn="just" hangingPunct="0">
              <a:spcBef>
                <a:spcPts val="600"/>
              </a:spcBef>
              <a:spcAft>
                <a:spcPts val="600"/>
              </a:spcAft>
              <a:buFont typeface="Wingdings" panose="05000000000000000000" pitchFamily="2" charset="2"/>
              <a:buChar char="Ø"/>
              <a:defRPr/>
            </a:pPr>
            <a:r>
              <a:rPr lang="en-US" sz="2200" dirty="0">
                <a:solidFill>
                  <a:srgbClr val="464B47"/>
                </a:solidFill>
                <a:latin typeface="Century Gothic" panose="020B0502020202020204" pitchFamily="34" charset="0"/>
                <a:ea typeface="Raleway"/>
                <a:cs typeface="Raleway"/>
              </a:rPr>
              <a:t>Relations with institutional investors and other shareholders.</a:t>
            </a:r>
          </a:p>
        </p:txBody>
      </p:sp>
      <p:sp>
        <p:nvSpPr>
          <p:cNvPr id="20" name="Freccia a destra 19"/>
          <p:cNvSpPr/>
          <p:nvPr/>
        </p:nvSpPr>
        <p:spPr>
          <a:xfrm>
            <a:off x="7090855" y="4521509"/>
            <a:ext cx="978408" cy="484632"/>
          </a:xfrm>
          <a:prstGeom prst="rightArrow">
            <a:avLst/>
          </a:prstGeom>
          <a:blipFill rotWithShape="1">
            <a:blip r:embed="rId5"/>
            <a:srcRect/>
            <a:tile tx="0" ty="0" sx="100000" sy="100000" flip="none" algn="tl"/>
          </a:blip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defTabSz="825500" hangingPunct="0">
              <a:defRPr/>
            </a:pPr>
            <a:endParaRPr lang="it-IT" sz="3200">
              <a:solidFill>
                <a:srgbClr val="FFFFFF"/>
              </a:solidFill>
              <a:cs typeface="Arial" pitchFamily="34" charset="0"/>
              <a:sym typeface="Helvetica Light"/>
            </a:endParaRPr>
          </a:p>
        </p:txBody>
      </p:sp>
      <p:sp>
        <p:nvSpPr>
          <p:cNvPr id="21" name="Freccia a destra 20"/>
          <p:cNvSpPr/>
          <p:nvPr/>
        </p:nvSpPr>
        <p:spPr>
          <a:xfrm>
            <a:off x="7090537" y="6474879"/>
            <a:ext cx="978408" cy="484632"/>
          </a:xfrm>
          <a:prstGeom prst="rightArrow">
            <a:avLst/>
          </a:prstGeom>
          <a:blipFill rotWithShape="1">
            <a:blip r:embed="rId5"/>
            <a:srcRect/>
            <a:tile tx="0" ty="0" sx="100000" sy="100000" flip="none" algn="tl"/>
          </a:blip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defTabSz="825500" hangingPunct="0">
              <a:defRPr/>
            </a:pPr>
            <a:endParaRPr lang="it-IT" sz="3200">
              <a:solidFill>
                <a:srgbClr val="FFFFFF"/>
              </a:solidFill>
              <a:cs typeface="Arial" pitchFamily="34" charset="0"/>
              <a:sym typeface="Helvetica Light"/>
            </a:endParaRPr>
          </a:p>
        </p:txBody>
      </p:sp>
      <p:sp>
        <p:nvSpPr>
          <p:cNvPr id="22" name="Freccia a destra 21"/>
          <p:cNvSpPr/>
          <p:nvPr/>
        </p:nvSpPr>
        <p:spPr>
          <a:xfrm>
            <a:off x="7125462" y="2431378"/>
            <a:ext cx="978408" cy="484632"/>
          </a:xfrm>
          <a:prstGeom prst="rightArrow">
            <a:avLst/>
          </a:prstGeom>
          <a:blipFill rotWithShape="1">
            <a:blip r:embed="rId5"/>
            <a:srcRect/>
            <a:tile tx="0" ty="0" sx="100000" sy="100000" flip="none" algn="tl"/>
          </a:blip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defTabSz="825500" hangingPunct="0">
              <a:defRPr/>
            </a:pPr>
            <a:endParaRPr lang="it-IT" sz="3200">
              <a:solidFill>
                <a:srgbClr val="FFFFFF"/>
              </a:solidFill>
              <a:cs typeface="Arial" pitchFamily="34" charset="0"/>
              <a:sym typeface="Helvetica Light"/>
            </a:endParaRPr>
          </a:p>
        </p:txBody>
      </p:sp>
      <p:sp>
        <p:nvSpPr>
          <p:cNvPr id="17" name="CasellaDiTesto 16"/>
          <p:cNvSpPr txBox="1"/>
          <p:nvPr/>
        </p:nvSpPr>
        <p:spPr>
          <a:xfrm>
            <a:off x="11195050" y="10386020"/>
            <a:ext cx="8777288" cy="615553"/>
          </a:xfrm>
          <a:prstGeom prst="rect">
            <a:avLst/>
          </a:prstGeom>
          <a:noFill/>
        </p:spPr>
        <p:txBody>
          <a:bodyPr wrap="square" rtlCol="0">
            <a:spAutoFit/>
          </a:bodyPr>
          <a:lstStyle/>
          <a:p>
            <a:endParaRPr lang="it-IT" dirty="0"/>
          </a:p>
          <a:p>
            <a:r>
              <a:rPr lang="it-IT" sz="1600" dirty="0"/>
              <a:t> </a:t>
            </a:r>
            <a:r>
              <a:rPr lang="it-IT" sz="1600" i="1" dirty="0">
                <a:latin typeface="Century Gothic" panose="020B0502020202020204" pitchFamily="34" charset="0"/>
              </a:rPr>
              <a:t>Source: Comitato Italiano Corporate </a:t>
            </a:r>
            <a:r>
              <a:rPr lang="it-IT" sz="1600" i="1" dirty="0" err="1">
                <a:latin typeface="Century Gothic" panose="020B0502020202020204" pitchFamily="34" charset="0"/>
              </a:rPr>
              <a:t>Governance</a:t>
            </a:r>
            <a:r>
              <a:rPr lang="it-IT" sz="1600" i="1" dirty="0">
                <a:latin typeface="Century Gothic" panose="020B0502020202020204" pitchFamily="34" charset="0"/>
              </a:rPr>
              <a:t>, Codice di Autotutela, </a:t>
            </a:r>
            <a:r>
              <a:rPr lang="it-IT" sz="1600" i="1" dirty="0" err="1" smtClean="0">
                <a:latin typeface="Century Gothic" panose="020B0502020202020204" pitchFamily="34" charset="0"/>
              </a:rPr>
              <a:t>July</a:t>
            </a:r>
            <a:r>
              <a:rPr lang="it-IT" sz="1600" i="1" dirty="0" smtClean="0">
                <a:latin typeface="Century Gothic" panose="020B0502020202020204" pitchFamily="34" charset="0"/>
              </a:rPr>
              <a:t> </a:t>
            </a:r>
            <a:r>
              <a:rPr lang="it-IT" sz="1600" i="1" dirty="0">
                <a:latin typeface="Century Gothic" panose="020B0502020202020204" pitchFamily="34" charset="0"/>
              </a:rPr>
              <a:t>2018</a:t>
            </a:r>
          </a:p>
        </p:txBody>
      </p:sp>
    </p:spTree>
    <p:extLst>
      <p:ext uri="{BB962C8B-B14F-4D97-AF65-F5344CB8AC3E}">
        <p14:creationId xmlns:p14="http://schemas.microsoft.com/office/powerpoint/2010/main" val="37495391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69"/>
          <p:cNvSpPr>
            <a:spLocks noChangeArrowheads="1"/>
          </p:cNvSpPr>
          <p:nvPr/>
        </p:nvSpPr>
        <p:spPr bwMode="auto">
          <a:xfrm>
            <a:off x="125413" y="1349375"/>
            <a:ext cx="20126325" cy="8858250"/>
          </a:xfrm>
          <a:prstGeom prst="rect">
            <a:avLst/>
          </a:prstGeom>
          <a:solidFill>
            <a:srgbClr val="4C4C4B">
              <a:alpha val="7059"/>
            </a:srgbClr>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1883" tIns="41883" rIns="41883" bIns="41883" anchor="ctr"/>
          <a:lstStyle/>
          <a:p>
            <a:pPr algn="ctr" eaLnBrk="0" hangingPunct="0"/>
            <a:endParaRPr lang="it-IT" altLang="it-IT" sz="5442" b="1">
              <a:solidFill>
                <a:srgbClr val="FF0000"/>
              </a:solidFill>
              <a:latin typeface="Calibri" pitchFamily="34" charset="0"/>
              <a:cs typeface="Arial" pitchFamily="34" charset="0"/>
            </a:endParaRPr>
          </a:p>
        </p:txBody>
      </p:sp>
      <p:pic>
        <p:nvPicPr>
          <p:cNvPr id="92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025" y="10455275"/>
            <a:ext cx="2232025" cy="68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Freccia a destra 8"/>
          <p:cNvSpPr/>
          <p:nvPr/>
        </p:nvSpPr>
        <p:spPr>
          <a:xfrm>
            <a:off x="5375155" y="2656181"/>
            <a:ext cx="978408" cy="484632"/>
          </a:xfrm>
          <a:prstGeom prst="rightArrow">
            <a:avLst/>
          </a:prstGeom>
          <a:blipFill rotWithShape="1">
            <a:blip r:embed="rId4"/>
            <a:srcRect/>
            <a:tile tx="0" ty="0" sx="100000" sy="100000" flip="none" algn="tl"/>
          </a:blip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hangingPunct="0">
              <a:defRPr/>
            </a:pPr>
            <a:endParaRPr lang="it-IT" sz="3200">
              <a:solidFill>
                <a:srgbClr val="FFFFFF"/>
              </a:solidFill>
              <a:cs typeface="Arial" pitchFamily="34" charset="0"/>
            </a:endParaRPr>
          </a:p>
        </p:txBody>
      </p:sp>
      <p:sp>
        <p:nvSpPr>
          <p:cNvPr id="9223" name="Rettangolo 8"/>
          <p:cNvSpPr>
            <a:spLocks noChangeArrowheads="1"/>
          </p:cNvSpPr>
          <p:nvPr/>
        </p:nvSpPr>
        <p:spPr bwMode="auto">
          <a:xfrm>
            <a:off x="7305675" y="2924913"/>
            <a:ext cx="918368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fontAlgn="base" hangingPunct="1">
              <a:spcBef>
                <a:spcPct val="0"/>
              </a:spcBef>
              <a:spcAft>
                <a:spcPct val="0"/>
              </a:spcAft>
            </a:pPr>
            <a:r>
              <a:rPr lang="en-US" altLang="it-IT" sz="2200" dirty="0">
                <a:solidFill>
                  <a:srgbClr val="464B47"/>
                </a:solidFill>
                <a:latin typeface="Century Gothic" pitchFamily="34" charset="0"/>
                <a:ea typeface="Raleway"/>
                <a:cs typeface="Raleway"/>
              </a:rPr>
              <a:t>Create</a:t>
            </a:r>
            <a:r>
              <a:rPr lang="en-US" altLang="it-IT" sz="2200" dirty="0" smtClean="0">
                <a:solidFill>
                  <a:srgbClr val="464B47"/>
                </a:solidFill>
                <a:latin typeface="Century Gothic" pitchFamily="34" charset="0"/>
                <a:ea typeface="Raleway"/>
                <a:cs typeface="Raleway"/>
              </a:rPr>
              <a:t> a more open and effective dialogue with investors / promote engagement</a:t>
            </a:r>
          </a:p>
        </p:txBody>
      </p:sp>
      <p:sp>
        <p:nvSpPr>
          <p:cNvPr id="11" name="CasellaDiTesto 10"/>
          <p:cNvSpPr txBox="1"/>
          <p:nvPr/>
        </p:nvSpPr>
        <p:spPr>
          <a:xfrm>
            <a:off x="7037053" y="2492997"/>
            <a:ext cx="12429220" cy="4411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hangingPunct="0">
              <a:defRPr/>
            </a:pPr>
            <a:r>
              <a:rPr lang="en-US" sz="2200" dirty="0">
                <a:solidFill>
                  <a:srgbClr val="464B47"/>
                </a:solidFill>
                <a:latin typeface="Century Gothic" panose="020B0502020202020204" pitchFamily="34" charset="0"/>
                <a:ea typeface="Raleway"/>
                <a:cs typeface="Raleway"/>
              </a:rPr>
              <a:t>Respond to growing market expectations for  greater sustainability of business </a:t>
            </a:r>
            <a:r>
              <a:rPr lang="en-US" sz="2200" dirty="0" smtClean="0">
                <a:solidFill>
                  <a:srgbClr val="464B47"/>
                </a:solidFill>
                <a:latin typeface="Century Gothic" panose="020B0502020202020204" pitchFamily="34" charset="0"/>
                <a:ea typeface="Raleway"/>
                <a:cs typeface="Raleway"/>
              </a:rPr>
              <a:t>activities</a:t>
            </a:r>
            <a:endParaRPr lang="it-IT" sz="2200" dirty="0">
              <a:solidFill>
                <a:srgbClr val="464B47"/>
              </a:solidFill>
              <a:latin typeface="Century Gothic" panose="020B0502020202020204" pitchFamily="34" charset="0"/>
              <a:ea typeface="Raleway"/>
              <a:cs typeface="Raleway"/>
            </a:endParaRPr>
          </a:p>
        </p:txBody>
      </p:sp>
      <p:sp>
        <p:nvSpPr>
          <p:cNvPr id="12" name="CasellaDiTesto 11"/>
          <p:cNvSpPr txBox="1"/>
          <p:nvPr/>
        </p:nvSpPr>
        <p:spPr>
          <a:xfrm>
            <a:off x="581025" y="5190113"/>
            <a:ext cx="4038599"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fontAlgn="base">
              <a:spcBef>
                <a:spcPct val="0"/>
              </a:spcBef>
              <a:spcAft>
                <a:spcPct val="0"/>
              </a:spcAft>
              <a:defRPr/>
            </a:pPr>
            <a:r>
              <a:rPr lang="it-IT" sz="2400" dirty="0" err="1" smtClean="0">
                <a:solidFill>
                  <a:srgbClr val="464B47"/>
                </a:solidFill>
                <a:latin typeface="Century Gothic" panose="020B0502020202020204" pitchFamily="34" charset="0"/>
                <a:ea typeface="Raleway"/>
                <a:cs typeface="Raleway"/>
              </a:rPr>
              <a:t>Sustainability</a:t>
            </a:r>
            <a:r>
              <a:rPr lang="it-IT" sz="2400" dirty="0" smtClean="0">
                <a:solidFill>
                  <a:srgbClr val="464B47"/>
                </a:solidFill>
                <a:latin typeface="Century Gothic" panose="020B0502020202020204" pitchFamily="34" charset="0"/>
                <a:ea typeface="Raleway"/>
                <a:cs typeface="Raleway"/>
              </a:rPr>
              <a:t> </a:t>
            </a:r>
            <a:r>
              <a:rPr lang="it-IT" sz="2400" dirty="0">
                <a:solidFill>
                  <a:srgbClr val="464B47"/>
                </a:solidFill>
                <a:latin typeface="Century Gothic" panose="020B0502020202020204" pitchFamily="34" charset="0"/>
                <a:ea typeface="Raleway"/>
                <a:cs typeface="Raleway"/>
              </a:rPr>
              <a:t>Integration</a:t>
            </a:r>
          </a:p>
        </p:txBody>
      </p:sp>
      <p:sp>
        <p:nvSpPr>
          <p:cNvPr id="13" name="Freccia a destra 12"/>
          <p:cNvSpPr/>
          <p:nvPr/>
        </p:nvSpPr>
        <p:spPr>
          <a:xfrm>
            <a:off x="5375155" y="5051552"/>
            <a:ext cx="978408" cy="484632"/>
          </a:xfrm>
          <a:prstGeom prst="rightArrow">
            <a:avLst/>
          </a:prstGeom>
          <a:blipFill rotWithShape="1">
            <a:blip r:embed="rId4"/>
            <a:srcRect/>
            <a:tile tx="0" ty="0" sx="100000" sy="100000" flip="none" algn="tl"/>
          </a:blip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hangingPunct="0">
              <a:defRPr/>
            </a:pPr>
            <a:endParaRPr lang="it-IT" sz="3200">
              <a:solidFill>
                <a:srgbClr val="FFFFFF"/>
              </a:solidFill>
              <a:cs typeface="Arial" pitchFamily="34" charset="0"/>
            </a:endParaRPr>
          </a:p>
        </p:txBody>
      </p:sp>
      <p:sp>
        <p:nvSpPr>
          <p:cNvPr id="9227" name="Shape 152"/>
          <p:cNvSpPr>
            <a:spLocks noChangeArrowheads="1"/>
          </p:cNvSpPr>
          <p:nvPr/>
        </p:nvSpPr>
        <p:spPr bwMode="auto">
          <a:xfrm>
            <a:off x="6645030" y="4242950"/>
            <a:ext cx="4684712" cy="195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ctr">
            <a:spAutoFit/>
          </a:bodyPr>
          <a:lstStyle>
            <a:lvl1pPr marL="342900" indent="-342900" defTabSz="455613" eaLnBrk="0" hangingPunct="0">
              <a:spcBef>
                <a:spcPct val="20000"/>
              </a:spcBef>
              <a:defRPr>
                <a:solidFill>
                  <a:schemeClr val="tx1"/>
                </a:solidFill>
                <a:latin typeface="Calibri" pitchFamily="34" charset="0"/>
              </a:defRPr>
            </a:lvl1pPr>
            <a:lvl2pPr marL="1768475" indent="-679450" defTabSz="455613" eaLnBrk="0" hangingPunct="0">
              <a:spcBef>
                <a:spcPct val="20000"/>
              </a:spcBef>
              <a:defRPr>
                <a:solidFill>
                  <a:schemeClr val="tx1"/>
                </a:solidFill>
                <a:latin typeface="Calibri" pitchFamily="34" charset="0"/>
              </a:defRPr>
            </a:lvl2pPr>
            <a:lvl3pPr marL="2720975" indent="-542925" defTabSz="455613" eaLnBrk="0" hangingPunct="0">
              <a:spcBef>
                <a:spcPct val="20000"/>
              </a:spcBef>
              <a:defRPr>
                <a:solidFill>
                  <a:schemeClr val="tx1"/>
                </a:solidFill>
                <a:latin typeface="Calibri" pitchFamily="34" charset="0"/>
              </a:defRPr>
            </a:lvl3pPr>
            <a:lvl4pPr marL="3808413" indent="-542925" defTabSz="455613" eaLnBrk="0" hangingPunct="0">
              <a:spcBef>
                <a:spcPct val="20000"/>
              </a:spcBef>
              <a:defRPr>
                <a:solidFill>
                  <a:schemeClr val="tx1"/>
                </a:solidFill>
                <a:latin typeface="Calibri" pitchFamily="34" charset="0"/>
              </a:defRPr>
            </a:lvl4pPr>
            <a:lvl5pPr marL="4897438" indent="-542925" defTabSz="455613" eaLnBrk="0" hangingPunct="0">
              <a:spcBef>
                <a:spcPct val="20000"/>
              </a:spcBef>
              <a:defRPr>
                <a:solidFill>
                  <a:schemeClr val="tx1"/>
                </a:solidFill>
                <a:latin typeface="Calibri" pitchFamily="34" charset="0"/>
              </a:defRPr>
            </a:lvl5pPr>
            <a:lvl6pPr marL="5354638" indent="-542925" defTabSz="455613" eaLnBrk="0" fontAlgn="base" hangingPunct="0">
              <a:spcBef>
                <a:spcPct val="20000"/>
              </a:spcBef>
              <a:spcAft>
                <a:spcPct val="0"/>
              </a:spcAft>
              <a:defRPr>
                <a:solidFill>
                  <a:schemeClr val="tx1"/>
                </a:solidFill>
                <a:latin typeface="Calibri" pitchFamily="34" charset="0"/>
              </a:defRPr>
            </a:lvl6pPr>
            <a:lvl7pPr marL="5811838" indent="-542925" defTabSz="455613" eaLnBrk="0" fontAlgn="base" hangingPunct="0">
              <a:spcBef>
                <a:spcPct val="20000"/>
              </a:spcBef>
              <a:spcAft>
                <a:spcPct val="0"/>
              </a:spcAft>
              <a:defRPr>
                <a:solidFill>
                  <a:schemeClr val="tx1"/>
                </a:solidFill>
                <a:latin typeface="Calibri" pitchFamily="34" charset="0"/>
              </a:defRPr>
            </a:lvl7pPr>
            <a:lvl8pPr marL="6269038" indent="-542925" defTabSz="455613" eaLnBrk="0" fontAlgn="base" hangingPunct="0">
              <a:spcBef>
                <a:spcPct val="20000"/>
              </a:spcBef>
              <a:spcAft>
                <a:spcPct val="0"/>
              </a:spcAft>
              <a:defRPr>
                <a:solidFill>
                  <a:schemeClr val="tx1"/>
                </a:solidFill>
                <a:latin typeface="Calibri" pitchFamily="34" charset="0"/>
              </a:defRPr>
            </a:lvl8pPr>
            <a:lvl9pPr marL="6726238" indent="-542925" defTabSz="455613" eaLnBrk="0" fontAlgn="base" hangingPunct="0">
              <a:spcBef>
                <a:spcPct val="20000"/>
              </a:spcBef>
              <a:spcAft>
                <a:spcPct val="0"/>
              </a:spcAft>
              <a:defRPr>
                <a:solidFill>
                  <a:schemeClr val="tx1"/>
                </a:solidFill>
                <a:latin typeface="Calibri" pitchFamily="34" charset="0"/>
              </a:defRPr>
            </a:lvl9pPr>
          </a:lstStyle>
          <a:p>
            <a:pPr algn="just" eaLnBrk="1" fontAlgn="base">
              <a:lnSpc>
                <a:spcPct val="120000"/>
              </a:lnSpc>
              <a:spcBef>
                <a:spcPct val="0"/>
              </a:spcBef>
              <a:spcAft>
                <a:spcPct val="0"/>
              </a:spcAft>
              <a:buFontTx/>
              <a:buChar char="•"/>
            </a:pPr>
            <a:endParaRPr lang="it-IT" altLang="it-IT" sz="2100" dirty="0" smtClean="0">
              <a:solidFill>
                <a:srgbClr val="464B47"/>
              </a:solidFill>
              <a:latin typeface="Raleway"/>
              <a:ea typeface="Raleway"/>
              <a:cs typeface="Raleway"/>
              <a:sym typeface="Raleway"/>
            </a:endParaRPr>
          </a:p>
          <a:p>
            <a:pPr algn="just" eaLnBrk="1" fontAlgn="base">
              <a:lnSpc>
                <a:spcPct val="120000"/>
              </a:lnSpc>
              <a:spcBef>
                <a:spcPts val="600"/>
              </a:spcBef>
              <a:spcAft>
                <a:spcPts val="600"/>
              </a:spcAft>
              <a:buFontTx/>
              <a:buBlip>
                <a:blip r:embed="rId5"/>
              </a:buBlip>
            </a:pPr>
            <a:r>
              <a:rPr lang="it-IT" altLang="it-IT" sz="2200" dirty="0" smtClean="0">
                <a:solidFill>
                  <a:srgbClr val="464B47"/>
                </a:solidFill>
                <a:latin typeface="Century Gothic" pitchFamily="34" charset="0"/>
                <a:ea typeface="Raleway"/>
                <a:cs typeface="Raleway"/>
                <a:sym typeface="Raleway"/>
              </a:rPr>
              <a:t>Corporate </a:t>
            </a:r>
            <a:r>
              <a:rPr lang="it-IT" altLang="it-IT" sz="2200" dirty="0" err="1" smtClean="0">
                <a:solidFill>
                  <a:srgbClr val="464B47"/>
                </a:solidFill>
                <a:latin typeface="Century Gothic" pitchFamily="34" charset="0"/>
                <a:ea typeface="Raleway"/>
                <a:cs typeface="Raleway"/>
                <a:sym typeface="Raleway"/>
              </a:rPr>
              <a:t>strategies</a:t>
            </a:r>
            <a:endParaRPr lang="it-IT" altLang="it-IT" sz="2200" dirty="0" smtClean="0">
              <a:solidFill>
                <a:srgbClr val="464B47"/>
              </a:solidFill>
              <a:latin typeface="Century Gothic" pitchFamily="34" charset="0"/>
              <a:ea typeface="Raleway"/>
              <a:cs typeface="Raleway"/>
              <a:sym typeface="Raleway"/>
            </a:endParaRPr>
          </a:p>
          <a:p>
            <a:pPr algn="just" eaLnBrk="1" fontAlgn="base">
              <a:lnSpc>
                <a:spcPct val="120000"/>
              </a:lnSpc>
              <a:spcBef>
                <a:spcPts val="600"/>
              </a:spcBef>
              <a:spcAft>
                <a:spcPts val="600"/>
              </a:spcAft>
              <a:buFontTx/>
              <a:buBlip>
                <a:blip r:embed="rId5"/>
              </a:buBlip>
            </a:pPr>
            <a:r>
              <a:rPr lang="it-IT" altLang="it-IT" sz="2200" dirty="0" err="1" smtClean="0">
                <a:solidFill>
                  <a:srgbClr val="464B47"/>
                </a:solidFill>
                <a:latin typeface="Century Gothic" pitchFamily="34" charset="0"/>
                <a:ea typeface="Raleway"/>
                <a:cs typeface="Raleway"/>
                <a:sym typeface="Raleway"/>
              </a:rPr>
              <a:t>Risk</a:t>
            </a:r>
            <a:r>
              <a:rPr lang="it-IT" altLang="it-IT" sz="2200" dirty="0" smtClean="0">
                <a:solidFill>
                  <a:srgbClr val="464B47"/>
                </a:solidFill>
                <a:latin typeface="Century Gothic" pitchFamily="34" charset="0"/>
                <a:ea typeface="Raleway"/>
                <a:cs typeface="Raleway"/>
                <a:sym typeface="Raleway"/>
              </a:rPr>
              <a:t> management</a:t>
            </a:r>
          </a:p>
          <a:p>
            <a:pPr algn="just" eaLnBrk="1" fontAlgn="base">
              <a:lnSpc>
                <a:spcPct val="120000"/>
              </a:lnSpc>
              <a:spcBef>
                <a:spcPts val="600"/>
              </a:spcBef>
              <a:spcAft>
                <a:spcPts val="600"/>
              </a:spcAft>
              <a:buFontTx/>
              <a:buBlip>
                <a:blip r:embed="rId5"/>
              </a:buBlip>
            </a:pPr>
            <a:r>
              <a:rPr lang="it-IT" altLang="it-IT" sz="2200" dirty="0" err="1" smtClean="0">
                <a:solidFill>
                  <a:srgbClr val="464B47"/>
                </a:solidFill>
                <a:latin typeface="Century Gothic" pitchFamily="34" charset="0"/>
                <a:ea typeface="Raleway"/>
                <a:cs typeface="Raleway"/>
                <a:sym typeface="Raleway"/>
              </a:rPr>
              <a:t>Remuneration</a:t>
            </a:r>
            <a:r>
              <a:rPr lang="it-IT" altLang="it-IT" sz="2200" dirty="0" smtClean="0">
                <a:solidFill>
                  <a:srgbClr val="464B47"/>
                </a:solidFill>
                <a:latin typeface="Century Gothic" pitchFamily="34" charset="0"/>
                <a:ea typeface="Raleway"/>
                <a:cs typeface="Raleway"/>
                <a:sym typeface="Raleway"/>
              </a:rPr>
              <a:t> </a:t>
            </a:r>
            <a:r>
              <a:rPr lang="it-IT" altLang="it-IT" sz="2200" dirty="0" err="1" smtClean="0">
                <a:solidFill>
                  <a:srgbClr val="464B47"/>
                </a:solidFill>
                <a:latin typeface="Century Gothic" pitchFamily="34" charset="0"/>
                <a:ea typeface="Raleway"/>
                <a:cs typeface="Raleway"/>
                <a:sym typeface="Raleway"/>
              </a:rPr>
              <a:t>policies</a:t>
            </a:r>
            <a:endParaRPr lang="it-IT" altLang="it-IT" sz="2200" dirty="0" smtClean="0">
              <a:solidFill>
                <a:srgbClr val="464B47"/>
              </a:solidFill>
              <a:latin typeface="Century Gothic" pitchFamily="34" charset="0"/>
              <a:ea typeface="Raleway"/>
              <a:cs typeface="Raleway"/>
              <a:sym typeface="Raleway"/>
            </a:endParaRPr>
          </a:p>
        </p:txBody>
      </p:sp>
      <p:sp>
        <p:nvSpPr>
          <p:cNvPr id="15" name="CasellaDiTesto 14"/>
          <p:cNvSpPr txBox="1"/>
          <p:nvPr/>
        </p:nvSpPr>
        <p:spPr>
          <a:xfrm>
            <a:off x="348422" y="8134769"/>
            <a:ext cx="4503803"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wrap="square" lIns="50800" tIns="50800" rIns="50800" bIns="50800" spcCol="38100" anchor="ctr">
            <a:spAutoFit/>
          </a:bodyPr>
          <a:lstStyle/>
          <a:p>
            <a:pPr fontAlgn="base">
              <a:spcBef>
                <a:spcPct val="0"/>
              </a:spcBef>
              <a:spcAft>
                <a:spcPct val="0"/>
              </a:spcAft>
              <a:defRPr/>
            </a:pPr>
            <a:endParaRPr lang="it-IT" sz="2400" dirty="0">
              <a:solidFill>
                <a:prstClr val="black"/>
              </a:solidFill>
              <a:cs typeface="Arial" pitchFamily="34" charset="0"/>
            </a:endParaRPr>
          </a:p>
          <a:p>
            <a:pPr algn="ctr" fontAlgn="base">
              <a:spcBef>
                <a:spcPct val="0"/>
              </a:spcBef>
              <a:spcAft>
                <a:spcPct val="0"/>
              </a:spcAft>
              <a:defRPr/>
            </a:pPr>
            <a:r>
              <a:rPr lang="en-US" sz="2400" dirty="0" smtClean="0">
                <a:solidFill>
                  <a:srgbClr val="464B47"/>
                </a:solidFill>
                <a:latin typeface="Century Gothic" panose="020B0502020202020204" pitchFamily="34" charset="0"/>
                <a:ea typeface="Raleway"/>
                <a:cs typeface="Raleway"/>
              </a:rPr>
              <a:t>Characteristics of</a:t>
            </a:r>
          </a:p>
          <a:p>
            <a:pPr algn="ctr" fontAlgn="base">
              <a:spcBef>
                <a:spcPct val="0"/>
              </a:spcBef>
              <a:spcAft>
                <a:spcPct val="0"/>
              </a:spcAft>
              <a:defRPr/>
            </a:pPr>
            <a:r>
              <a:rPr lang="en-US" sz="2400" dirty="0" smtClean="0">
                <a:solidFill>
                  <a:srgbClr val="464B47"/>
                </a:solidFill>
                <a:latin typeface="Century Gothic" panose="020B0502020202020204" pitchFamily="34" charset="0"/>
                <a:ea typeface="Raleway"/>
                <a:cs typeface="Raleway"/>
              </a:rPr>
              <a:t>the </a:t>
            </a:r>
            <a:r>
              <a:rPr lang="en-US" sz="2400" dirty="0">
                <a:solidFill>
                  <a:srgbClr val="464B47"/>
                </a:solidFill>
                <a:latin typeface="Century Gothic" panose="020B0502020202020204" pitchFamily="34" charset="0"/>
                <a:ea typeface="Raleway"/>
                <a:cs typeface="Raleway"/>
              </a:rPr>
              <a:t>new Code</a:t>
            </a:r>
          </a:p>
        </p:txBody>
      </p:sp>
      <p:sp>
        <p:nvSpPr>
          <p:cNvPr id="16" name="Freccia a destra 15"/>
          <p:cNvSpPr/>
          <p:nvPr/>
        </p:nvSpPr>
        <p:spPr>
          <a:xfrm>
            <a:off x="5375155" y="8551010"/>
            <a:ext cx="978408" cy="484632"/>
          </a:xfrm>
          <a:prstGeom prst="rightArrow">
            <a:avLst/>
          </a:prstGeom>
          <a:blipFill rotWithShape="1">
            <a:blip r:embed="rId4"/>
            <a:srcRect/>
            <a:tile tx="0" ty="0" sx="100000" sy="100000" flip="none" algn="tl"/>
          </a:blip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hangingPunct="0">
              <a:defRPr/>
            </a:pPr>
            <a:endParaRPr lang="it-IT" sz="3200">
              <a:solidFill>
                <a:srgbClr val="FFFFFF"/>
              </a:solidFill>
              <a:cs typeface="Arial" pitchFamily="34" charset="0"/>
            </a:endParaRPr>
          </a:p>
        </p:txBody>
      </p:sp>
      <p:sp>
        <p:nvSpPr>
          <p:cNvPr id="9230" name="Shape 152"/>
          <p:cNvSpPr>
            <a:spLocks noChangeArrowheads="1"/>
          </p:cNvSpPr>
          <p:nvPr/>
        </p:nvSpPr>
        <p:spPr bwMode="auto">
          <a:xfrm>
            <a:off x="6577806" y="7877175"/>
            <a:ext cx="6981825"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ctr">
            <a:spAutoFit/>
          </a:bodyPr>
          <a:lstStyle>
            <a:lvl1pPr marL="342900" indent="-342900" defTabSz="455613" eaLnBrk="0" hangingPunct="0">
              <a:spcBef>
                <a:spcPct val="20000"/>
              </a:spcBef>
              <a:defRPr>
                <a:solidFill>
                  <a:schemeClr val="tx1"/>
                </a:solidFill>
                <a:latin typeface="Calibri" pitchFamily="34" charset="0"/>
              </a:defRPr>
            </a:lvl1pPr>
            <a:lvl2pPr marL="1768475" indent="-679450" defTabSz="455613" eaLnBrk="0" hangingPunct="0">
              <a:spcBef>
                <a:spcPct val="20000"/>
              </a:spcBef>
              <a:defRPr>
                <a:solidFill>
                  <a:schemeClr val="tx1"/>
                </a:solidFill>
                <a:latin typeface="Calibri" pitchFamily="34" charset="0"/>
              </a:defRPr>
            </a:lvl2pPr>
            <a:lvl3pPr marL="2720975" indent="-542925" defTabSz="455613" eaLnBrk="0" hangingPunct="0">
              <a:spcBef>
                <a:spcPct val="20000"/>
              </a:spcBef>
              <a:defRPr>
                <a:solidFill>
                  <a:schemeClr val="tx1"/>
                </a:solidFill>
                <a:latin typeface="Calibri" pitchFamily="34" charset="0"/>
              </a:defRPr>
            </a:lvl3pPr>
            <a:lvl4pPr marL="3808413" indent="-542925" defTabSz="455613" eaLnBrk="0" hangingPunct="0">
              <a:spcBef>
                <a:spcPct val="20000"/>
              </a:spcBef>
              <a:defRPr>
                <a:solidFill>
                  <a:schemeClr val="tx1"/>
                </a:solidFill>
                <a:latin typeface="Calibri" pitchFamily="34" charset="0"/>
              </a:defRPr>
            </a:lvl4pPr>
            <a:lvl5pPr marL="4897438" indent="-542925" defTabSz="455613" eaLnBrk="0" hangingPunct="0">
              <a:spcBef>
                <a:spcPct val="20000"/>
              </a:spcBef>
              <a:defRPr>
                <a:solidFill>
                  <a:schemeClr val="tx1"/>
                </a:solidFill>
                <a:latin typeface="Calibri" pitchFamily="34" charset="0"/>
              </a:defRPr>
            </a:lvl5pPr>
            <a:lvl6pPr marL="5354638" indent="-542925" defTabSz="455613" eaLnBrk="0" fontAlgn="base" hangingPunct="0">
              <a:spcBef>
                <a:spcPct val="20000"/>
              </a:spcBef>
              <a:spcAft>
                <a:spcPct val="0"/>
              </a:spcAft>
              <a:defRPr>
                <a:solidFill>
                  <a:schemeClr val="tx1"/>
                </a:solidFill>
                <a:latin typeface="Calibri" pitchFamily="34" charset="0"/>
              </a:defRPr>
            </a:lvl6pPr>
            <a:lvl7pPr marL="5811838" indent="-542925" defTabSz="455613" eaLnBrk="0" fontAlgn="base" hangingPunct="0">
              <a:spcBef>
                <a:spcPct val="20000"/>
              </a:spcBef>
              <a:spcAft>
                <a:spcPct val="0"/>
              </a:spcAft>
              <a:defRPr>
                <a:solidFill>
                  <a:schemeClr val="tx1"/>
                </a:solidFill>
                <a:latin typeface="Calibri" pitchFamily="34" charset="0"/>
              </a:defRPr>
            </a:lvl7pPr>
            <a:lvl8pPr marL="6269038" indent="-542925" defTabSz="455613" eaLnBrk="0" fontAlgn="base" hangingPunct="0">
              <a:spcBef>
                <a:spcPct val="20000"/>
              </a:spcBef>
              <a:spcAft>
                <a:spcPct val="0"/>
              </a:spcAft>
              <a:defRPr>
                <a:solidFill>
                  <a:schemeClr val="tx1"/>
                </a:solidFill>
                <a:latin typeface="Calibri" pitchFamily="34" charset="0"/>
              </a:defRPr>
            </a:lvl8pPr>
            <a:lvl9pPr marL="6726238" indent="-542925" defTabSz="455613" eaLnBrk="0" fontAlgn="base" hangingPunct="0">
              <a:spcBef>
                <a:spcPct val="20000"/>
              </a:spcBef>
              <a:spcAft>
                <a:spcPct val="0"/>
              </a:spcAft>
              <a:defRPr>
                <a:solidFill>
                  <a:schemeClr val="tx1"/>
                </a:solidFill>
                <a:latin typeface="Calibri" pitchFamily="34" charset="0"/>
              </a:defRPr>
            </a:lvl9pPr>
          </a:lstStyle>
          <a:p>
            <a:pPr algn="just" eaLnBrk="1" fontAlgn="base">
              <a:lnSpc>
                <a:spcPct val="120000"/>
              </a:lnSpc>
              <a:spcBef>
                <a:spcPct val="0"/>
              </a:spcBef>
              <a:spcAft>
                <a:spcPct val="0"/>
              </a:spcAft>
              <a:buFontTx/>
              <a:buChar char="•"/>
            </a:pPr>
            <a:endParaRPr lang="it-IT" altLang="it-IT" sz="2100" i="1" dirty="0" smtClean="0">
              <a:solidFill>
                <a:srgbClr val="464B47"/>
              </a:solidFill>
              <a:latin typeface="Raleway"/>
              <a:ea typeface="Raleway"/>
              <a:cs typeface="Raleway"/>
              <a:sym typeface="Raleway"/>
            </a:endParaRPr>
          </a:p>
          <a:p>
            <a:pPr algn="just" eaLnBrk="1" fontAlgn="base">
              <a:lnSpc>
                <a:spcPct val="120000"/>
              </a:lnSpc>
              <a:spcBef>
                <a:spcPts val="600"/>
              </a:spcBef>
              <a:spcAft>
                <a:spcPts val="600"/>
              </a:spcAft>
              <a:buFontTx/>
              <a:buBlip>
                <a:blip r:embed="rId5"/>
              </a:buBlip>
            </a:pPr>
            <a:r>
              <a:rPr lang="en-US" altLang="it-IT" sz="2200" dirty="0" smtClean="0">
                <a:solidFill>
                  <a:srgbClr val="464B47"/>
                </a:solidFill>
                <a:latin typeface="Century Gothic" pitchFamily="34" charset="0"/>
                <a:ea typeface="Raleway"/>
                <a:cs typeface="Raleway"/>
                <a:sym typeface="Raleway"/>
              </a:rPr>
              <a:t>Synthetic (reduced number of articles)</a:t>
            </a:r>
          </a:p>
          <a:p>
            <a:pPr algn="just" eaLnBrk="1" fontAlgn="base">
              <a:lnSpc>
                <a:spcPct val="120000"/>
              </a:lnSpc>
              <a:spcBef>
                <a:spcPts val="600"/>
              </a:spcBef>
              <a:spcAft>
                <a:spcPts val="600"/>
              </a:spcAft>
              <a:buFontTx/>
              <a:buBlip>
                <a:blip r:embed="rId5"/>
              </a:buBlip>
            </a:pPr>
            <a:r>
              <a:rPr lang="en-US" altLang="it-IT" sz="2200" dirty="0" smtClean="0">
                <a:solidFill>
                  <a:srgbClr val="464B47"/>
                </a:solidFill>
                <a:latin typeface="Century Gothic" pitchFamily="34" charset="0"/>
                <a:ea typeface="Raleway"/>
                <a:cs typeface="Raleway"/>
                <a:sym typeface="Raleway"/>
              </a:rPr>
              <a:t>Neutral to the corporate model</a:t>
            </a:r>
          </a:p>
          <a:p>
            <a:pPr algn="just" eaLnBrk="1" fontAlgn="base">
              <a:lnSpc>
                <a:spcPct val="120000"/>
              </a:lnSpc>
              <a:spcBef>
                <a:spcPts val="600"/>
              </a:spcBef>
              <a:spcAft>
                <a:spcPts val="600"/>
              </a:spcAft>
              <a:buFontTx/>
              <a:buBlip>
                <a:blip r:embed="rId5"/>
              </a:buBlip>
            </a:pPr>
            <a:r>
              <a:rPr lang="en-US" altLang="it-IT" sz="2200" dirty="0" smtClean="0">
                <a:solidFill>
                  <a:srgbClr val="464B47"/>
                </a:solidFill>
                <a:latin typeface="Century Gothic" pitchFamily="34" charset="0"/>
                <a:ea typeface="Raleway"/>
                <a:cs typeface="Raleway"/>
                <a:sym typeface="Raleway"/>
              </a:rPr>
              <a:t>Proportionate to the size of the company</a:t>
            </a:r>
          </a:p>
        </p:txBody>
      </p:sp>
      <p:pic>
        <p:nvPicPr>
          <p:cNvPr id="9231" name="Picture 4" descr="\\dcsidoc01.legance.local\Desktop$\gfedostiani\Desktop\banner-B-1-2019_180719.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47450" y="3865563"/>
            <a:ext cx="8756650" cy="382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2" name="Virgola blu grigio e bianca-01.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122613" y="706438"/>
            <a:ext cx="512762"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9233" name="Shape 149"/>
          <p:cNvSpPr>
            <a:spLocks noChangeShapeType="1"/>
          </p:cNvSpPr>
          <p:nvPr/>
        </p:nvSpPr>
        <p:spPr bwMode="auto">
          <a:xfrm>
            <a:off x="0" y="863600"/>
            <a:ext cx="3378200" cy="0"/>
          </a:xfrm>
          <a:prstGeom prst="line">
            <a:avLst/>
          </a:prstGeom>
          <a:noFill/>
          <a:ln w="19050">
            <a:solidFill>
              <a:srgbClr val="123A56"/>
            </a:solidFill>
            <a:miter lim="400000"/>
            <a:headEnd/>
            <a:tailEnd/>
          </a:ln>
          <a:extLst>
            <a:ext uri="{909E8E84-426E-40DD-AFC4-6F175D3DCCD1}">
              <a14:hiddenFill xmlns:a14="http://schemas.microsoft.com/office/drawing/2010/main">
                <a:noFill/>
              </a14:hiddenFill>
            </a:ext>
          </a:extLst>
        </p:spPr>
        <p:txBody>
          <a:bodyPr lIns="50799" tIns="50799" rIns="50799" bIns="50799" anchor="ctr"/>
          <a:lstStyle/>
          <a:p>
            <a:pPr fontAlgn="base">
              <a:spcBef>
                <a:spcPct val="0"/>
              </a:spcBef>
              <a:spcAft>
                <a:spcPct val="0"/>
              </a:spcAft>
            </a:pPr>
            <a:endParaRPr lang="en-US" smtClean="0">
              <a:solidFill>
                <a:prstClr val="black"/>
              </a:solidFill>
              <a:cs typeface="Arial" pitchFamily="34" charset="0"/>
            </a:endParaRPr>
          </a:p>
        </p:txBody>
      </p:sp>
      <p:sp>
        <p:nvSpPr>
          <p:cNvPr id="21" name="Shape 170"/>
          <p:cNvSpPr/>
          <p:nvPr/>
        </p:nvSpPr>
        <p:spPr>
          <a:xfrm>
            <a:off x="125413" y="141288"/>
            <a:ext cx="12898437" cy="565150"/>
          </a:xfrm>
          <a:prstGeom prst="rect">
            <a:avLst/>
          </a:prstGeom>
          <a:ln w="12700">
            <a:miter lim="400000"/>
          </a:ln>
          <a:extLst>
            <a:ext uri="{C572A759-6A51-4108-AA02-DFA0A04FC94B}"/>
          </a:extLst>
        </p:spPr>
        <p:txBody>
          <a:bodyPr lIns="50800" tIns="50800" rIns="50800" bIns="50800" anchor="ctr">
            <a:spAutoFit/>
          </a:bodyPr>
          <a:lstStyle>
            <a:lvl1pPr>
              <a:defRPr sz="3500" cap="all">
                <a:solidFill>
                  <a:srgbClr val="103856"/>
                </a:solidFill>
                <a:latin typeface="Raleway Light"/>
                <a:ea typeface="Raleway Light"/>
                <a:cs typeface="Raleway Light"/>
                <a:sym typeface="Raleway Light"/>
              </a:defRPr>
            </a:lvl1pPr>
          </a:lstStyle>
          <a:p>
            <a:pPr hangingPunct="0">
              <a:defRPr/>
            </a:pPr>
            <a:r>
              <a:rPr lang="en-US" sz="3000" kern="0" dirty="0">
                <a:latin typeface="Century Gothic" panose="020B0502020202020204" pitchFamily="34" charset="0"/>
              </a:rPr>
              <a:t>code of </a:t>
            </a:r>
            <a:r>
              <a:rPr lang="en-US" sz="3000" kern="0" dirty="0" smtClean="0">
                <a:latin typeface="Century Gothic" panose="020B0502020202020204" pitchFamily="34" charset="0"/>
              </a:rPr>
              <a:t>conduct FOR LISTED COMPANIES</a:t>
            </a:r>
            <a:endParaRPr lang="it-IT" sz="3000" kern="0" dirty="0">
              <a:latin typeface="Century Gothic" panose="020B0502020202020204" pitchFamily="34" charset="0"/>
            </a:endParaRPr>
          </a:p>
        </p:txBody>
      </p:sp>
      <p:sp>
        <p:nvSpPr>
          <p:cNvPr id="2" name="Rettangolo 1"/>
          <p:cNvSpPr/>
          <p:nvPr/>
        </p:nvSpPr>
        <p:spPr>
          <a:xfrm>
            <a:off x="13870850" y="10496332"/>
            <a:ext cx="6074902" cy="615553"/>
          </a:xfrm>
          <a:prstGeom prst="rect">
            <a:avLst/>
          </a:prstGeom>
        </p:spPr>
        <p:txBody>
          <a:bodyPr wrap="square">
            <a:spAutoFit/>
          </a:bodyPr>
          <a:lstStyle/>
          <a:p>
            <a:endParaRPr lang="it-IT" dirty="0"/>
          </a:p>
          <a:p>
            <a:r>
              <a:rPr lang="it-IT" sz="1600" i="1" dirty="0"/>
              <a:t> </a:t>
            </a:r>
            <a:r>
              <a:rPr lang="it-IT" sz="1600" i="1" dirty="0">
                <a:latin typeface="Century Gothic" panose="020B0502020202020204" pitchFamily="34" charset="0"/>
              </a:rPr>
              <a:t>Source: </a:t>
            </a:r>
            <a:r>
              <a:rPr lang="it-IT" sz="1600" i="1" dirty="0" err="1">
                <a:latin typeface="Century Gothic" panose="020B0502020202020204" pitchFamily="34" charset="0"/>
              </a:rPr>
              <a:t>Assonime</a:t>
            </a:r>
            <a:r>
              <a:rPr lang="it-IT" sz="1600" i="1" dirty="0">
                <a:latin typeface="Century Gothic" panose="020B0502020202020204" pitchFamily="34" charset="0"/>
              </a:rPr>
              <a:t>, Comunicato </a:t>
            </a:r>
            <a:r>
              <a:rPr lang="it-IT" sz="1600" i="1" dirty="0" err="1" smtClean="0">
                <a:latin typeface="Century Gothic" panose="020B0502020202020204" pitchFamily="34" charset="0"/>
              </a:rPr>
              <a:t>September</a:t>
            </a:r>
            <a:r>
              <a:rPr lang="it-IT" sz="1600" i="1" dirty="0" smtClean="0">
                <a:latin typeface="Century Gothic" panose="020B0502020202020204" pitchFamily="34" charset="0"/>
              </a:rPr>
              <a:t> 5, 2019 </a:t>
            </a:r>
            <a:endParaRPr lang="it-IT" sz="1600" i="1" dirty="0">
              <a:latin typeface="Century Gothic" panose="020B0502020202020204" pitchFamily="34" charset="0"/>
            </a:endParaRPr>
          </a:p>
        </p:txBody>
      </p:sp>
      <p:sp>
        <p:nvSpPr>
          <p:cNvPr id="3" name="CasellaDiTesto 2"/>
          <p:cNvSpPr txBox="1"/>
          <p:nvPr/>
        </p:nvSpPr>
        <p:spPr>
          <a:xfrm>
            <a:off x="7596663" y="1550046"/>
            <a:ext cx="4944110" cy="523220"/>
          </a:xfrm>
          <a:prstGeom prst="rect">
            <a:avLst/>
          </a:prstGeom>
          <a:noFill/>
        </p:spPr>
        <p:txBody>
          <a:bodyPr wrap="square" rtlCol="0">
            <a:spAutoFit/>
          </a:bodyPr>
          <a:lstStyle/>
          <a:p>
            <a:pPr algn="ctr"/>
            <a:r>
              <a:rPr lang="en-US" sz="2800" b="1" dirty="0" smtClean="0">
                <a:solidFill>
                  <a:srgbClr val="646B65"/>
                </a:solidFill>
                <a:latin typeface="Century Gothic" pitchFamily="34" charset="0"/>
                <a:cs typeface="Arial" pitchFamily="34" charset="0"/>
              </a:rPr>
              <a:t>CURRENTLY BEING REVISED</a:t>
            </a:r>
            <a:endParaRPr lang="en-US" sz="2800" b="1" dirty="0">
              <a:solidFill>
                <a:srgbClr val="646B65"/>
              </a:solidFill>
              <a:latin typeface="Century Gothic" pitchFamily="34" charset="0"/>
              <a:cs typeface="Arial" pitchFamily="34" charset="0"/>
            </a:endParaRPr>
          </a:p>
        </p:txBody>
      </p:sp>
      <p:pic>
        <p:nvPicPr>
          <p:cNvPr id="22" name="Virgola blu grigio e bianca-01.png"/>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631940" y="2572506"/>
            <a:ext cx="382888" cy="28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23" name="Virgola blu grigio e bianca-01.png"/>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632330" y="3027700"/>
            <a:ext cx="348478" cy="256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4" name="Ovale 3"/>
          <p:cNvSpPr/>
          <p:nvPr/>
        </p:nvSpPr>
        <p:spPr>
          <a:xfrm>
            <a:off x="3170237" y="2069768"/>
            <a:ext cx="1996955" cy="165745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asellaDiTesto 9"/>
          <p:cNvSpPr txBox="1"/>
          <p:nvPr/>
        </p:nvSpPr>
        <p:spPr>
          <a:xfrm>
            <a:off x="3346786" y="2636887"/>
            <a:ext cx="1643856" cy="523220"/>
          </a:xfrm>
          <a:prstGeom prst="rect">
            <a:avLst/>
          </a:prstGeom>
          <a:noFill/>
        </p:spPr>
        <p:txBody>
          <a:bodyPr wrap="square" rtlCol="0">
            <a:spAutoFit/>
          </a:bodyPr>
          <a:lstStyle/>
          <a:p>
            <a:pPr algn="ctr"/>
            <a:r>
              <a:rPr lang="en-US" sz="2800" dirty="0" smtClean="0"/>
              <a:t>SCOPE</a:t>
            </a:r>
            <a:endParaRPr lang="en-US" sz="2800" dirty="0"/>
          </a:p>
        </p:txBody>
      </p:sp>
    </p:spTree>
    <p:extLst>
      <p:ext uri="{BB962C8B-B14F-4D97-AF65-F5344CB8AC3E}">
        <p14:creationId xmlns:p14="http://schemas.microsoft.com/office/powerpoint/2010/main" val="39161390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2"/>
          <p:cNvSpPr/>
          <p:nvPr/>
        </p:nvSpPr>
        <p:spPr>
          <a:xfrm>
            <a:off x="0" y="1447318"/>
            <a:ext cx="20104100" cy="9004300"/>
          </a:xfrm>
          <a:custGeom>
            <a:avLst/>
            <a:gdLst/>
            <a:ahLst/>
            <a:cxnLst/>
            <a:rect l="l" t="t" r="r" b="b"/>
            <a:pathLst>
              <a:path w="20097115" h="9004300">
                <a:moveTo>
                  <a:pt x="0" y="9004123"/>
                </a:moveTo>
                <a:lnTo>
                  <a:pt x="20096560" y="9004123"/>
                </a:lnTo>
                <a:lnTo>
                  <a:pt x="20096560" y="0"/>
                </a:lnTo>
                <a:lnTo>
                  <a:pt x="0" y="0"/>
                </a:lnTo>
                <a:lnTo>
                  <a:pt x="0" y="9004123"/>
                </a:lnTo>
                <a:close/>
              </a:path>
            </a:pathLst>
          </a:custGeom>
          <a:solidFill>
            <a:srgbClr val="4B4B4A">
              <a:alpha val="7058"/>
            </a:srgbClr>
          </a:solidFill>
        </p:spPr>
        <p:txBody>
          <a:bodyPr wrap="square" lIns="0" tIns="0" rIns="0" bIns="0" rtlCol="0"/>
          <a:lstStyle/>
          <a:p>
            <a:pPr>
              <a:defRPr/>
            </a:pPr>
            <a:r>
              <a:rPr lang="en-US"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92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025" y="10455275"/>
            <a:ext cx="2232025" cy="68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30" name="Shape 152"/>
          <p:cNvSpPr>
            <a:spLocks noChangeArrowheads="1"/>
          </p:cNvSpPr>
          <p:nvPr/>
        </p:nvSpPr>
        <p:spPr bwMode="auto">
          <a:xfrm>
            <a:off x="7335838" y="8427951"/>
            <a:ext cx="6981825" cy="832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ctr">
            <a:spAutoFit/>
          </a:bodyPr>
          <a:lstStyle>
            <a:lvl1pPr marL="342900" indent="-342900" defTabSz="455613" eaLnBrk="0" hangingPunct="0">
              <a:spcBef>
                <a:spcPct val="20000"/>
              </a:spcBef>
              <a:defRPr>
                <a:solidFill>
                  <a:schemeClr val="tx1"/>
                </a:solidFill>
                <a:latin typeface="Calibri" pitchFamily="34" charset="0"/>
              </a:defRPr>
            </a:lvl1pPr>
            <a:lvl2pPr marL="1768475" indent="-679450" defTabSz="455613" eaLnBrk="0" hangingPunct="0">
              <a:spcBef>
                <a:spcPct val="20000"/>
              </a:spcBef>
              <a:defRPr>
                <a:solidFill>
                  <a:schemeClr val="tx1"/>
                </a:solidFill>
                <a:latin typeface="Calibri" pitchFamily="34" charset="0"/>
              </a:defRPr>
            </a:lvl2pPr>
            <a:lvl3pPr marL="2720975" indent="-542925" defTabSz="455613" eaLnBrk="0" hangingPunct="0">
              <a:spcBef>
                <a:spcPct val="20000"/>
              </a:spcBef>
              <a:defRPr>
                <a:solidFill>
                  <a:schemeClr val="tx1"/>
                </a:solidFill>
                <a:latin typeface="Calibri" pitchFamily="34" charset="0"/>
              </a:defRPr>
            </a:lvl3pPr>
            <a:lvl4pPr marL="3808413" indent="-542925" defTabSz="455613" eaLnBrk="0" hangingPunct="0">
              <a:spcBef>
                <a:spcPct val="20000"/>
              </a:spcBef>
              <a:defRPr>
                <a:solidFill>
                  <a:schemeClr val="tx1"/>
                </a:solidFill>
                <a:latin typeface="Calibri" pitchFamily="34" charset="0"/>
              </a:defRPr>
            </a:lvl4pPr>
            <a:lvl5pPr marL="4897438" indent="-542925" defTabSz="455613" eaLnBrk="0" hangingPunct="0">
              <a:spcBef>
                <a:spcPct val="20000"/>
              </a:spcBef>
              <a:defRPr>
                <a:solidFill>
                  <a:schemeClr val="tx1"/>
                </a:solidFill>
                <a:latin typeface="Calibri" pitchFamily="34" charset="0"/>
              </a:defRPr>
            </a:lvl5pPr>
            <a:lvl6pPr marL="5354638" indent="-542925" defTabSz="455613" eaLnBrk="0" fontAlgn="base" hangingPunct="0">
              <a:spcBef>
                <a:spcPct val="20000"/>
              </a:spcBef>
              <a:spcAft>
                <a:spcPct val="0"/>
              </a:spcAft>
              <a:defRPr>
                <a:solidFill>
                  <a:schemeClr val="tx1"/>
                </a:solidFill>
                <a:latin typeface="Calibri" pitchFamily="34" charset="0"/>
              </a:defRPr>
            </a:lvl6pPr>
            <a:lvl7pPr marL="5811838" indent="-542925" defTabSz="455613" eaLnBrk="0" fontAlgn="base" hangingPunct="0">
              <a:spcBef>
                <a:spcPct val="20000"/>
              </a:spcBef>
              <a:spcAft>
                <a:spcPct val="0"/>
              </a:spcAft>
              <a:defRPr>
                <a:solidFill>
                  <a:schemeClr val="tx1"/>
                </a:solidFill>
                <a:latin typeface="Calibri" pitchFamily="34" charset="0"/>
              </a:defRPr>
            </a:lvl7pPr>
            <a:lvl8pPr marL="6269038" indent="-542925" defTabSz="455613" eaLnBrk="0" fontAlgn="base" hangingPunct="0">
              <a:spcBef>
                <a:spcPct val="20000"/>
              </a:spcBef>
              <a:spcAft>
                <a:spcPct val="0"/>
              </a:spcAft>
              <a:defRPr>
                <a:solidFill>
                  <a:schemeClr val="tx1"/>
                </a:solidFill>
                <a:latin typeface="Calibri" pitchFamily="34" charset="0"/>
              </a:defRPr>
            </a:lvl8pPr>
            <a:lvl9pPr marL="6726238" indent="-542925" defTabSz="455613" eaLnBrk="0" fontAlgn="base" hangingPunct="0">
              <a:spcBef>
                <a:spcPct val="20000"/>
              </a:spcBef>
              <a:spcAft>
                <a:spcPct val="0"/>
              </a:spcAft>
              <a:defRPr>
                <a:solidFill>
                  <a:schemeClr val="tx1"/>
                </a:solidFill>
                <a:latin typeface="Calibri" pitchFamily="34" charset="0"/>
              </a:defRPr>
            </a:lvl9pPr>
          </a:lstStyle>
          <a:p>
            <a:pPr algn="just" eaLnBrk="1" fontAlgn="base">
              <a:lnSpc>
                <a:spcPct val="120000"/>
              </a:lnSpc>
              <a:spcBef>
                <a:spcPct val="0"/>
              </a:spcBef>
              <a:spcAft>
                <a:spcPct val="0"/>
              </a:spcAft>
              <a:buFontTx/>
              <a:buChar char="•"/>
            </a:pPr>
            <a:endParaRPr lang="it-IT" altLang="it-IT" sz="2100" i="1" dirty="0" smtClean="0">
              <a:solidFill>
                <a:srgbClr val="464B47"/>
              </a:solidFill>
              <a:latin typeface="Raleway"/>
              <a:ea typeface="Raleway"/>
              <a:cs typeface="Raleway"/>
              <a:sym typeface="Raleway"/>
            </a:endParaRPr>
          </a:p>
          <a:p>
            <a:pPr algn="just" eaLnBrk="1" fontAlgn="base">
              <a:lnSpc>
                <a:spcPct val="120000"/>
              </a:lnSpc>
              <a:spcBef>
                <a:spcPts val="600"/>
              </a:spcBef>
              <a:spcAft>
                <a:spcPts val="600"/>
              </a:spcAft>
              <a:buFontTx/>
              <a:buBlip>
                <a:blip r:embed="rId4"/>
              </a:buBlip>
            </a:pPr>
            <a:endParaRPr lang="en-US" altLang="it-IT" sz="2200" dirty="0" smtClean="0">
              <a:solidFill>
                <a:srgbClr val="464B47"/>
              </a:solidFill>
              <a:latin typeface="Century Gothic" pitchFamily="34" charset="0"/>
              <a:ea typeface="Raleway"/>
              <a:cs typeface="Raleway"/>
              <a:sym typeface="Raleway"/>
            </a:endParaRPr>
          </a:p>
        </p:txBody>
      </p:sp>
      <p:pic>
        <p:nvPicPr>
          <p:cNvPr id="9232" name="Virgola blu grigio e bianca-01.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22613" y="706438"/>
            <a:ext cx="512762"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9233" name="Shape 149"/>
          <p:cNvSpPr>
            <a:spLocks noChangeShapeType="1"/>
          </p:cNvSpPr>
          <p:nvPr/>
        </p:nvSpPr>
        <p:spPr bwMode="auto">
          <a:xfrm>
            <a:off x="0" y="863600"/>
            <a:ext cx="3378200" cy="0"/>
          </a:xfrm>
          <a:prstGeom prst="line">
            <a:avLst/>
          </a:prstGeom>
          <a:noFill/>
          <a:ln w="19050">
            <a:solidFill>
              <a:srgbClr val="123A56"/>
            </a:solidFill>
            <a:miter lim="400000"/>
            <a:headEnd/>
            <a:tailEnd/>
          </a:ln>
          <a:extLst>
            <a:ext uri="{909E8E84-426E-40DD-AFC4-6F175D3DCCD1}">
              <a14:hiddenFill xmlns:a14="http://schemas.microsoft.com/office/drawing/2010/main">
                <a:noFill/>
              </a14:hiddenFill>
            </a:ext>
          </a:extLst>
        </p:spPr>
        <p:txBody>
          <a:bodyPr lIns="50799" tIns="50799" rIns="50799" bIns="50799" anchor="ctr"/>
          <a:lstStyle/>
          <a:p>
            <a:pPr fontAlgn="base">
              <a:spcBef>
                <a:spcPct val="0"/>
              </a:spcBef>
              <a:spcAft>
                <a:spcPct val="0"/>
              </a:spcAft>
            </a:pPr>
            <a:endParaRPr lang="en-US" smtClean="0">
              <a:solidFill>
                <a:prstClr val="black"/>
              </a:solidFill>
              <a:cs typeface="Arial" pitchFamily="34" charset="0"/>
            </a:endParaRPr>
          </a:p>
        </p:txBody>
      </p:sp>
      <p:sp>
        <p:nvSpPr>
          <p:cNvPr id="21" name="Shape 170"/>
          <p:cNvSpPr/>
          <p:nvPr/>
        </p:nvSpPr>
        <p:spPr>
          <a:xfrm>
            <a:off x="125413" y="141288"/>
            <a:ext cx="12898437" cy="565150"/>
          </a:xfrm>
          <a:prstGeom prst="rect">
            <a:avLst/>
          </a:prstGeom>
          <a:ln w="12700">
            <a:miter lim="400000"/>
          </a:ln>
          <a:extLst>
            <a:ext uri="{C572A759-6A51-4108-AA02-DFA0A04FC94B}"/>
          </a:extLst>
        </p:spPr>
        <p:txBody>
          <a:bodyPr lIns="50800" tIns="50800" rIns="50800" bIns="50800" anchor="ctr">
            <a:spAutoFit/>
          </a:bodyPr>
          <a:lstStyle>
            <a:lvl1pPr>
              <a:defRPr sz="3500" cap="all">
                <a:solidFill>
                  <a:srgbClr val="103856"/>
                </a:solidFill>
                <a:latin typeface="Raleway Light"/>
                <a:ea typeface="Raleway Light"/>
                <a:cs typeface="Raleway Light"/>
                <a:sym typeface="Raleway Light"/>
              </a:defRPr>
            </a:lvl1pPr>
          </a:lstStyle>
          <a:p>
            <a:pPr hangingPunct="0">
              <a:defRPr/>
            </a:pPr>
            <a:r>
              <a:rPr lang="en-US" sz="3000" kern="0" dirty="0" smtClean="0">
                <a:latin typeface="Century Gothic" panose="020B0502020202020204" pitchFamily="34" charset="0"/>
              </a:rPr>
              <a:t>THE NEW INSOLVENCY CODE</a:t>
            </a:r>
            <a:endParaRPr lang="it-IT" sz="3000" kern="0" dirty="0">
              <a:latin typeface="Century Gothic" panose="020B0502020202020204" pitchFamily="34" charset="0"/>
            </a:endParaRPr>
          </a:p>
        </p:txBody>
      </p:sp>
      <p:sp>
        <p:nvSpPr>
          <p:cNvPr id="3" name="CasellaDiTesto 2"/>
          <p:cNvSpPr txBox="1"/>
          <p:nvPr/>
        </p:nvSpPr>
        <p:spPr>
          <a:xfrm>
            <a:off x="1153159" y="7288788"/>
            <a:ext cx="9372600" cy="461665"/>
          </a:xfrm>
          <a:prstGeom prst="rect">
            <a:avLst/>
          </a:prstGeom>
          <a:noFill/>
        </p:spPr>
        <p:txBody>
          <a:bodyPr wrap="square" rtlCol="0">
            <a:spAutoFit/>
          </a:bodyPr>
          <a:lstStyle/>
          <a:p>
            <a:pPr algn="just"/>
            <a:r>
              <a:rPr lang="en-US" sz="2400" dirty="0" smtClean="0">
                <a:solidFill>
                  <a:srgbClr val="646B65"/>
                </a:solidFill>
                <a:latin typeface="Century Gothic" panose="020B0502020202020204" pitchFamily="34" charset="0"/>
              </a:rPr>
              <a:t>. </a:t>
            </a:r>
            <a:endParaRPr lang="en-US" sz="2400" dirty="0">
              <a:solidFill>
                <a:srgbClr val="646B65"/>
              </a:solidFill>
              <a:latin typeface="Century Gothic" panose="020B0502020202020204" pitchFamily="34" charset="0"/>
            </a:endParaRPr>
          </a:p>
        </p:txBody>
      </p:sp>
      <p:sp>
        <p:nvSpPr>
          <p:cNvPr id="10" name="CasellaDiTesto 9"/>
          <p:cNvSpPr txBox="1"/>
          <p:nvPr/>
        </p:nvSpPr>
        <p:spPr>
          <a:xfrm>
            <a:off x="581025" y="2378075"/>
            <a:ext cx="18615025" cy="7685758"/>
          </a:xfrm>
          <a:prstGeom prst="rect">
            <a:avLst/>
          </a:prstGeom>
          <a:noFill/>
        </p:spPr>
        <p:txBody>
          <a:bodyPr wrap="square" rtlCol="0">
            <a:spAutoFit/>
          </a:bodyPr>
          <a:lstStyle/>
          <a:p>
            <a:pPr algn="just">
              <a:lnSpc>
                <a:spcPct val="150000"/>
              </a:lnSpc>
              <a:spcBef>
                <a:spcPts val="600"/>
              </a:spcBef>
              <a:spcAft>
                <a:spcPts val="600"/>
              </a:spcAft>
            </a:pPr>
            <a:r>
              <a:rPr lang="en-US" sz="2400" dirty="0" smtClean="0">
                <a:solidFill>
                  <a:srgbClr val="646B65"/>
                </a:solidFill>
                <a:latin typeface="Century Gothic" panose="020B0502020202020204" pitchFamily="34" charset="0"/>
              </a:rPr>
              <a:t>The rules concerning the mandatory appointment of control bodies in the limited liability companies (Article 2477 c.c.) have often been changed during the last years:</a:t>
            </a:r>
          </a:p>
          <a:p>
            <a:pPr algn="just">
              <a:lnSpc>
                <a:spcPct val="150000"/>
              </a:lnSpc>
              <a:spcBef>
                <a:spcPts val="600"/>
              </a:spcBef>
              <a:spcAft>
                <a:spcPts val="600"/>
              </a:spcAft>
              <a:buBlip>
                <a:blip r:embed="rId6"/>
              </a:buBlip>
            </a:pPr>
            <a:r>
              <a:rPr lang="it-IT" sz="2400" dirty="0" smtClean="0">
                <a:solidFill>
                  <a:srgbClr val="646B65"/>
                </a:solidFill>
                <a:latin typeface="Century Gothic" panose="020B0502020202020204" pitchFamily="34" charset="0"/>
              </a:rPr>
              <a:t> On </a:t>
            </a:r>
            <a:r>
              <a:rPr lang="it-IT" sz="2400" dirty="0" err="1" smtClean="0">
                <a:solidFill>
                  <a:srgbClr val="646B65"/>
                </a:solidFill>
                <a:latin typeface="Century Gothic" panose="020B0502020202020204" pitchFamily="34" charset="0"/>
              </a:rPr>
              <a:t>June</a:t>
            </a:r>
            <a:r>
              <a:rPr lang="it-IT" sz="2400" dirty="0" smtClean="0">
                <a:solidFill>
                  <a:srgbClr val="646B65"/>
                </a:solidFill>
                <a:latin typeface="Century Gothic" panose="020B0502020202020204" pitchFamily="34" charset="0"/>
              </a:rPr>
              <a:t> 25, 2014, the </a:t>
            </a:r>
            <a:r>
              <a:rPr lang="it-IT" sz="2400" dirty="0" err="1" smtClean="0">
                <a:solidFill>
                  <a:srgbClr val="646B65"/>
                </a:solidFill>
                <a:latin typeface="Century Gothic" panose="020B0502020202020204" pitchFamily="34" charset="0"/>
              </a:rPr>
              <a:t>Italian</a:t>
            </a:r>
            <a:r>
              <a:rPr lang="it-IT" sz="2400" dirty="0" smtClean="0">
                <a:solidFill>
                  <a:srgbClr val="646B65"/>
                </a:solidFill>
                <a:latin typeface="Century Gothic" panose="020B0502020202020204" pitchFamily="34" charset="0"/>
              </a:rPr>
              <a:t> legislator, by </a:t>
            </a:r>
            <a:r>
              <a:rPr lang="it-IT" sz="2400" dirty="0" err="1" smtClean="0">
                <a:solidFill>
                  <a:srgbClr val="646B65"/>
                </a:solidFill>
                <a:latin typeface="Century Gothic" panose="020B0502020202020204" pitchFamily="34" charset="0"/>
              </a:rPr>
              <a:t>means</a:t>
            </a:r>
            <a:r>
              <a:rPr lang="it-IT" sz="2400" dirty="0" smtClean="0">
                <a:solidFill>
                  <a:srgbClr val="646B65"/>
                </a:solidFill>
                <a:latin typeface="Century Gothic" panose="020B0502020202020204" pitchFamily="34" charset="0"/>
              </a:rPr>
              <a:t> of the Law </a:t>
            </a:r>
            <a:r>
              <a:rPr lang="it-IT" sz="2400" dirty="0" err="1" smtClean="0">
                <a:solidFill>
                  <a:srgbClr val="646B65"/>
                </a:solidFill>
                <a:latin typeface="Century Gothic" panose="020B0502020202020204" pitchFamily="34" charset="0"/>
              </a:rPr>
              <a:t>Decree</a:t>
            </a:r>
            <a:r>
              <a:rPr lang="it-IT" sz="2400" dirty="0" smtClean="0">
                <a:solidFill>
                  <a:srgbClr val="646B65"/>
                </a:solidFill>
                <a:latin typeface="Century Gothic" panose="020B0502020202020204" pitchFamily="34" charset="0"/>
              </a:rPr>
              <a:t> 91/2014, </a:t>
            </a:r>
            <a:r>
              <a:rPr lang="en-US" sz="2400" dirty="0" smtClean="0">
                <a:solidFill>
                  <a:srgbClr val="646B65"/>
                </a:solidFill>
                <a:latin typeface="Century Gothic" panose="020B0502020202020204" pitchFamily="34" charset="0"/>
              </a:rPr>
              <a:t>abrogated</a:t>
            </a:r>
            <a:r>
              <a:rPr lang="it-IT" sz="2400" dirty="0" smtClean="0">
                <a:solidFill>
                  <a:srgbClr val="646B65"/>
                </a:solidFill>
                <a:latin typeface="Century Gothic" panose="020B0502020202020204" pitchFamily="34" charset="0"/>
              </a:rPr>
              <a:t> </a:t>
            </a:r>
            <a:r>
              <a:rPr lang="it-IT" sz="2400" dirty="0" err="1" smtClean="0">
                <a:solidFill>
                  <a:srgbClr val="646B65"/>
                </a:solidFill>
                <a:latin typeface="Century Gothic" panose="020B0502020202020204" pitchFamily="34" charset="0"/>
              </a:rPr>
              <a:t>paragraph</a:t>
            </a:r>
            <a:r>
              <a:rPr lang="it-IT" sz="2400" dirty="0" smtClean="0">
                <a:solidFill>
                  <a:srgbClr val="646B65"/>
                </a:solidFill>
                <a:latin typeface="Century Gothic" panose="020B0502020202020204" pitchFamily="34" charset="0"/>
              </a:rPr>
              <a:t> 2 of </a:t>
            </a:r>
            <a:r>
              <a:rPr lang="it-IT" sz="2400" dirty="0" err="1" smtClean="0">
                <a:solidFill>
                  <a:srgbClr val="646B65"/>
                </a:solidFill>
                <a:latin typeface="Century Gothic" panose="020B0502020202020204" pitchFamily="34" charset="0"/>
              </a:rPr>
              <a:t>Article</a:t>
            </a:r>
            <a:r>
              <a:rPr lang="it-IT" sz="2400" dirty="0" smtClean="0">
                <a:solidFill>
                  <a:srgbClr val="646B65"/>
                </a:solidFill>
                <a:latin typeface="Century Gothic" panose="020B0502020202020204" pitchFamily="34" charset="0"/>
              </a:rPr>
              <a:t> 2477 c.c.. </a:t>
            </a:r>
            <a:r>
              <a:rPr lang="it-IT" sz="2400" dirty="0" err="1">
                <a:solidFill>
                  <a:srgbClr val="646B65"/>
                </a:solidFill>
                <a:latin typeface="Century Gothic" panose="020B0502020202020204" pitchFamily="34" charset="0"/>
              </a:rPr>
              <a:t>A</a:t>
            </a:r>
            <a:r>
              <a:rPr lang="it-IT" sz="2400" dirty="0" err="1" smtClean="0">
                <a:solidFill>
                  <a:srgbClr val="646B65"/>
                </a:solidFill>
                <a:latin typeface="Century Gothic" panose="020B0502020202020204" pitchFamily="34" charset="0"/>
              </a:rPr>
              <a:t>ccording</a:t>
            </a:r>
            <a:r>
              <a:rPr lang="it-IT" sz="2400" dirty="0" smtClean="0">
                <a:solidFill>
                  <a:srgbClr val="646B65"/>
                </a:solidFill>
                <a:latin typeface="Century Gothic" panose="020B0502020202020204" pitchFamily="34" charset="0"/>
              </a:rPr>
              <a:t> to </a:t>
            </a:r>
            <a:r>
              <a:rPr lang="it-IT" sz="2400" dirty="0" err="1" smtClean="0">
                <a:solidFill>
                  <a:srgbClr val="646B65"/>
                </a:solidFill>
                <a:latin typeface="Century Gothic" panose="020B0502020202020204" pitchFamily="34" charset="0"/>
              </a:rPr>
              <a:t>this</a:t>
            </a:r>
            <a:r>
              <a:rPr lang="it-IT" sz="2400" dirty="0" smtClean="0">
                <a:solidFill>
                  <a:srgbClr val="646B65"/>
                </a:solidFill>
                <a:latin typeface="Century Gothic" panose="020B0502020202020204" pitchFamily="34" charset="0"/>
              </a:rPr>
              <a:t> </a:t>
            </a:r>
            <a:r>
              <a:rPr lang="it-IT" sz="2400" dirty="0" err="1" smtClean="0">
                <a:solidFill>
                  <a:srgbClr val="646B65"/>
                </a:solidFill>
                <a:latin typeface="Century Gothic" panose="020B0502020202020204" pitchFamily="34" charset="0"/>
              </a:rPr>
              <a:t>paragraph</a:t>
            </a:r>
            <a:r>
              <a:rPr lang="it-IT" sz="2400" dirty="0" smtClean="0">
                <a:solidFill>
                  <a:srgbClr val="646B65"/>
                </a:solidFill>
                <a:latin typeface="Century Gothic" panose="020B0502020202020204" pitchFamily="34" charset="0"/>
              </a:rPr>
              <a:t> 2, </a:t>
            </a:r>
            <a:r>
              <a:rPr lang="it-IT" sz="2400" dirty="0" err="1" smtClean="0">
                <a:solidFill>
                  <a:srgbClr val="646B65"/>
                </a:solidFill>
                <a:latin typeface="Century Gothic" panose="020B0502020202020204" pitchFamily="34" charset="0"/>
              </a:rPr>
              <a:t>limited</a:t>
            </a:r>
            <a:r>
              <a:rPr lang="it-IT" sz="2400" dirty="0" smtClean="0">
                <a:solidFill>
                  <a:srgbClr val="646B65"/>
                </a:solidFill>
                <a:latin typeface="Century Gothic" panose="020B0502020202020204" pitchFamily="34" charset="0"/>
              </a:rPr>
              <a:t> </a:t>
            </a:r>
            <a:r>
              <a:rPr lang="it-IT" sz="2400" dirty="0" err="1" smtClean="0">
                <a:solidFill>
                  <a:srgbClr val="646B65"/>
                </a:solidFill>
                <a:latin typeface="Century Gothic" panose="020B0502020202020204" pitchFamily="34" charset="0"/>
              </a:rPr>
              <a:t>liability</a:t>
            </a:r>
            <a:r>
              <a:rPr lang="it-IT" sz="2400" dirty="0" smtClean="0">
                <a:solidFill>
                  <a:srgbClr val="646B65"/>
                </a:solidFill>
                <a:latin typeface="Century Gothic" panose="020B0502020202020204" pitchFamily="34" charset="0"/>
              </a:rPr>
              <a:t> companies with a corporate capital </a:t>
            </a:r>
            <a:r>
              <a:rPr lang="it-IT" sz="2400" dirty="0" err="1" smtClean="0">
                <a:solidFill>
                  <a:srgbClr val="646B65"/>
                </a:solidFill>
                <a:latin typeface="Century Gothic" panose="020B0502020202020204" pitchFamily="34" charset="0"/>
              </a:rPr>
              <a:t>at</a:t>
            </a:r>
            <a:r>
              <a:rPr lang="it-IT" sz="2400" dirty="0" smtClean="0">
                <a:solidFill>
                  <a:srgbClr val="646B65"/>
                </a:solidFill>
                <a:latin typeface="Century Gothic" panose="020B0502020202020204" pitchFamily="34" charset="0"/>
              </a:rPr>
              <a:t> </a:t>
            </a:r>
            <a:r>
              <a:rPr lang="it-IT" sz="2400" dirty="0" err="1" smtClean="0">
                <a:solidFill>
                  <a:srgbClr val="646B65"/>
                </a:solidFill>
                <a:latin typeface="Century Gothic" panose="020B0502020202020204" pitchFamily="34" charset="0"/>
              </a:rPr>
              <a:t>least</a:t>
            </a:r>
            <a:r>
              <a:rPr lang="it-IT" sz="2400" dirty="0" smtClean="0">
                <a:solidFill>
                  <a:srgbClr val="646B65"/>
                </a:solidFill>
                <a:latin typeface="Century Gothic" panose="020B0502020202020204" pitchFamily="34" charset="0"/>
              </a:rPr>
              <a:t> </a:t>
            </a:r>
            <a:r>
              <a:rPr lang="it-IT" sz="2400" dirty="0" err="1" smtClean="0">
                <a:solidFill>
                  <a:srgbClr val="646B65"/>
                </a:solidFill>
                <a:latin typeface="Century Gothic" panose="020B0502020202020204" pitchFamily="34" charset="0"/>
              </a:rPr>
              <a:t>equal</a:t>
            </a:r>
            <a:r>
              <a:rPr lang="it-IT" sz="2400" dirty="0" smtClean="0">
                <a:solidFill>
                  <a:srgbClr val="646B65"/>
                </a:solidFill>
                <a:latin typeface="Century Gothic" panose="020B0502020202020204" pitchFamily="34" charset="0"/>
              </a:rPr>
              <a:t> to Euro 50,000.00 (minimum share capital </a:t>
            </a:r>
            <a:r>
              <a:rPr lang="it-IT" sz="2400" dirty="0" err="1" smtClean="0">
                <a:solidFill>
                  <a:srgbClr val="646B65"/>
                </a:solidFill>
                <a:latin typeface="Century Gothic" panose="020B0502020202020204" pitchFamily="34" charset="0"/>
              </a:rPr>
              <a:t>required</a:t>
            </a:r>
            <a:r>
              <a:rPr lang="it-IT" sz="2400" dirty="0" smtClean="0">
                <a:solidFill>
                  <a:srgbClr val="646B65"/>
                </a:solidFill>
                <a:latin typeface="Century Gothic" panose="020B0502020202020204" pitchFamily="34" charset="0"/>
              </a:rPr>
              <a:t> for </a:t>
            </a:r>
            <a:r>
              <a:rPr lang="it-IT" sz="2400" dirty="0" err="1" smtClean="0">
                <a:solidFill>
                  <a:srgbClr val="646B65"/>
                </a:solidFill>
                <a:latin typeface="Century Gothic" panose="020B0502020202020204" pitchFamily="34" charset="0"/>
              </a:rPr>
              <a:t>Italian</a:t>
            </a:r>
            <a:r>
              <a:rPr lang="it-IT" sz="2400" dirty="0" smtClean="0">
                <a:solidFill>
                  <a:srgbClr val="646B65"/>
                </a:solidFill>
                <a:latin typeface="Century Gothic" panose="020B0502020202020204" pitchFamily="34" charset="0"/>
              </a:rPr>
              <a:t> joint stock companies) </a:t>
            </a:r>
            <a:r>
              <a:rPr lang="it-IT" sz="2400" dirty="0" err="1" smtClean="0">
                <a:solidFill>
                  <a:srgbClr val="646B65"/>
                </a:solidFill>
                <a:latin typeface="Century Gothic" panose="020B0502020202020204" pitchFamily="34" charset="0"/>
              </a:rPr>
              <a:t>were</a:t>
            </a:r>
            <a:r>
              <a:rPr lang="it-IT" sz="2400" dirty="0" smtClean="0">
                <a:solidFill>
                  <a:srgbClr val="646B65"/>
                </a:solidFill>
                <a:latin typeface="Century Gothic" panose="020B0502020202020204" pitchFamily="34" charset="0"/>
              </a:rPr>
              <a:t> </a:t>
            </a:r>
            <a:r>
              <a:rPr lang="it-IT" sz="2400" dirty="0" err="1" smtClean="0">
                <a:solidFill>
                  <a:srgbClr val="646B65"/>
                </a:solidFill>
                <a:latin typeface="Century Gothic" panose="020B0502020202020204" pitchFamily="34" charset="0"/>
              </a:rPr>
              <a:t>obliged</a:t>
            </a:r>
            <a:r>
              <a:rPr lang="it-IT" sz="2400" dirty="0" smtClean="0">
                <a:solidFill>
                  <a:srgbClr val="646B65"/>
                </a:solidFill>
                <a:latin typeface="Century Gothic" panose="020B0502020202020204" pitchFamily="34" charset="0"/>
              </a:rPr>
              <a:t> to </a:t>
            </a:r>
            <a:r>
              <a:rPr lang="it-IT" sz="2400" dirty="0" err="1" smtClean="0">
                <a:solidFill>
                  <a:srgbClr val="646B65"/>
                </a:solidFill>
                <a:latin typeface="Century Gothic" panose="020B0502020202020204" pitchFamily="34" charset="0"/>
              </a:rPr>
              <a:t>appoint</a:t>
            </a:r>
            <a:r>
              <a:rPr lang="it-IT" sz="2400" dirty="0" smtClean="0">
                <a:solidFill>
                  <a:srgbClr val="646B65"/>
                </a:solidFill>
                <a:latin typeface="Century Gothic" panose="020B0502020202020204" pitchFamily="34" charset="0"/>
              </a:rPr>
              <a:t> a control body. By </a:t>
            </a:r>
            <a:r>
              <a:rPr lang="en-US" sz="2400" dirty="0" smtClean="0">
                <a:solidFill>
                  <a:srgbClr val="646B65"/>
                </a:solidFill>
                <a:latin typeface="Century Gothic" panose="020B0502020202020204" pitchFamily="34" charset="0"/>
              </a:rPr>
              <a:t>eliminating</a:t>
            </a:r>
            <a:r>
              <a:rPr lang="it-IT" sz="2400" dirty="0" smtClean="0">
                <a:solidFill>
                  <a:srgbClr val="646B65"/>
                </a:solidFill>
                <a:latin typeface="Century Gothic" panose="020B0502020202020204" pitchFamily="34" charset="0"/>
              </a:rPr>
              <a:t> the </a:t>
            </a:r>
            <a:r>
              <a:rPr lang="it-IT" sz="2400" dirty="0" err="1" smtClean="0">
                <a:solidFill>
                  <a:srgbClr val="646B65"/>
                </a:solidFill>
                <a:latin typeface="Century Gothic" panose="020B0502020202020204" pitchFamily="34" charset="0"/>
              </a:rPr>
              <a:t>obligation</a:t>
            </a:r>
            <a:r>
              <a:rPr lang="it-IT" sz="2400" dirty="0" smtClean="0">
                <a:solidFill>
                  <a:srgbClr val="646B65"/>
                </a:solidFill>
                <a:latin typeface="Century Gothic" panose="020B0502020202020204" pitchFamily="34" charset="0"/>
              </a:rPr>
              <a:t> for </a:t>
            </a:r>
            <a:r>
              <a:rPr lang="it-IT" sz="2400" dirty="0" err="1" smtClean="0">
                <a:solidFill>
                  <a:srgbClr val="646B65"/>
                </a:solidFill>
                <a:latin typeface="Century Gothic" panose="020B0502020202020204" pitchFamily="34" charset="0"/>
              </a:rPr>
              <a:t>limited</a:t>
            </a:r>
            <a:r>
              <a:rPr lang="it-IT" sz="2400" dirty="0" smtClean="0">
                <a:solidFill>
                  <a:srgbClr val="646B65"/>
                </a:solidFill>
                <a:latin typeface="Century Gothic" panose="020B0502020202020204" pitchFamily="34" charset="0"/>
              </a:rPr>
              <a:t> </a:t>
            </a:r>
            <a:r>
              <a:rPr lang="it-IT" sz="2400" dirty="0" err="1" smtClean="0">
                <a:solidFill>
                  <a:srgbClr val="646B65"/>
                </a:solidFill>
                <a:latin typeface="Century Gothic" panose="020B0502020202020204" pitchFamily="34" charset="0"/>
              </a:rPr>
              <a:t>liability</a:t>
            </a:r>
            <a:r>
              <a:rPr lang="it-IT" sz="2400" dirty="0" smtClean="0">
                <a:solidFill>
                  <a:srgbClr val="646B65"/>
                </a:solidFill>
                <a:latin typeface="Century Gothic" panose="020B0502020202020204" pitchFamily="34" charset="0"/>
              </a:rPr>
              <a:t> companies to </a:t>
            </a:r>
            <a:r>
              <a:rPr lang="it-IT" sz="2400" dirty="0" err="1" smtClean="0">
                <a:solidFill>
                  <a:srgbClr val="646B65"/>
                </a:solidFill>
                <a:latin typeface="Century Gothic" panose="020B0502020202020204" pitchFamily="34" charset="0"/>
              </a:rPr>
              <a:t>appoint</a:t>
            </a:r>
            <a:r>
              <a:rPr lang="it-IT" sz="2400" dirty="0" smtClean="0">
                <a:solidFill>
                  <a:srgbClr val="646B65"/>
                </a:solidFill>
                <a:latin typeface="Century Gothic" panose="020B0502020202020204" pitchFamily="34" charset="0"/>
              </a:rPr>
              <a:t> a control body </a:t>
            </a:r>
            <a:r>
              <a:rPr lang="it-IT" sz="2400" dirty="0" err="1" smtClean="0">
                <a:solidFill>
                  <a:srgbClr val="646B65"/>
                </a:solidFill>
                <a:latin typeface="Century Gothic" panose="020B0502020202020204" pitchFamily="34" charset="0"/>
              </a:rPr>
              <a:t>depending</a:t>
            </a:r>
            <a:r>
              <a:rPr lang="it-IT" sz="2400" dirty="0" smtClean="0">
                <a:solidFill>
                  <a:srgbClr val="646B65"/>
                </a:solidFill>
                <a:latin typeface="Century Gothic" panose="020B0502020202020204" pitchFamily="34" charset="0"/>
              </a:rPr>
              <a:t> on the </a:t>
            </a:r>
            <a:r>
              <a:rPr lang="it-IT" sz="2400" dirty="0" err="1" smtClean="0">
                <a:solidFill>
                  <a:srgbClr val="646B65"/>
                </a:solidFill>
                <a:latin typeface="Century Gothic" panose="020B0502020202020204" pitchFamily="34" charset="0"/>
              </a:rPr>
              <a:t>amount</a:t>
            </a:r>
            <a:r>
              <a:rPr lang="it-IT" sz="2400" dirty="0" smtClean="0">
                <a:solidFill>
                  <a:srgbClr val="646B65"/>
                </a:solidFill>
                <a:latin typeface="Century Gothic" panose="020B0502020202020204" pitchFamily="34" charset="0"/>
              </a:rPr>
              <a:t> of the </a:t>
            </a:r>
            <a:r>
              <a:rPr lang="it-IT" sz="2400" dirty="0" err="1" smtClean="0">
                <a:solidFill>
                  <a:srgbClr val="646B65"/>
                </a:solidFill>
                <a:latin typeface="Century Gothic" panose="020B0502020202020204" pitchFamily="34" charset="0"/>
              </a:rPr>
              <a:t>their</a:t>
            </a:r>
            <a:r>
              <a:rPr lang="it-IT" sz="2400" dirty="0" smtClean="0">
                <a:solidFill>
                  <a:srgbClr val="646B65"/>
                </a:solidFill>
                <a:latin typeface="Century Gothic" panose="020B0502020202020204" pitchFamily="34" charset="0"/>
              </a:rPr>
              <a:t> corporate capital, the </a:t>
            </a:r>
            <a:r>
              <a:rPr lang="it-IT" sz="2400" dirty="0" err="1" smtClean="0">
                <a:solidFill>
                  <a:srgbClr val="646B65"/>
                </a:solidFill>
                <a:latin typeface="Century Gothic" panose="020B0502020202020204" pitchFamily="34" charset="0"/>
              </a:rPr>
              <a:t>Italian</a:t>
            </a:r>
            <a:r>
              <a:rPr lang="it-IT" sz="2400" dirty="0" smtClean="0">
                <a:solidFill>
                  <a:srgbClr val="646B65"/>
                </a:solidFill>
                <a:latin typeface="Century Gothic" panose="020B0502020202020204" pitchFamily="34" charset="0"/>
              </a:rPr>
              <a:t> </a:t>
            </a:r>
            <a:r>
              <a:rPr lang="it-IT" sz="2400" dirty="0">
                <a:solidFill>
                  <a:srgbClr val="646B65"/>
                </a:solidFill>
                <a:latin typeface="Century Gothic" panose="020B0502020202020204" pitchFamily="34" charset="0"/>
              </a:rPr>
              <a:t>l</a:t>
            </a:r>
            <a:r>
              <a:rPr lang="it-IT" sz="2400" dirty="0" smtClean="0">
                <a:solidFill>
                  <a:srgbClr val="646B65"/>
                </a:solidFill>
                <a:latin typeface="Century Gothic" panose="020B0502020202020204" pitchFamily="34" charset="0"/>
              </a:rPr>
              <a:t>egislator </a:t>
            </a:r>
            <a:r>
              <a:rPr lang="it-IT" sz="2400" dirty="0" err="1" smtClean="0">
                <a:solidFill>
                  <a:srgbClr val="646B65"/>
                </a:solidFill>
                <a:latin typeface="Century Gothic" panose="020B0502020202020204" pitchFamily="34" charset="0"/>
              </a:rPr>
              <a:t>aimed</a:t>
            </a:r>
            <a:r>
              <a:rPr lang="it-IT" sz="2400" dirty="0" smtClean="0">
                <a:solidFill>
                  <a:srgbClr val="646B65"/>
                </a:solidFill>
                <a:latin typeface="Century Gothic" panose="020B0502020202020204" pitchFamily="34" charset="0"/>
              </a:rPr>
              <a:t> </a:t>
            </a:r>
            <a:r>
              <a:rPr lang="it-IT" sz="2400" dirty="0" err="1" smtClean="0">
                <a:solidFill>
                  <a:srgbClr val="646B65"/>
                </a:solidFill>
                <a:latin typeface="Century Gothic" panose="020B0502020202020204" pitchFamily="34" charset="0"/>
              </a:rPr>
              <a:t>at</a:t>
            </a:r>
            <a:r>
              <a:rPr lang="it-IT" sz="2400" dirty="0" smtClean="0">
                <a:solidFill>
                  <a:srgbClr val="646B65"/>
                </a:solidFill>
                <a:latin typeface="Century Gothic" panose="020B0502020202020204" pitchFamily="34" charset="0"/>
              </a:rPr>
              <a:t> </a:t>
            </a:r>
            <a:r>
              <a:rPr lang="it-IT" sz="2400" dirty="0" err="1" smtClean="0">
                <a:solidFill>
                  <a:srgbClr val="646B65"/>
                </a:solidFill>
                <a:latin typeface="Century Gothic" panose="020B0502020202020204" pitchFamily="34" charset="0"/>
              </a:rPr>
              <a:t>reducing</a:t>
            </a:r>
            <a:r>
              <a:rPr lang="it-IT" sz="2400" dirty="0" smtClean="0">
                <a:solidFill>
                  <a:srgbClr val="646B65"/>
                </a:solidFill>
                <a:latin typeface="Century Gothic" panose="020B0502020202020204" pitchFamily="34" charset="0"/>
              </a:rPr>
              <a:t> the </a:t>
            </a:r>
            <a:r>
              <a:rPr lang="it-IT" sz="2400" dirty="0" err="1" smtClean="0">
                <a:solidFill>
                  <a:srgbClr val="646B65"/>
                </a:solidFill>
                <a:latin typeface="Century Gothic" panose="020B0502020202020204" pitchFamily="34" charset="0"/>
              </a:rPr>
              <a:t>costs</a:t>
            </a:r>
            <a:r>
              <a:rPr lang="it-IT" sz="2400" dirty="0" smtClean="0">
                <a:solidFill>
                  <a:srgbClr val="646B65"/>
                </a:solidFill>
                <a:latin typeface="Century Gothic" panose="020B0502020202020204" pitchFamily="34" charset="0"/>
              </a:rPr>
              <a:t> to be </a:t>
            </a:r>
            <a:r>
              <a:rPr lang="it-IT" sz="2400" dirty="0" err="1" smtClean="0">
                <a:solidFill>
                  <a:srgbClr val="646B65"/>
                </a:solidFill>
                <a:latin typeface="Century Gothic" panose="020B0502020202020204" pitchFamily="34" charset="0"/>
              </a:rPr>
              <a:t>borne</a:t>
            </a:r>
            <a:r>
              <a:rPr lang="it-IT" sz="2400" dirty="0" smtClean="0">
                <a:solidFill>
                  <a:srgbClr val="646B65"/>
                </a:solidFill>
                <a:latin typeface="Century Gothic" panose="020B0502020202020204" pitchFamily="34" charset="0"/>
              </a:rPr>
              <a:t> by SME.</a:t>
            </a:r>
          </a:p>
          <a:p>
            <a:pPr algn="just">
              <a:lnSpc>
                <a:spcPct val="150000"/>
              </a:lnSpc>
              <a:spcBef>
                <a:spcPts val="600"/>
              </a:spcBef>
              <a:spcAft>
                <a:spcPts val="600"/>
              </a:spcAft>
              <a:buBlip>
                <a:blip r:embed="rId6"/>
              </a:buBlip>
            </a:pPr>
            <a:r>
              <a:rPr lang="it-IT" sz="2400" dirty="0" smtClean="0">
                <a:solidFill>
                  <a:srgbClr val="646B65"/>
                </a:solidFill>
                <a:latin typeface="Century Gothic" panose="020B0502020202020204" pitchFamily="34" charset="0"/>
              </a:rPr>
              <a:t> </a:t>
            </a:r>
            <a:r>
              <a:rPr lang="en-US" sz="2400" dirty="0" smtClean="0">
                <a:solidFill>
                  <a:srgbClr val="646B65"/>
                </a:solidFill>
                <a:latin typeface="Century Gothic" panose="020B0502020202020204" pitchFamily="34" charset="0"/>
              </a:rPr>
              <a:t>On </a:t>
            </a:r>
            <a:r>
              <a:rPr lang="en-US" sz="2400" dirty="0">
                <a:solidFill>
                  <a:srgbClr val="646B65"/>
                </a:solidFill>
                <a:latin typeface="Century Gothic" panose="020B0502020202020204" pitchFamily="34" charset="0"/>
              </a:rPr>
              <a:t>February 14, 2019, the Legislative Decree containing the new “Insolvency </a:t>
            </a:r>
            <a:r>
              <a:rPr lang="en-US" sz="2400" dirty="0" smtClean="0">
                <a:solidFill>
                  <a:srgbClr val="646B65"/>
                </a:solidFill>
                <a:latin typeface="Century Gothic" panose="020B0502020202020204" pitchFamily="34" charset="0"/>
              </a:rPr>
              <a:t>Code</a:t>
            </a:r>
            <a:r>
              <a:rPr lang="en-US" sz="2400" dirty="0">
                <a:solidFill>
                  <a:srgbClr val="646B65"/>
                </a:solidFill>
                <a:latin typeface="Century Gothic" panose="020B0502020202020204" pitchFamily="34" charset="0"/>
              </a:rPr>
              <a:t>” has been published in the </a:t>
            </a:r>
            <a:r>
              <a:rPr lang="en-US" sz="2400" i="1" dirty="0" err="1">
                <a:solidFill>
                  <a:srgbClr val="646B65"/>
                </a:solidFill>
                <a:latin typeface="Century Gothic" panose="020B0502020202020204" pitchFamily="34" charset="0"/>
              </a:rPr>
              <a:t>Gazzetta</a:t>
            </a:r>
            <a:r>
              <a:rPr lang="en-US" sz="2400" i="1" dirty="0">
                <a:solidFill>
                  <a:srgbClr val="646B65"/>
                </a:solidFill>
                <a:latin typeface="Century Gothic" panose="020B0502020202020204" pitchFamily="34" charset="0"/>
              </a:rPr>
              <a:t> </a:t>
            </a:r>
            <a:r>
              <a:rPr lang="en-US" sz="2400" i="1" dirty="0" err="1" smtClean="0">
                <a:solidFill>
                  <a:srgbClr val="646B65"/>
                </a:solidFill>
                <a:latin typeface="Century Gothic" panose="020B0502020202020204" pitchFamily="34" charset="0"/>
              </a:rPr>
              <a:t>Ufficiale</a:t>
            </a:r>
            <a:r>
              <a:rPr lang="en-US" sz="2400" dirty="0" smtClean="0">
                <a:solidFill>
                  <a:srgbClr val="646B65"/>
                </a:solidFill>
                <a:latin typeface="Century Gothic" panose="020B0502020202020204" pitchFamily="34" charset="0"/>
              </a:rPr>
              <a:t>.</a:t>
            </a:r>
            <a:r>
              <a:rPr lang="en-US" sz="2400" dirty="0">
                <a:solidFill>
                  <a:srgbClr val="646B65"/>
                </a:solidFill>
                <a:latin typeface="Century Gothic" panose="020B0502020202020204" pitchFamily="34" charset="0"/>
              </a:rPr>
              <a:t> </a:t>
            </a:r>
            <a:r>
              <a:rPr lang="en-US" sz="2400" dirty="0" smtClean="0">
                <a:solidFill>
                  <a:srgbClr val="646B65"/>
                </a:solidFill>
                <a:latin typeface="Century Gothic" panose="020B0502020202020204" pitchFamily="34" charset="0"/>
              </a:rPr>
              <a:t>It </a:t>
            </a:r>
            <a:r>
              <a:rPr lang="en-US" sz="2400" dirty="0">
                <a:solidFill>
                  <a:srgbClr val="646B65"/>
                </a:solidFill>
                <a:latin typeface="Century Gothic" panose="020B0502020202020204" pitchFamily="34" charset="0"/>
              </a:rPr>
              <a:t>introduced significant amendments to the provisions of the Italian civil </a:t>
            </a:r>
            <a:r>
              <a:rPr lang="en-US" sz="2400" dirty="0" smtClean="0">
                <a:solidFill>
                  <a:srgbClr val="646B65"/>
                </a:solidFill>
                <a:latin typeface="Century Gothic" panose="020B0502020202020204" pitchFamily="34" charset="0"/>
              </a:rPr>
              <a:t>code.</a:t>
            </a:r>
          </a:p>
          <a:p>
            <a:pPr algn="just">
              <a:lnSpc>
                <a:spcPct val="150000"/>
              </a:lnSpc>
              <a:spcBef>
                <a:spcPts val="600"/>
              </a:spcBef>
              <a:spcAft>
                <a:spcPts val="600"/>
              </a:spcAft>
              <a:buBlip>
                <a:blip r:embed="rId6"/>
              </a:buBlip>
            </a:pPr>
            <a:r>
              <a:rPr lang="en-US" sz="2400" dirty="0" smtClean="0">
                <a:solidFill>
                  <a:srgbClr val="646B65"/>
                </a:solidFill>
                <a:latin typeface="Century Gothic" panose="020B0502020202020204" pitchFamily="34" charset="0"/>
              </a:rPr>
              <a:t>The </a:t>
            </a:r>
            <a:r>
              <a:rPr lang="en-US" sz="2400" dirty="0">
                <a:solidFill>
                  <a:srgbClr val="646B65"/>
                </a:solidFill>
                <a:latin typeface="Century Gothic" panose="020B0502020202020204" pitchFamily="34" charset="0"/>
              </a:rPr>
              <a:t>Insolvency Code will come into force </a:t>
            </a:r>
            <a:r>
              <a:rPr lang="en-US" sz="2400" dirty="0" smtClean="0">
                <a:solidFill>
                  <a:srgbClr val="646B65"/>
                </a:solidFill>
                <a:latin typeface="Century Gothic" panose="020B0502020202020204" pitchFamily="34" charset="0"/>
              </a:rPr>
              <a:t>18 </a:t>
            </a:r>
            <a:r>
              <a:rPr lang="en-US" sz="2400" dirty="0">
                <a:solidFill>
                  <a:srgbClr val="646B65"/>
                </a:solidFill>
                <a:latin typeface="Century Gothic" panose="020B0502020202020204" pitchFamily="34" charset="0"/>
              </a:rPr>
              <a:t>months after its publication in the </a:t>
            </a:r>
            <a:r>
              <a:rPr lang="en-US" sz="2400" i="1" dirty="0" err="1">
                <a:solidFill>
                  <a:srgbClr val="646B65"/>
                </a:solidFill>
                <a:latin typeface="Century Gothic" panose="020B0502020202020204" pitchFamily="34" charset="0"/>
              </a:rPr>
              <a:t>Gazzetta</a:t>
            </a:r>
            <a:r>
              <a:rPr lang="en-US" sz="2400" i="1" dirty="0">
                <a:solidFill>
                  <a:srgbClr val="646B65"/>
                </a:solidFill>
                <a:latin typeface="Century Gothic" panose="020B0502020202020204" pitchFamily="34" charset="0"/>
              </a:rPr>
              <a:t> </a:t>
            </a:r>
            <a:r>
              <a:rPr lang="en-US" sz="2400" i="1" dirty="0" err="1" smtClean="0">
                <a:solidFill>
                  <a:srgbClr val="646B65"/>
                </a:solidFill>
                <a:latin typeface="Century Gothic" panose="020B0502020202020204" pitchFamily="34" charset="0"/>
              </a:rPr>
              <a:t>Ufficiale</a:t>
            </a:r>
            <a:r>
              <a:rPr lang="en-US" sz="2400" i="1" dirty="0" smtClean="0">
                <a:solidFill>
                  <a:srgbClr val="646B65"/>
                </a:solidFill>
                <a:latin typeface="Century Gothic" panose="020B0502020202020204" pitchFamily="34" charset="0"/>
              </a:rPr>
              <a:t> </a:t>
            </a:r>
            <a:r>
              <a:rPr lang="en-US" sz="2400" dirty="0">
                <a:solidFill>
                  <a:srgbClr val="646B65"/>
                </a:solidFill>
                <a:latin typeface="Century Gothic" panose="020B0502020202020204" pitchFamily="34" charset="0"/>
              </a:rPr>
              <a:t>(</a:t>
            </a:r>
            <a:r>
              <a:rPr lang="en-US" sz="2400" i="1" dirty="0">
                <a:solidFill>
                  <a:srgbClr val="646B65"/>
                </a:solidFill>
                <a:latin typeface="Century Gothic" panose="020B0502020202020204" pitchFamily="34" charset="0"/>
              </a:rPr>
              <a:t>i.e., </a:t>
            </a:r>
            <a:r>
              <a:rPr lang="en-US" sz="2400" dirty="0">
                <a:solidFill>
                  <a:srgbClr val="646B65"/>
                </a:solidFill>
                <a:latin typeface="Century Gothic" panose="020B0502020202020204" pitchFamily="34" charset="0"/>
              </a:rPr>
              <a:t>August 15, 2020), with the exception of the provisions relating to the organizational structure of the company (Article 374), the changes to the discipline of directors’ liability (Article 377) and the appointment of control bodies in the limited liability companies (Article 379), which came into force on March 16, </a:t>
            </a:r>
            <a:r>
              <a:rPr lang="en-US" sz="2400" dirty="0" smtClean="0">
                <a:solidFill>
                  <a:srgbClr val="646B65"/>
                </a:solidFill>
                <a:latin typeface="Century Gothic" panose="020B0502020202020204" pitchFamily="34" charset="0"/>
              </a:rPr>
              <a:t>2019.</a:t>
            </a:r>
            <a:endParaRPr lang="en-US" sz="2400" dirty="0">
              <a:solidFill>
                <a:srgbClr val="646B65"/>
              </a:solidFill>
              <a:latin typeface="Century Gothic" panose="020B0502020202020204" pitchFamily="34" charset="0"/>
            </a:endParaRPr>
          </a:p>
        </p:txBody>
      </p:sp>
      <p:sp>
        <p:nvSpPr>
          <p:cNvPr id="2" name="CasellaDiTesto 1"/>
          <p:cNvSpPr txBox="1"/>
          <p:nvPr/>
        </p:nvSpPr>
        <p:spPr>
          <a:xfrm>
            <a:off x="4794250" y="1471329"/>
            <a:ext cx="10515600" cy="523220"/>
          </a:xfrm>
          <a:prstGeom prst="rect">
            <a:avLst/>
          </a:prstGeom>
          <a:noFill/>
        </p:spPr>
        <p:txBody>
          <a:bodyPr wrap="square" rtlCol="0">
            <a:spAutoFit/>
          </a:bodyPr>
          <a:lstStyle/>
          <a:p>
            <a:pPr algn="ctr"/>
            <a:r>
              <a:rPr lang="en-US" sz="2800" b="1" dirty="0">
                <a:solidFill>
                  <a:srgbClr val="646B65"/>
                </a:solidFill>
                <a:latin typeface="Century Gothic" pitchFamily="34" charset="0"/>
                <a:cs typeface="Arial" pitchFamily="34" charset="0"/>
              </a:rPr>
              <a:t>A BRIEF OVERVIEW </a:t>
            </a:r>
          </a:p>
        </p:txBody>
      </p:sp>
    </p:spTree>
    <p:extLst>
      <p:ext uri="{BB962C8B-B14F-4D97-AF65-F5344CB8AC3E}">
        <p14:creationId xmlns:p14="http://schemas.microsoft.com/office/powerpoint/2010/main" val="21623484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2"/>
          <p:cNvSpPr/>
          <p:nvPr/>
        </p:nvSpPr>
        <p:spPr>
          <a:xfrm>
            <a:off x="-7817" y="1447318"/>
            <a:ext cx="20097115" cy="9004300"/>
          </a:xfrm>
          <a:custGeom>
            <a:avLst/>
            <a:gdLst/>
            <a:ahLst/>
            <a:cxnLst/>
            <a:rect l="l" t="t" r="r" b="b"/>
            <a:pathLst>
              <a:path w="20097115" h="9004300">
                <a:moveTo>
                  <a:pt x="0" y="9004123"/>
                </a:moveTo>
                <a:lnTo>
                  <a:pt x="20096560" y="9004123"/>
                </a:lnTo>
                <a:lnTo>
                  <a:pt x="20096560" y="0"/>
                </a:lnTo>
                <a:lnTo>
                  <a:pt x="0" y="0"/>
                </a:lnTo>
                <a:lnTo>
                  <a:pt x="0" y="9004123"/>
                </a:lnTo>
                <a:close/>
              </a:path>
            </a:pathLst>
          </a:custGeom>
          <a:solidFill>
            <a:srgbClr val="4B4B4A">
              <a:alpha val="7058"/>
            </a:srgbClr>
          </a:solidFill>
        </p:spPr>
        <p:txBody>
          <a:bodyPr wrap="square" lIns="0" tIns="0" rIns="0" bIns="0" rtlCol="0"/>
          <a:lstStyle/>
          <a:p>
            <a:endParaRPr>
              <a:latin typeface="Century Gothic" panose="020B0502020202020204" pitchFamily="34" charset="0"/>
            </a:endParaRPr>
          </a:p>
        </p:txBody>
      </p:sp>
      <p:sp>
        <p:nvSpPr>
          <p:cNvPr id="16" name="object 14"/>
          <p:cNvSpPr txBox="1">
            <a:spLocks noGrp="1"/>
          </p:cNvSpPr>
          <p:nvPr>
            <p:ph type="sldNum" sz="quarter" idx="7"/>
          </p:nvPr>
        </p:nvSpPr>
        <p:spPr>
          <a:xfrm>
            <a:off x="9962777" y="10848282"/>
            <a:ext cx="284479" cy="253916"/>
          </a:xfrm>
          <a:prstGeom prst="rect">
            <a:avLst/>
          </a:prstGeom>
        </p:spPr>
        <p:txBody>
          <a:bodyPr vert="horz" wrap="square" lIns="0" tIns="0" rIns="0" bIns="0" rtlCol="0">
            <a:spAutoFit/>
          </a:bodyPr>
          <a:lstStyle/>
          <a:p>
            <a:pPr marL="25400">
              <a:spcBef>
                <a:spcPts val="145"/>
              </a:spcBef>
            </a:pPr>
            <a:fld id="{81D60167-4931-47E6-BA6A-407CBD079E47}" type="slidenum">
              <a:rPr spc="-135" dirty="0">
                <a:solidFill>
                  <a:srgbClr val="646B65"/>
                </a:solidFill>
                <a:latin typeface="Century Gothic" panose="020B0502020202020204" pitchFamily="34" charset="0"/>
              </a:rPr>
              <a:pPr marL="25400">
                <a:spcBef>
                  <a:spcPts val="145"/>
                </a:spcBef>
              </a:pPr>
              <a:t>4</a:t>
            </a:fld>
            <a:endParaRPr spc="-135" dirty="0">
              <a:solidFill>
                <a:srgbClr val="646B65"/>
              </a:solidFill>
              <a:latin typeface="Century Gothic" panose="020B0502020202020204" pitchFamily="34" charset="0"/>
            </a:endParaRPr>
          </a:p>
        </p:txBody>
      </p:sp>
      <p:sp>
        <p:nvSpPr>
          <p:cNvPr id="3" name="CasellaDiTesto 2"/>
          <p:cNvSpPr txBox="1"/>
          <p:nvPr/>
        </p:nvSpPr>
        <p:spPr>
          <a:xfrm>
            <a:off x="6450012" y="1844675"/>
            <a:ext cx="7031038" cy="523220"/>
          </a:xfrm>
          <a:prstGeom prst="rect">
            <a:avLst/>
          </a:prstGeom>
          <a:noFill/>
        </p:spPr>
        <p:txBody>
          <a:bodyPr wrap="square" rtlCol="0">
            <a:spAutoFit/>
          </a:bodyPr>
          <a:lstStyle/>
          <a:p>
            <a:pPr algn="ctr"/>
            <a:r>
              <a:rPr lang="it-IT" sz="2800" b="1" dirty="0" smtClean="0">
                <a:solidFill>
                  <a:srgbClr val="646B65"/>
                </a:solidFill>
                <a:latin typeface="Century Gothic" panose="020B0502020202020204" pitchFamily="34" charset="0"/>
              </a:rPr>
              <a:t>THE ITALIAN COMPANIES</a:t>
            </a:r>
            <a:endParaRPr lang="it-IT" sz="2800" b="1" dirty="0">
              <a:solidFill>
                <a:srgbClr val="646B65"/>
              </a:solidFill>
              <a:latin typeface="Century Gothic" panose="020B0502020202020204" pitchFamily="34" charset="0"/>
            </a:endParaRPr>
          </a:p>
        </p:txBody>
      </p:sp>
      <p:cxnSp>
        <p:nvCxnSpPr>
          <p:cNvPr id="10" name="Connettore 2 9"/>
          <p:cNvCxnSpPr/>
          <p:nvPr/>
        </p:nvCxnSpPr>
        <p:spPr>
          <a:xfrm flipH="1">
            <a:off x="5316152" y="2911475"/>
            <a:ext cx="2809564" cy="2209800"/>
          </a:xfrm>
          <a:prstGeom prst="straightConnector1">
            <a:avLst/>
          </a:prstGeom>
          <a:ln>
            <a:solidFill>
              <a:srgbClr val="003045"/>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ttore 2 12"/>
          <p:cNvCxnSpPr/>
          <p:nvPr/>
        </p:nvCxnSpPr>
        <p:spPr>
          <a:xfrm>
            <a:off x="11630916" y="2911475"/>
            <a:ext cx="2286000" cy="2209800"/>
          </a:xfrm>
          <a:prstGeom prst="straightConnector1">
            <a:avLst/>
          </a:prstGeom>
          <a:ln>
            <a:solidFill>
              <a:srgbClr val="003045"/>
            </a:solidFill>
            <a:tailEnd type="triangle"/>
          </a:ln>
        </p:spPr>
        <p:style>
          <a:lnRef idx="1">
            <a:schemeClr val="accent1"/>
          </a:lnRef>
          <a:fillRef idx="0">
            <a:schemeClr val="accent1"/>
          </a:fillRef>
          <a:effectRef idx="0">
            <a:schemeClr val="accent1"/>
          </a:effectRef>
          <a:fontRef idx="minor">
            <a:schemeClr val="tx1"/>
          </a:fontRef>
        </p:style>
      </p:cxnSp>
      <p:sp>
        <p:nvSpPr>
          <p:cNvPr id="18" name="object 11"/>
          <p:cNvSpPr/>
          <p:nvPr/>
        </p:nvSpPr>
        <p:spPr>
          <a:xfrm>
            <a:off x="2867916" y="5172833"/>
            <a:ext cx="4120825" cy="1624842"/>
          </a:xfrm>
          <a:custGeom>
            <a:avLst/>
            <a:gdLst/>
            <a:ahLst/>
            <a:cxnLst/>
            <a:rect l="l" t="t" r="r" b="b"/>
            <a:pathLst>
              <a:path w="3345179" h="688975">
                <a:moveTo>
                  <a:pt x="0" y="688565"/>
                </a:moveTo>
                <a:lnTo>
                  <a:pt x="3344819" y="688565"/>
                </a:lnTo>
                <a:lnTo>
                  <a:pt x="3344819" y="0"/>
                </a:lnTo>
                <a:lnTo>
                  <a:pt x="0" y="0"/>
                </a:lnTo>
                <a:lnTo>
                  <a:pt x="0" y="688565"/>
                </a:lnTo>
                <a:close/>
              </a:path>
            </a:pathLst>
          </a:custGeom>
          <a:solidFill>
            <a:srgbClr val="FFFFFF"/>
          </a:solidFill>
          <a:ln>
            <a:solidFill>
              <a:srgbClr val="003045"/>
            </a:solidFill>
          </a:ln>
        </p:spPr>
        <p:txBody>
          <a:bodyPr wrap="square" lIns="0" tIns="0" rIns="0" bIns="0" rtlCol="0"/>
          <a:lstStyle/>
          <a:p>
            <a:endParaRPr/>
          </a:p>
        </p:txBody>
      </p:sp>
      <p:sp>
        <p:nvSpPr>
          <p:cNvPr id="19" name="CasellaDiTesto 18"/>
          <p:cNvSpPr txBox="1"/>
          <p:nvPr/>
        </p:nvSpPr>
        <p:spPr>
          <a:xfrm>
            <a:off x="2728149" y="5593789"/>
            <a:ext cx="3923477" cy="523220"/>
          </a:xfrm>
          <a:prstGeom prst="rect">
            <a:avLst/>
          </a:prstGeom>
          <a:noFill/>
        </p:spPr>
        <p:txBody>
          <a:bodyPr wrap="square" rtlCol="0">
            <a:spAutoFit/>
          </a:bodyPr>
          <a:lstStyle/>
          <a:p>
            <a:pPr marL="1014730">
              <a:lnSpc>
                <a:spcPct val="100000"/>
              </a:lnSpc>
            </a:pPr>
            <a:r>
              <a:rPr lang="it-IT" sz="2800" spc="-5" dirty="0" err="1" smtClean="0">
                <a:solidFill>
                  <a:srgbClr val="646B65"/>
                </a:solidFill>
                <a:latin typeface="Century Gothic"/>
                <a:cs typeface="Century Gothic"/>
              </a:rPr>
              <a:t>Corporations</a:t>
            </a:r>
            <a:endParaRPr lang="it-IT" sz="2800" spc="-5" dirty="0">
              <a:solidFill>
                <a:srgbClr val="646B65"/>
              </a:solidFill>
              <a:latin typeface="Century Gothic"/>
              <a:cs typeface="Century Gothic"/>
            </a:endParaRPr>
          </a:p>
        </p:txBody>
      </p:sp>
      <p:sp>
        <p:nvSpPr>
          <p:cNvPr id="20" name="object 11"/>
          <p:cNvSpPr/>
          <p:nvPr/>
        </p:nvSpPr>
        <p:spPr>
          <a:xfrm>
            <a:off x="11856503" y="5137150"/>
            <a:ext cx="4120825" cy="1624842"/>
          </a:xfrm>
          <a:custGeom>
            <a:avLst/>
            <a:gdLst/>
            <a:ahLst/>
            <a:cxnLst/>
            <a:rect l="l" t="t" r="r" b="b"/>
            <a:pathLst>
              <a:path w="3345179" h="688975">
                <a:moveTo>
                  <a:pt x="0" y="688565"/>
                </a:moveTo>
                <a:lnTo>
                  <a:pt x="3344819" y="688565"/>
                </a:lnTo>
                <a:lnTo>
                  <a:pt x="3344819" y="0"/>
                </a:lnTo>
                <a:lnTo>
                  <a:pt x="0" y="0"/>
                </a:lnTo>
                <a:lnTo>
                  <a:pt x="0" y="688565"/>
                </a:lnTo>
                <a:close/>
              </a:path>
            </a:pathLst>
          </a:custGeom>
          <a:solidFill>
            <a:srgbClr val="FFFFFF"/>
          </a:solidFill>
          <a:ln>
            <a:solidFill>
              <a:srgbClr val="003045"/>
            </a:solidFill>
          </a:ln>
        </p:spPr>
        <p:txBody>
          <a:bodyPr wrap="square" lIns="0" tIns="0" rIns="0" bIns="0" rtlCol="0"/>
          <a:lstStyle/>
          <a:p>
            <a:endParaRPr/>
          </a:p>
        </p:txBody>
      </p:sp>
      <p:sp>
        <p:nvSpPr>
          <p:cNvPr id="21" name="CasellaDiTesto 20"/>
          <p:cNvSpPr txBox="1"/>
          <p:nvPr/>
        </p:nvSpPr>
        <p:spPr>
          <a:xfrm>
            <a:off x="11856503" y="5593789"/>
            <a:ext cx="3923477" cy="523220"/>
          </a:xfrm>
          <a:prstGeom prst="rect">
            <a:avLst/>
          </a:prstGeom>
          <a:noFill/>
        </p:spPr>
        <p:txBody>
          <a:bodyPr wrap="square" rtlCol="0">
            <a:spAutoFit/>
          </a:bodyPr>
          <a:lstStyle>
            <a:defPPr>
              <a:defRPr lang="it-IT"/>
            </a:defPPr>
            <a:lvl1pPr marL="1014730">
              <a:lnSpc>
                <a:spcPct val="100000"/>
              </a:lnSpc>
              <a:defRPr sz="3200" spc="-5">
                <a:solidFill>
                  <a:srgbClr val="646B65"/>
                </a:solidFill>
                <a:latin typeface="Century Gothic"/>
                <a:cs typeface="Century Gothic"/>
              </a:defRPr>
            </a:lvl1pPr>
          </a:lstStyle>
          <a:p>
            <a:r>
              <a:rPr lang="it-IT" sz="2800" dirty="0" err="1" smtClean="0"/>
              <a:t>Partnerships</a:t>
            </a:r>
            <a:endParaRPr lang="it-IT" sz="2800" dirty="0"/>
          </a:p>
        </p:txBody>
      </p:sp>
      <p:pic>
        <p:nvPicPr>
          <p:cNvPr id="15" name="Picture 2"/>
          <p:cNvPicPr>
            <a:picLocks noChangeAspect="1" noChangeArrowheads="1"/>
          </p:cNvPicPr>
          <p:nvPr/>
        </p:nvPicPr>
        <p:blipFill rotWithShape="1">
          <a:blip r:embed="rId3">
            <a:grayscl/>
            <a:extLst>
              <a:ext uri="{BEBA8EAE-BF5A-486C-A8C5-ECC9F3942E4B}">
                <a14:imgProps xmlns:a14="http://schemas.microsoft.com/office/drawing/2010/main">
                  <a14:imgLayer r:embed="rId4">
                    <a14:imgEffect>
                      <a14:backgroundRemoval t="2254" b="85070" l="845" r="100000"/>
                    </a14:imgEffect>
                  </a14:imgLayer>
                </a14:imgProps>
              </a:ext>
              <a:ext uri="{28A0092B-C50C-407E-A947-70E740481C1C}">
                <a14:useLocalDpi xmlns:a14="http://schemas.microsoft.com/office/drawing/2010/main" val="0"/>
              </a:ext>
            </a:extLst>
          </a:blip>
          <a:srcRect b="11214"/>
          <a:stretch/>
        </p:blipFill>
        <p:spPr bwMode="auto">
          <a:xfrm>
            <a:off x="17291050" y="8270871"/>
            <a:ext cx="2456187" cy="2180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Virgola blu grigio e bianca-01.pn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870450" y="741799"/>
            <a:ext cx="512762"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23" name="Shape 149"/>
          <p:cNvSpPr>
            <a:spLocks noChangeShapeType="1"/>
          </p:cNvSpPr>
          <p:nvPr/>
        </p:nvSpPr>
        <p:spPr bwMode="auto">
          <a:xfrm>
            <a:off x="-6350" y="877227"/>
            <a:ext cx="5085901" cy="0"/>
          </a:xfrm>
          <a:prstGeom prst="line">
            <a:avLst/>
          </a:prstGeom>
          <a:noFill/>
          <a:ln w="19050">
            <a:solidFill>
              <a:srgbClr val="123A56"/>
            </a:solidFill>
            <a:miter lim="400000"/>
            <a:headEnd/>
            <a:tailEnd/>
          </a:ln>
          <a:extLst>
            <a:ext uri="{909E8E84-426E-40DD-AFC4-6F175D3DCCD1}">
              <a14:hiddenFill xmlns:a14="http://schemas.microsoft.com/office/drawing/2010/main">
                <a:noFill/>
              </a14:hiddenFill>
            </a:ext>
          </a:extLst>
        </p:spPr>
        <p:txBody>
          <a:bodyPr lIns="50799" tIns="50799" rIns="50799" bIns="50799" anchor="ctr"/>
          <a:lstStyle/>
          <a:p>
            <a:endParaRPr lang="it-IT"/>
          </a:p>
        </p:txBody>
      </p:sp>
      <p:sp>
        <p:nvSpPr>
          <p:cNvPr id="24" name="Shape 150"/>
          <p:cNvSpPr/>
          <p:nvPr/>
        </p:nvSpPr>
        <p:spPr>
          <a:xfrm>
            <a:off x="179388" y="280851"/>
            <a:ext cx="4603822" cy="564255"/>
          </a:xfrm>
          <a:prstGeom prst="rect">
            <a:avLst/>
          </a:prstGeom>
          <a:ln w="12700">
            <a:miter lim="400000"/>
          </a:ln>
          <a:extLst>
            <a:ext uri="{C572A759-6A51-4108-AA02-DFA0A04FC94B}"/>
          </a:extLst>
        </p:spPr>
        <p:txBody>
          <a:bodyPr wrap="none" lIns="50799" tIns="50799" rIns="50799" bIns="50799" anchor="ctr">
            <a:spAutoFit/>
          </a:bodyPr>
          <a:lstStyle>
            <a:lvl1pPr algn="l">
              <a:defRPr sz="3500" cap="all">
                <a:solidFill>
                  <a:srgbClr val="123A56"/>
                </a:solidFill>
                <a:latin typeface="Raleway Light"/>
                <a:ea typeface="Raleway Light"/>
                <a:cs typeface="Raleway Light"/>
                <a:sym typeface="Raleway Light"/>
              </a:defRPr>
            </a:lvl1pPr>
          </a:lstStyle>
          <a:p>
            <a:pPr fontAlgn="auto" hangingPunct="0">
              <a:spcBef>
                <a:spcPts val="0"/>
              </a:spcBef>
              <a:spcAft>
                <a:spcPts val="0"/>
              </a:spcAft>
              <a:defRPr/>
            </a:pPr>
            <a:r>
              <a:rPr lang="en-US" sz="3000" kern="0" dirty="0">
                <a:solidFill>
                  <a:srgbClr val="003045"/>
                </a:solidFill>
                <a:latin typeface="Century Gothic" panose="020B0502020202020204" pitchFamily="34" charset="0"/>
              </a:rPr>
              <a:t>THE ITALIAN COMPANIES</a:t>
            </a:r>
          </a:p>
        </p:txBody>
      </p:sp>
      <p:pic>
        <p:nvPicPr>
          <p:cNvPr id="26"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80960" y="10455275"/>
            <a:ext cx="2232090" cy="687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26099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169"/>
          <p:cNvSpPr>
            <a:spLocks noChangeArrowheads="1"/>
          </p:cNvSpPr>
          <p:nvPr/>
        </p:nvSpPr>
        <p:spPr bwMode="auto">
          <a:xfrm>
            <a:off x="0" y="1597025"/>
            <a:ext cx="20126325" cy="8858250"/>
          </a:xfrm>
          <a:prstGeom prst="rect">
            <a:avLst/>
          </a:prstGeom>
          <a:solidFill>
            <a:srgbClr val="4C4C4B">
              <a:alpha val="7059"/>
            </a:srgbClr>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1883" tIns="41883" rIns="41883" bIns="41883" anchor="ctr"/>
          <a:lstStyle/>
          <a:p>
            <a:pPr algn="ctr" eaLnBrk="0" hangingPunct="0"/>
            <a:endParaRPr lang="it-IT" altLang="it-IT" sz="5442" b="1">
              <a:solidFill>
                <a:srgbClr val="FF0000"/>
              </a:solidFill>
              <a:latin typeface="Calibri" pitchFamily="34" charset="0"/>
              <a:cs typeface="Arial" pitchFamily="34" charset="0"/>
            </a:endParaRPr>
          </a:p>
        </p:txBody>
      </p:sp>
      <p:pic>
        <p:nvPicPr>
          <p:cNvPr id="92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025" y="10455275"/>
            <a:ext cx="2232025" cy="68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30" name="Shape 152"/>
          <p:cNvSpPr>
            <a:spLocks noChangeArrowheads="1"/>
          </p:cNvSpPr>
          <p:nvPr/>
        </p:nvSpPr>
        <p:spPr bwMode="auto">
          <a:xfrm>
            <a:off x="7335838" y="8427951"/>
            <a:ext cx="6981825" cy="832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ctr">
            <a:spAutoFit/>
          </a:bodyPr>
          <a:lstStyle>
            <a:lvl1pPr marL="342900" indent="-342900" defTabSz="455613" eaLnBrk="0" hangingPunct="0">
              <a:spcBef>
                <a:spcPct val="20000"/>
              </a:spcBef>
              <a:defRPr>
                <a:solidFill>
                  <a:schemeClr val="tx1"/>
                </a:solidFill>
                <a:latin typeface="Calibri" pitchFamily="34" charset="0"/>
              </a:defRPr>
            </a:lvl1pPr>
            <a:lvl2pPr marL="1768475" indent="-679450" defTabSz="455613" eaLnBrk="0" hangingPunct="0">
              <a:spcBef>
                <a:spcPct val="20000"/>
              </a:spcBef>
              <a:defRPr>
                <a:solidFill>
                  <a:schemeClr val="tx1"/>
                </a:solidFill>
                <a:latin typeface="Calibri" pitchFamily="34" charset="0"/>
              </a:defRPr>
            </a:lvl2pPr>
            <a:lvl3pPr marL="2720975" indent="-542925" defTabSz="455613" eaLnBrk="0" hangingPunct="0">
              <a:spcBef>
                <a:spcPct val="20000"/>
              </a:spcBef>
              <a:defRPr>
                <a:solidFill>
                  <a:schemeClr val="tx1"/>
                </a:solidFill>
                <a:latin typeface="Calibri" pitchFamily="34" charset="0"/>
              </a:defRPr>
            </a:lvl3pPr>
            <a:lvl4pPr marL="3808413" indent="-542925" defTabSz="455613" eaLnBrk="0" hangingPunct="0">
              <a:spcBef>
                <a:spcPct val="20000"/>
              </a:spcBef>
              <a:defRPr>
                <a:solidFill>
                  <a:schemeClr val="tx1"/>
                </a:solidFill>
                <a:latin typeface="Calibri" pitchFamily="34" charset="0"/>
              </a:defRPr>
            </a:lvl4pPr>
            <a:lvl5pPr marL="4897438" indent="-542925" defTabSz="455613" eaLnBrk="0" hangingPunct="0">
              <a:spcBef>
                <a:spcPct val="20000"/>
              </a:spcBef>
              <a:defRPr>
                <a:solidFill>
                  <a:schemeClr val="tx1"/>
                </a:solidFill>
                <a:latin typeface="Calibri" pitchFamily="34" charset="0"/>
              </a:defRPr>
            </a:lvl5pPr>
            <a:lvl6pPr marL="5354638" indent="-542925" defTabSz="455613" eaLnBrk="0" fontAlgn="base" hangingPunct="0">
              <a:spcBef>
                <a:spcPct val="20000"/>
              </a:spcBef>
              <a:spcAft>
                <a:spcPct val="0"/>
              </a:spcAft>
              <a:defRPr>
                <a:solidFill>
                  <a:schemeClr val="tx1"/>
                </a:solidFill>
                <a:latin typeface="Calibri" pitchFamily="34" charset="0"/>
              </a:defRPr>
            </a:lvl6pPr>
            <a:lvl7pPr marL="5811838" indent="-542925" defTabSz="455613" eaLnBrk="0" fontAlgn="base" hangingPunct="0">
              <a:spcBef>
                <a:spcPct val="20000"/>
              </a:spcBef>
              <a:spcAft>
                <a:spcPct val="0"/>
              </a:spcAft>
              <a:defRPr>
                <a:solidFill>
                  <a:schemeClr val="tx1"/>
                </a:solidFill>
                <a:latin typeface="Calibri" pitchFamily="34" charset="0"/>
              </a:defRPr>
            </a:lvl7pPr>
            <a:lvl8pPr marL="6269038" indent="-542925" defTabSz="455613" eaLnBrk="0" fontAlgn="base" hangingPunct="0">
              <a:spcBef>
                <a:spcPct val="20000"/>
              </a:spcBef>
              <a:spcAft>
                <a:spcPct val="0"/>
              </a:spcAft>
              <a:defRPr>
                <a:solidFill>
                  <a:schemeClr val="tx1"/>
                </a:solidFill>
                <a:latin typeface="Calibri" pitchFamily="34" charset="0"/>
              </a:defRPr>
            </a:lvl8pPr>
            <a:lvl9pPr marL="6726238" indent="-542925" defTabSz="455613" eaLnBrk="0" fontAlgn="base" hangingPunct="0">
              <a:spcBef>
                <a:spcPct val="20000"/>
              </a:spcBef>
              <a:spcAft>
                <a:spcPct val="0"/>
              </a:spcAft>
              <a:defRPr>
                <a:solidFill>
                  <a:schemeClr val="tx1"/>
                </a:solidFill>
                <a:latin typeface="Calibri" pitchFamily="34" charset="0"/>
              </a:defRPr>
            </a:lvl9pPr>
          </a:lstStyle>
          <a:p>
            <a:pPr algn="just" eaLnBrk="1" fontAlgn="base">
              <a:lnSpc>
                <a:spcPct val="120000"/>
              </a:lnSpc>
              <a:spcBef>
                <a:spcPct val="0"/>
              </a:spcBef>
              <a:spcAft>
                <a:spcPct val="0"/>
              </a:spcAft>
              <a:buFontTx/>
              <a:buChar char="•"/>
            </a:pPr>
            <a:endParaRPr lang="it-IT" altLang="it-IT" sz="2100" i="1" dirty="0" smtClean="0">
              <a:solidFill>
                <a:srgbClr val="464B47"/>
              </a:solidFill>
              <a:latin typeface="Raleway"/>
              <a:ea typeface="Raleway"/>
              <a:cs typeface="Raleway"/>
              <a:sym typeface="Raleway"/>
            </a:endParaRPr>
          </a:p>
          <a:p>
            <a:pPr algn="just" eaLnBrk="1" fontAlgn="base">
              <a:lnSpc>
                <a:spcPct val="120000"/>
              </a:lnSpc>
              <a:spcBef>
                <a:spcPts val="600"/>
              </a:spcBef>
              <a:spcAft>
                <a:spcPts val="600"/>
              </a:spcAft>
              <a:buFontTx/>
              <a:buBlip>
                <a:blip r:embed="rId4"/>
              </a:buBlip>
            </a:pPr>
            <a:endParaRPr lang="en-US" altLang="it-IT" sz="2200" dirty="0" smtClean="0">
              <a:solidFill>
                <a:srgbClr val="464B47"/>
              </a:solidFill>
              <a:latin typeface="Century Gothic" pitchFamily="34" charset="0"/>
              <a:ea typeface="Raleway"/>
              <a:cs typeface="Raleway"/>
              <a:sym typeface="Raleway"/>
            </a:endParaRPr>
          </a:p>
        </p:txBody>
      </p:sp>
      <p:pic>
        <p:nvPicPr>
          <p:cNvPr id="9232" name="Virgola blu grigio e bianca-01.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22613" y="706438"/>
            <a:ext cx="512762"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9233" name="Shape 149"/>
          <p:cNvSpPr>
            <a:spLocks noChangeShapeType="1"/>
          </p:cNvSpPr>
          <p:nvPr/>
        </p:nvSpPr>
        <p:spPr bwMode="auto">
          <a:xfrm>
            <a:off x="0" y="863600"/>
            <a:ext cx="3378200" cy="0"/>
          </a:xfrm>
          <a:prstGeom prst="line">
            <a:avLst/>
          </a:prstGeom>
          <a:noFill/>
          <a:ln w="19050">
            <a:solidFill>
              <a:srgbClr val="123A56"/>
            </a:solidFill>
            <a:miter lim="400000"/>
            <a:headEnd/>
            <a:tailEnd/>
          </a:ln>
          <a:extLst>
            <a:ext uri="{909E8E84-426E-40DD-AFC4-6F175D3DCCD1}">
              <a14:hiddenFill xmlns:a14="http://schemas.microsoft.com/office/drawing/2010/main">
                <a:noFill/>
              </a14:hiddenFill>
            </a:ext>
          </a:extLst>
        </p:spPr>
        <p:txBody>
          <a:bodyPr lIns="50799" tIns="50799" rIns="50799" bIns="50799" anchor="ctr"/>
          <a:lstStyle/>
          <a:p>
            <a:pPr fontAlgn="base">
              <a:spcBef>
                <a:spcPct val="0"/>
              </a:spcBef>
              <a:spcAft>
                <a:spcPct val="0"/>
              </a:spcAft>
            </a:pPr>
            <a:endParaRPr lang="en-US" smtClean="0">
              <a:solidFill>
                <a:prstClr val="black"/>
              </a:solidFill>
              <a:cs typeface="Arial" pitchFamily="34" charset="0"/>
            </a:endParaRPr>
          </a:p>
        </p:txBody>
      </p:sp>
      <p:sp>
        <p:nvSpPr>
          <p:cNvPr id="21" name="Shape 170"/>
          <p:cNvSpPr/>
          <p:nvPr/>
        </p:nvSpPr>
        <p:spPr>
          <a:xfrm>
            <a:off x="125413" y="141288"/>
            <a:ext cx="12898437" cy="565150"/>
          </a:xfrm>
          <a:prstGeom prst="rect">
            <a:avLst/>
          </a:prstGeom>
          <a:ln w="12700">
            <a:miter lim="400000"/>
          </a:ln>
          <a:extLst>
            <a:ext uri="{C572A759-6A51-4108-AA02-DFA0A04FC94B}"/>
          </a:extLst>
        </p:spPr>
        <p:txBody>
          <a:bodyPr lIns="50800" tIns="50800" rIns="50800" bIns="50800" anchor="ctr">
            <a:spAutoFit/>
          </a:bodyPr>
          <a:lstStyle>
            <a:lvl1pPr>
              <a:defRPr sz="3500" cap="all">
                <a:solidFill>
                  <a:srgbClr val="103856"/>
                </a:solidFill>
                <a:latin typeface="Raleway Light"/>
                <a:ea typeface="Raleway Light"/>
                <a:cs typeface="Raleway Light"/>
                <a:sym typeface="Raleway Light"/>
              </a:defRPr>
            </a:lvl1pPr>
          </a:lstStyle>
          <a:p>
            <a:pPr hangingPunct="0">
              <a:defRPr/>
            </a:pPr>
            <a:r>
              <a:rPr lang="en-US" sz="3000" kern="0" dirty="0" smtClean="0">
                <a:latin typeface="Century Gothic" panose="020B0502020202020204" pitchFamily="34" charset="0"/>
              </a:rPr>
              <a:t>THE NEW INSOLVENCY </a:t>
            </a:r>
            <a:r>
              <a:rPr lang="en-US" sz="3000" kern="0" dirty="0">
                <a:latin typeface="Century Gothic" panose="020B0502020202020204" pitchFamily="34" charset="0"/>
              </a:rPr>
              <a:t>CODE</a:t>
            </a:r>
            <a:endParaRPr lang="it-IT" sz="3000" kern="0" dirty="0">
              <a:latin typeface="Century Gothic" panose="020B0502020202020204" pitchFamily="34" charset="0"/>
            </a:endParaRPr>
          </a:p>
        </p:txBody>
      </p:sp>
      <p:sp>
        <p:nvSpPr>
          <p:cNvPr id="4" name="CasellaDiTesto 3"/>
          <p:cNvSpPr txBox="1"/>
          <p:nvPr/>
        </p:nvSpPr>
        <p:spPr>
          <a:xfrm>
            <a:off x="3586162" y="2169320"/>
            <a:ext cx="12954000" cy="523220"/>
          </a:xfrm>
          <a:prstGeom prst="rect">
            <a:avLst/>
          </a:prstGeom>
          <a:noFill/>
        </p:spPr>
        <p:txBody>
          <a:bodyPr wrap="square" rtlCol="0">
            <a:spAutoFit/>
          </a:bodyPr>
          <a:lstStyle/>
          <a:p>
            <a:r>
              <a:rPr lang="en-US" sz="2800" b="1" dirty="0" smtClean="0">
                <a:solidFill>
                  <a:srgbClr val="646B65"/>
                </a:solidFill>
                <a:latin typeface="Century Gothic" pitchFamily="34" charset="0"/>
                <a:cs typeface="Arial" pitchFamily="34" charset="0"/>
              </a:rPr>
              <a:t>APPOINTMENT OF CONTROL BODIES IN LIMITED LIABILITY COMPANIES</a:t>
            </a:r>
            <a:endParaRPr lang="en-US" sz="2800" b="1" dirty="0">
              <a:solidFill>
                <a:srgbClr val="646B65"/>
              </a:solidFill>
              <a:latin typeface="Century Gothic" pitchFamily="34" charset="0"/>
              <a:cs typeface="Arial" pitchFamily="34" charset="0"/>
            </a:endParaRPr>
          </a:p>
        </p:txBody>
      </p:sp>
      <p:sp>
        <p:nvSpPr>
          <p:cNvPr id="3" name="Rettangolo 2"/>
          <p:cNvSpPr/>
          <p:nvPr/>
        </p:nvSpPr>
        <p:spPr>
          <a:xfrm>
            <a:off x="782637" y="4511675"/>
            <a:ext cx="4419600" cy="2438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asellaDiTesto 6"/>
          <p:cNvSpPr txBox="1"/>
          <p:nvPr/>
        </p:nvSpPr>
        <p:spPr>
          <a:xfrm>
            <a:off x="581025" y="5038377"/>
            <a:ext cx="4822825" cy="1384995"/>
          </a:xfrm>
          <a:prstGeom prst="rect">
            <a:avLst/>
          </a:prstGeom>
          <a:noFill/>
        </p:spPr>
        <p:txBody>
          <a:bodyPr wrap="square" rtlCol="0">
            <a:spAutoFit/>
          </a:bodyPr>
          <a:lstStyle/>
          <a:p>
            <a:pPr algn="ctr"/>
            <a:r>
              <a:rPr lang="en-US" sz="2800" b="1" dirty="0">
                <a:solidFill>
                  <a:srgbClr val="464B47"/>
                </a:solidFill>
                <a:latin typeface="Century Gothic" panose="020B0502020202020204" pitchFamily="34" charset="0"/>
                <a:ea typeface="Raleway"/>
                <a:cs typeface="Raleway"/>
              </a:rPr>
              <a:t>Art. 2477 c.c</a:t>
            </a:r>
            <a:r>
              <a:rPr lang="en-US" sz="2800" dirty="0">
                <a:solidFill>
                  <a:srgbClr val="464B47"/>
                </a:solidFill>
                <a:latin typeface="Century Gothic" panose="020B0502020202020204" pitchFamily="34" charset="0"/>
                <a:ea typeface="Raleway"/>
                <a:cs typeface="Raleway"/>
              </a:rPr>
              <a:t>.</a:t>
            </a:r>
          </a:p>
          <a:p>
            <a:pPr algn="ctr"/>
            <a:r>
              <a:rPr lang="en-US" sz="2800" dirty="0">
                <a:solidFill>
                  <a:srgbClr val="464B47"/>
                </a:solidFill>
                <a:latin typeface="Century Gothic" panose="020B0502020202020204" pitchFamily="34" charset="0"/>
                <a:ea typeface="Raleway"/>
                <a:cs typeface="Raleway"/>
              </a:rPr>
              <a:t>Duty to appoint a control body in case:</a:t>
            </a:r>
          </a:p>
        </p:txBody>
      </p:sp>
      <p:sp>
        <p:nvSpPr>
          <p:cNvPr id="10" name="CasellaDiTesto 9"/>
          <p:cNvSpPr txBox="1"/>
          <p:nvPr/>
        </p:nvSpPr>
        <p:spPr>
          <a:xfrm>
            <a:off x="6165850" y="4279518"/>
            <a:ext cx="12828588" cy="4308872"/>
          </a:xfrm>
          <a:prstGeom prst="rect">
            <a:avLst/>
          </a:prstGeom>
          <a:noFill/>
        </p:spPr>
        <p:txBody>
          <a:bodyPr wrap="square" rtlCol="0">
            <a:spAutoFit/>
          </a:bodyPr>
          <a:lstStyle/>
          <a:p>
            <a:pPr marL="457200" lvl="0" indent="-457200" algn="just">
              <a:spcBef>
                <a:spcPts val="600"/>
              </a:spcBef>
              <a:spcAft>
                <a:spcPts val="600"/>
              </a:spcAft>
              <a:buFontTx/>
              <a:buAutoNum type="alphaLcParenR"/>
            </a:pPr>
            <a:r>
              <a:rPr lang="en-US" sz="2800" dirty="0" smtClean="0">
                <a:solidFill>
                  <a:srgbClr val="464B47"/>
                </a:solidFill>
                <a:latin typeface="Century Gothic" panose="020B0502020202020204" pitchFamily="34" charset="0"/>
                <a:ea typeface="Raleway"/>
                <a:cs typeface="Raleway"/>
              </a:rPr>
              <a:t>S.r.l. </a:t>
            </a:r>
            <a:r>
              <a:rPr lang="en-US" sz="2800" dirty="0">
                <a:solidFill>
                  <a:srgbClr val="464B47"/>
                </a:solidFill>
                <a:latin typeface="Century Gothic" panose="020B0502020202020204" pitchFamily="34" charset="0"/>
                <a:ea typeface="Raleway"/>
                <a:cs typeface="Raleway"/>
              </a:rPr>
              <a:t>is required to prepare consolidated financial statements;</a:t>
            </a:r>
          </a:p>
          <a:p>
            <a:pPr marL="457200" lvl="0" indent="-457200" algn="just">
              <a:spcBef>
                <a:spcPts val="600"/>
              </a:spcBef>
              <a:spcAft>
                <a:spcPts val="600"/>
              </a:spcAft>
              <a:buFontTx/>
              <a:buAutoNum type="alphaLcParenR"/>
            </a:pPr>
            <a:r>
              <a:rPr lang="en-US" sz="2800" dirty="0">
                <a:solidFill>
                  <a:srgbClr val="464B47"/>
                </a:solidFill>
                <a:latin typeface="Century Gothic" panose="020B0502020202020204" pitchFamily="34" charset="0"/>
                <a:ea typeface="Raleway"/>
                <a:cs typeface="Raleway"/>
              </a:rPr>
              <a:t>S.r.l. </a:t>
            </a:r>
            <a:r>
              <a:rPr lang="en-US" sz="2800" dirty="0" smtClean="0">
                <a:solidFill>
                  <a:srgbClr val="464B47"/>
                </a:solidFill>
                <a:latin typeface="Century Gothic" panose="020B0502020202020204" pitchFamily="34" charset="0"/>
                <a:ea typeface="Raleway"/>
                <a:cs typeface="Raleway"/>
              </a:rPr>
              <a:t>controls </a:t>
            </a:r>
            <a:r>
              <a:rPr lang="en-US" sz="2800" dirty="0">
                <a:solidFill>
                  <a:srgbClr val="464B47"/>
                </a:solidFill>
                <a:latin typeface="Century Gothic" panose="020B0502020202020204" pitchFamily="34" charset="0"/>
                <a:ea typeface="Raleway"/>
                <a:cs typeface="Raleway"/>
              </a:rPr>
              <a:t>a company </a:t>
            </a:r>
            <a:r>
              <a:rPr lang="en-US" sz="2800" dirty="0" smtClean="0">
                <a:solidFill>
                  <a:srgbClr val="464B47"/>
                </a:solidFill>
                <a:latin typeface="Century Gothic" panose="020B0502020202020204" pitchFamily="34" charset="0"/>
                <a:ea typeface="Raleway"/>
                <a:cs typeface="Raleway"/>
              </a:rPr>
              <a:t>whose financial statements have to be audited by an external auditing firm;</a:t>
            </a:r>
            <a:endParaRPr lang="en-US" sz="2800" dirty="0">
              <a:solidFill>
                <a:srgbClr val="464B47"/>
              </a:solidFill>
              <a:latin typeface="Century Gothic" panose="020B0502020202020204" pitchFamily="34" charset="0"/>
              <a:ea typeface="Raleway"/>
              <a:cs typeface="Raleway"/>
            </a:endParaRPr>
          </a:p>
          <a:p>
            <a:pPr marL="457200" lvl="0" indent="-457200" algn="just">
              <a:spcBef>
                <a:spcPts val="600"/>
              </a:spcBef>
              <a:spcAft>
                <a:spcPts val="600"/>
              </a:spcAft>
              <a:buFontTx/>
              <a:buAutoNum type="alphaLcParenR"/>
            </a:pPr>
            <a:r>
              <a:rPr lang="en-US" sz="2800" dirty="0">
                <a:solidFill>
                  <a:srgbClr val="464B47"/>
                </a:solidFill>
                <a:latin typeface="Century Gothic" panose="020B0502020202020204" pitchFamily="34" charset="0"/>
                <a:ea typeface="Raleway"/>
                <a:cs typeface="Raleway"/>
              </a:rPr>
              <a:t>S.r.l. </a:t>
            </a:r>
            <a:r>
              <a:rPr lang="en-US" sz="2800" dirty="0" smtClean="0">
                <a:solidFill>
                  <a:srgbClr val="464B47"/>
                </a:solidFill>
                <a:latin typeface="Century Gothic" panose="020B0502020202020204" pitchFamily="34" charset="0"/>
                <a:ea typeface="Raleway"/>
                <a:cs typeface="Raleway"/>
              </a:rPr>
              <a:t>has </a:t>
            </a:r>
            <a:r>
              <a:rPr lang="en-US" sz="2800" dirty="0">
                <a:solidFill>
                  <a:srgbClr val="464B47"/>
                </a:solidFill>
                <a:latin typeface="Century Gothic" panose="020B0502020202020204" pitchFamily="34" charset="0"/>
                <a:ea typeface="Raleway"/>
                <a:cs typeface="Raleway"/>
              </a:rPr>
              <a:t>exceeded for two consecutive financial years </a:t>
            </a:r>
            <a:r>
              <a:rPr lang="en-US" sz="2800" b="1" u="sng" dirty="0">
                <a:solidFill>
                  <a:srgbClr val="464B47"/>
                </a:solidFill>
                <a:latin typeface="Century Gothic" panose="020B0502020202020204" pitchFamily="34" charset="0"/>
                <a:ea typeface="Raleway"/>
                <a:cs typeface="Raleway"/>
              </a:rPr>
              <a:t>at least </a:t>
            </a:r>
            <a:r>
              <a:rPr lang="en-US" sz="2800" b="1" u="sng" dirty="0" smtClean="0">
                <a:solidFill>
                  <a:srgbClr val="464B47"/>
                </a:solidFill>
                <a:latin typeface="Century Gothic" panose="020B0502020202020204" pitchFamily="34" charset="0"/>
                <a:ea typeface="Raleway"/>
                <a:cs typeface="Raleway"/>
              </a:rPr>
              <a:t>two</a:t>
            </a:r>
            <a:r>
              <a:rPr lang="en-US" sz="2800" dirty="0" smtClean="0">
                <a:solidFill>
                  <a:srgbClr val="464B47"/>
                </a:solidFill>
                <a:latin typeface="Century Gothic" panose="020B0502020202020204" pitchFamily="34" charset="0"/>
                <a:ea typeface="Raleway"/>
                <a:cs typeface="Raleway"/>
              </a:rPr>
              <a:t> </a:t>
            </a:r>
            <a:r>
              <a:rPr lang="en-US" sz="2800" dirty="0">
                <a:solidFill>
                  <a:srgbClr val="464B47"/>
                </a:solidFill>
                <a:latin typeface="Century Gothic" panose="020B0502020202020204" pitchFamily="34" charset="0"/>
                <a:ea typeface="Raleway"/>
                <a:cs typeface="Raleway"/>
              </a:rPr>
              <a:t>of the </a:t>
            </a:r>
            <a:r>
              <a:rPr lang="en-US" sz="2800" dirty="0" smtClean="0">
                <a:solidFill>
                  <a:srgbClr val="464B47"/>
                </a:solidFill>
                <a:latin typeface="Century Gothic" panose="020B0502020202020204" pitchFamily="34" charset="0"/>
                <a:ea typeface="Raleway"/>
                <a:cs typeface="Raleway"/>
              </a:rPr>
              <a:t>following thresholds:</a:t>
            </a:r>
            <a:endParaRPr lang="en-US" sz="2800" dirty="0">
              <a:solidFill>
                <a:srgbClr val="464B47"/>
              </a:solidFill>
              <a:latin typeface="Century Gothic" panose="020B0502020202020204" pitchFamily="34" charset="0"/>
              <a:ea typeface="Raleway"/>
              <a:cs typeface="Raleway"/>
            </a:endParaRPr>
          </a:p>
          <a:p>
            <a:pPr marL="914400" lvl="1" indent="-457200">
              <a:spcBef>
                <a:spcPts val="600"/>
              </a:spcBef>
              <a:spcAft>
                <a:spcPts val="600"/>
              </a:spcAft>
              <a:buFont typeface="Wingdings" panose="05000000000000000000" pitchFamily="2" charset="2"/>
              <a:buChar char="Ø"/>
            </a:pPr>
            <a:r>
              <a:rPr lang="en-US" sz="2800" dirty="0">
                <a:solidFill>
                  <a:srgbClr val="464B47"/>
                </a:solidFill>
                <a:latin typeface="Century Gothic" panose="020B0502020202020204" pitchFamily="34" charset="0"/>
                <a:ea typeface="Raleway"/>
                <a:cs typeface="Raleway"/>
              </a:rPr>
              <a:t>total assets in the balance sheet: </a:t>
            </a:r>
            <a:r>
              <a:rPr lang="it-IT" sz="2800" dirty="0" smtClean="0">
                <a:solidFill>
                  <a:srgbClr val="464B47"/>
                </a:solidFill>
                <a:latin typeface="Century Gothic" panose="020B0502020202020204" pitchFamily="34" charset="0"/>
                <a:ea typeface="Raleway"/>
                <a:cs typeface="Raleway"/>
              </a:rPr>
              <a:t>4,400,000;</a:t>
            </a:r>
          </a:p>
          <a:p>
            <a:pPr marL="914400" lvl="1" indent="-457200">
              <a:spcBef>
                <a:spcPts val="600"/>
              </a:spcBef>
              <a:spcAft>
                <a:spcPts val="600"/>
              </a:spcAft>
              <a:buFont typeface="Wingdings" panose="05000000000000000000" pitchFamily="2" charset="2"/>
              <a:buChar char="Ø"/>
            </a:pPr>
            <a:r>
              <a:rPr lang="en-US" sz="2800" dirty="0">
                <a:solidFill>
                  <a:srgbClr val="464B47"/>
                </a:solidFill>
                <a:latin typeface="Century Gothic" panose="020B0502020202020204" pitchFamily="34" charset="0"/>
                <a:ea typeface="Raleway"/>
                <a:cs typeface="Raleway"/>
              </a:rPr>
              <a:t>revenues from sales and services: </a:t>
            </a:r>
            <a:r>
              <a:rPr lang="it-IT" sz="2800" dirty="0" smtClean="0">
                <a:solidFill>
                  <a:srgbClr val="464B47"/>
                </a:solidFill>
                <a:latin typeface="Century Gothic" panose="020B0502020202020204" pitchFamily="34" charset="0"/>
                <a:ea typeface="Raleway"/>
                <a:cs typeface="Raleway"/>
              </a:rPr>
              <a:t>8,800,000;</a:t>
            </a:r>
          </a:p>
          <a:p>
            <a:pPr marL="914400" lvl="1" indent="-457200">
              <a:spcBef>
                <a:spcPts val="600"/>
              </a:spcBef>
              <a:spcAft>
                <a:spcPts val="600"/>
              </a:spcAft>
              <a:buFont typeface="Wingdings" panose="05000000000000000000" pitchFamily="2" charset="2"/>
              <a:buChar char="Ø"/>
            </a:pPr>
            <a:r>
              <a:rPr lang="en-US" sz="2800" dirty="0" smtClean="0">
                <a:solidFill>
                  <a:srgbClr val="464B47"/>
                </a:solidFill>
                <a:latin typeface="Century Gothic" panose="020B0502020202020204" pitchFamily="34" charset="0"/>
                <a:ea typeface="Raleway"/>
                <a:cs typeface="Raleway"/>
              </a:rPr>
              <a:t>average </a:t>
            </a:r>
            <a:r>
              <a:rPr lang="en-US" sz="2800" dirty="0">
                <a:solidFill>
                  <a:srgbClr val="464B47"/>
                </a:solidFill>
                <a:latin typeface="Century Gothic" panose="020B0502020202020204" pitchFamily="34" charset="0"/>
                <a:ea typeface="Raleway"/>
                <a:cs typeface="Raleway"/>
              </a:rPr>
              <a:t>number of employees during the financial year: </a:t>
            </a:r>
            <a:r>
              <a:rPr lang="it-IT" sz="2800" dirty="0" smtClean="0">
                <a:solidFill>
                  <a:srgbClr val="464B47"/>
                </a:solidFill>
                <a:latin typeface="Century Gothic" panose="020B0502020202020204" pitchFamily="34" charset="0"/>
                <a:ea typeface="Raleway"/>
                <a:cs typeface="Raleway"/>
              </a:rPr>
              <a:t>50.</a:t>
            </a:r>
            <a:endParaRPr lang="en-US" sz="2800" dirty="0">
              <a:solidFill>
                <a:srgbClr val="464B47"/>
              </a:solidFill>
              <a:latin typeface="Century Gothic" panose="020B0502020202020204" pitchFamily="34" charset="0"/>
              <a:ea typeface="Raleway"/>
              <a:cs typeface="Raleway"/>
            </a:endParaRPr>
          </a:p>
        </p:txBody>
      </p:sp>
      <p:sp>
        <p:nvSpPr>
          <p:cNvPr id="19" name="CasellaDiTesto 18"/>
          <p:cNvSpPr txBox="1"/>
          <p:nvPr/>
        </p:nvSpPr>
        <p:spPr>
          <a:xfrm>
            <a:off x="10070259" y="3063875"/>
            <a:ext cx="4114800" cy="523220"/>
          </a:xfrm>
          <a:prstGeom prst="rect">
            <a:avLst/>
          </a:prstGeom>
          <a:noFill/>
        </p:spPr>
        <p:txBody>
          <a:bodyPr wrap="square" rtlCol="0">
            <a:spAutoFit/>
          </a:bodyPr>
          <a:lstStyle/>
          <a:p>
            <a:pPr algn="ctr"/>
            <a:r>
              <a:rPr lang="en-US" sz="2800" b="1" dirty="0" smtClean="0">
                <a:solidFill>
                  <a:srgbClr val="464B47"/>
                </a:solidFill>
                <a:latin typeface="Century Gothic" panose="020B0502020202020204" pitchFamily="34" charset="0"/>
                <a:ea typeface="Raleway"/>
                <a:cs typeface="Raleway"/>
              </a:rPr>
              <a:t>Before the reform</a:t>
            </a:r>
            <a:endParaRPr lang="en-US" sz="2800" b="1" dirty="0">
              <a:solidFill>
                <a:srgbClr val="464B47"/>
              </a:solidFill>
              <a:latin typeface="Century Gothic" panose="020B0502020202020204" pitchFamily="34" charset="0"/>
              <a:ea typeface="Raleway"/>
              <a:cs typeface="Raleway"/>
            </a:endParaRPr>
          </a:p>
        </p:txBody>
      </p:sp>
    </p:spTree>
    <p:extLst>
      <p:ext uri="{BB962C8B-B14F-4D97-AF65-F5344CB8AC3E}">
        <p14:creationId xmlns:p14="http://schemas.microsoft.com/office/powerpoint/2010/main" val="34995787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169"/>
          <p:cNvSpPr>
            <a:spLocks noChangeArrowheads="1"/>
          </p:cNvSpPr>
          <p:nvPr/>
        </p:nvSpPr>
        <p:spPr bwMode="auto">
          <a:xfrm>
            <a:off x="0" y="1597025"/>
            <a:ext cx="20126325" cy="8858250"/>
          </a:xfrm>
          <a:prstGeom prst="rect">
            <a:avLst/>
          </a:prstGeom>
          <a:solidFill>
            <a:srgbClr val="4C4C4B">
              <a:alpha val="7059"/>
            </a:srgbClr>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1883" tIns="41883" rIns="41883" bIns="41883" anchor="ctr"/>
          <a:lstStyle/>
          <a:p>
            <a:pPr algn="ctr" eaLnBrk="0" hangingPunct="0"/>
            <a:endParaRPr lang="it-IT" altLang="it-IT" sz="5442" b="1">
              <a:solidFill>
                <a:srgbClr val="FF0000"/>
              </a:solidFill>
              <a:latin typeface="Calibri" pitchFamily="34" charset="0"/>
              <a:cs typeface="Arial" pitchFamily="34" charset="0"/>
            </a:endParaRPr>
          </a:p>
        </p:txBody>
      </p:sp>
      <p:pic>
        <p:nvPicPr>
          <p:cNvPr id="92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025" y="10455275"/>
            <a:ext cx="2232025" cy="68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30" name="Shape 152"/>
          <p:cNvSpPr>
            <a:spLocks noChangeArrowheads="1"/>
          </p:cNvSpPr>
          <p:nvPr/>
        </p:nvSpPr>
        <p:spPr bwMode="auto">
          <a:xfrm>
            <a:off x="7335838" y="8427951"/>
            <a:ext cx="6981825" cy="832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ctr">
            <a:spAutoFit/>
          </a:bodyPr>
          <a:lstStyle>
            <a:lvl1pPr marL="342900" indent="-342900" defTabSz="455613" eaLnBrk="0" hangingPunct="0">
              <a:spcBef>
                <a:spcPct val="20000"/>
              </a:spcBef>
              <a:defRPr>
                <a:solidFill>
                  <a:schemeClr val="tx1"/>
                </a:solidFill>
                <a:latin typeface="Calibri" pitchFamily="34" charset="0"/>
              </a:defRPr>
            </a:lvl1pPr>
            <a:lvl2pPr marL="1768475" indent="-679450" defTabSz="455613" eaLnBrk="0" hangingPunct="0">
              <a:spcBef>
                <a:spcPct val="20000"/>
              </a:spcBef>
              <a:defRPr>
                <a:solidFill>
                  <a:schemeClr val="tx1"/>
                </a:solidFill>
                <a:latin typeface="Calibri" pitchFamily="34" charset="0"/>
              </a:defRPr>
            </a:lvl2pPr>
            <a:lvl3pPr marL="2720975" indent="-542925" defTabSz="455613" eaLnBrk="0" hangingPunct="0">
              <a:spcBef>
                <a:spcPct val="20000"/>
              </a:spcBef>
              <a:defRPr>
                <a:solidFill>
                  <a:schemeClr val="tx1"/>
                </a:solidFill>
                <a:latin typeface="Calibri" pitchFamily="34" charset="0"/>
              </a:defRPr>
            </a:lvl3pPr>
            <a:lvl4pPr marL="3808413" indent="-542925" defTabSz="455613" eaLnBrk="0" hangingPunct="0">
              <a:spcBef>
                <a:spcPct val="20000"/>
              </a:spcBef>
              <a:defRPr>
                <a:solidFill>
                  <a:schemeClr val="tx1"/>
                </a:solidFill>
                <a:latin typeface="Calibri" pitchFamily="34" charset="0"/>
              </a:defRPr>
            </a:lvl4pPr>
            <a:lvl5pPr marL="4897438" indent="-542925" defTabSz="455613" eaLnBrk="0" hangingPunct="0">
              <a:spcBef>
                <a:spcPct val="20000"/>
              </a:spcBef>
              <a:defRPr>
                <a:solidFill>
                  <a:schemeClr val="tx1"/>
                </a:solidFill>
                <a:latin typeface="Calibri" pitchFamily="34" charset="0"/>
              </a:defRPr>
            </a:lvl5pPr>
            <a:lvl6pPr marL="5354638" indent="-542925" defTabSz="455613" eaLnBrk="0" fontAlgn="base" hangingPunct="0">
              <a:spcBef>
                <a:spcPct val="20000"/>
              </a:spcBef>
              <a:spcAft>
                <a:spcPct val="0"/>
              </a:spcAft>
              <a:defRPr>
                <a:solidFill>
                  <a:schemeClr val="tx1"/>
                </a:solidFill>
                <a:latin typeface="Calibri" pitchFamily="34" charset="0"/>
              </a:defRPr>
            </a:lvl6pPr>
            <a:lvl7pPr marL="5811838" indent="-542925" defTabSz="455613" eaLnBrk="0" fontAlgn="base" hangingPunct="0">
              <a:spcBef>
                <a:spcPct val="20000"/>
              </a:spcBef>
              <a:spcAft>
                <a:spcPct val="0"/>
              </a:spcAft>
              <a:defRPr>
                <a:solidFill>
                  <a:schemeClr val="tx1"/>
                </a:solidFill>
                <a:latin typeface="Calibri" pitchFamily="34" charset="0"/>
              </a:defRPr>
            </a:lvl7pPr>
            <a:lvl8pPr marL="6269038" indent="-542925" defTabSz="455613" eaLnBrk="0" fontAlgn="base" hangingPunct="0">
              <a:spcBef>
                <a:spcPct val="20000"/>
              </a:spcBef>
              <a:spcAft>
                <a:spcPct val="0"/>
              </a:spcAft>
              <a:defRPr>
                <a:solidFill>
                  <a:schemeClr val="tx1"/>
                </a:solidFill>
                <a:latin typeface="Calibri" pitchFamily="34" charset="0"/>
              </a:defRPr>
            </a:lvl8pPr>
            <a:lvl9pPr marL="6726238" indent="-542925" defTabSz="455613" eaLnBrk="0" fontAlgn="base" hangingPunct="0">
              <a:spcBef>
                <a:spcPct val="20000"/>
              </a:spcBef>
              <a:spcAft>
                <a:spcPct val="0"/>
              </a:spcAft>
              <a:defRPr>
                <a:solidFill>
                  <a:schemeClr val="tx1"/>
                </a:solidFill>
                <a:latin typeface="Calibri" pitchFamily="34" charset="0"/>
              </a:defRPr>
            </a:lvl9pPr>
          </a:lstStyle>
          <a:p>
            <a:pPr algn="just" eaLnBrk="1" fontAlgn="base">
              <a:lnSpc>
                <a:spcPct val="120000"/>
              </a:lnSpc>
              <a:spcBef>
                <a:spcPct val="0"/>
              </a:spcBef>
              <a:spcAft>
                <a:spcPct val="0"/>
              </a:spcAft>
              <a:buFontTx/>
              <a:buChar char="•"/>
            </a:pPr>
            <a:endParaRPr lang="it-IT" altLang="it-IT" sz="2100" i="1" dirty="0" smtClean="0">
              <a:solidFill>
                <a:srgbClr val="464B47"/>
              </a:solidFill>
              <a:latin typeface="Raleway"/>
              <a:ea typeface="Raleway"/>
              <a:cs typeface="Raleway"/>
              <a:sym typeface="Raleway"/>
            </a:endParaRPr>
          </a:p>
          <a:p>
            <a:pPr algn="just" eaLnBrk="1" fontAlgn="base">
              <a:lnSpc>
                <a:spcPct val="120000"/>
              </a:lnSpc>
              <a:spcBef>
                <a:spcPts val="600"/>
              </a:spcBef>
              <a:spcAft>
                <a:spcPts val="600"/>
              </a:spcAft>
              <a:buFontTx/>
              <a:buBlip>
                <a:blip r:embed="rId4"/>
              </a:buBlip>
            </a:pPr>
            <a:endParaRPr lang="en-US" altLang="it-IT" sz="2200" dirty="0" smtClean="0">
              <a:solidFill>
                <a:srgbClr val="464B47"/>
              </a:solidFill>
              <a:latin typeface="Century Gothic" pitchFamily="34" charset="0"/>
              <a:ea typeface="Raleway"/>
              <a:cs typeface="Raleway"/>
              <a:sym typeface="Raleway"/>
            </a:endParaRPr>
          </a:p>
        </p:txBody>
      </p:sp>
      <p:pic>
        <p:nvPicPr>
          <p:cNvPr id="9232" name="Virgola blu grigio e bianca-01.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22613" y="706438"/>
            <a:ext cx="512762"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9233" name="Shape 149"/>
          <p:cNvSpPr>
            <a:spLocks noChangeShapeType="1"/>
          </p:cNvSpPr>
          <p:nvPr/>
        </p:nvSpPr>
        <p:spPr bwMode="auto">
          <a:xfrm>
            <a:off x="0" y="863600"/>
            <a:ext cx="3378200" cy="0"/>
          </a:xfrm>
          <a:prstGeom prst="line">
            <a:avLst/>
          </a:prstGeom>
          <a:noFill/>
          <a:ln w="19050">
            <a:solidFill>
              <a:srgbClr val="123A56"/>
            </a:solidFill>
            <a:miter lim="400000"/>
            <a:headEnd/>
            <a:tailEnd/>
          </a:ln>
          <a:extLst>
            <a:ext uri="{909E8E84-426E-40DD-AFC4-6F175D3DCCD1}">
              <a14:hiddenFill xmlns:a14="http://schemas.microsoft.com/office/drawing/2010/main">
                <a:noFill/>
              </a14:hiddenFill>
            </a:ext>
          </a:extLst>
        </p:spPr>
        <p:txBody>
          <a:bodyPr lIns="50799" tIns="50799" rIns="50799" bIns="50799" anchor="ctr"/>
          <a:lstStyle/>
          <a:p>
            <a:pPr fontAlgn="base">
              <a:spcBef>
                <a:spcPct val="0"/>
              </a:spcBef>
              <a:spcAft>
                <a:spcPct val="0"/>
              </a:spcAft>
            </a:pPr>
            <a:endParaRPr lang="en-US" smtClean="0">
              <a:solidFill>
                <a:prstClr val="black"/>
              </a:solidFill>
              <a:cs typeface="Arial" pitchFamily="34" charset="0"/>
            </a:endParaRPr>
          </a:p>
        </p:txBody>
      </p:sp>
      <p:sp>
        <p:nvSpPr>
          <p:cNvPr id="21" name="Shape 170"/>
          <p:cNvSpPr/>
          <p:nvPr/>
        </p:nvSpPr>
        <p:spPr>
          <a:xfrm>
            <a:off x="125413" y="141288"/>
            <a:ext cx="12898437" cy="565150"/>
          </a:xfrm>
          <a:prstGeom prst="rect">
            <a:avLst/>
          </a:prstGeom>
          <a:ln w="12700">
            <a:miter lim="400000"/>
          </a:ln>
          <a:extLst>
            <a:ext uri="{C572A759-6A51-4108-AA02-DFA0A04FC94B}"/>
          </a:extLst>
        </p:spPr>
        <p:txBody>
          <a:bodyPr lIns="50800" tIns="50800" rIns="50800" bIns="50800" anchor="ctr">
            <a:spAutoFit/>
          </a:bodyPr>
          <a:lstStyle>
            <a:lvl1pPr>
              <a:defRPr sz="3500" cap="all">
                <a:solidFill>
                  <a:srgbClr val="103856"/>
                </a:solidFill>
                <a:latin typeface="Raleway Light"/>
                <a:ea typeface="Raleway Light"/>
                <a:cs typeface="Raleway Light"/>
                <a:sym typeface="Raleway Light"/>
              </a:defRPr>
            </a:lvl1pPr>
          </a:lstStyle>
          <a:p>
            <a:pPr hangingPunct="0">
              <a:defRPr/>
            </a:pPr>
            <a:r>
              <a:rPr lang="en-US" sz="3000" kern="0" dirty="0" smtClean="0">
                <a:latin typeface="Century Gothic" panose="020B0502020202020204" pitchFamily="34" charset="0"/>
              </a:rPr>
              <a:t>THE NEW INSOLVENCY </a:t>
            </a:r>
            <a:r>
              <a:rPr lang="en-US" sz="3000" kern="0" dirty="0">
                <a:latin typeface="Century Gothic" panose="020B0502020202020204" pitchFamily="34" charset="0"/>
              </a:rPr>
              <a:t>CODE</a:t>
            </a:r>
            <a:endParaRPr lang="it-IT" sz="3000" kern="0" dirty="0">
              <a:latin typeface="Century Gothic" panose="020B0502020202020204" pitchFamily="34" charset="0"/>
            </a:endParaRPr>
          </a:p>
        </p:txBody>
      </p:sp>
      <p:sp>
        <p:nvSpPr>
          <p:cNvPr id="4" name="CasellaDiTesto 3"/>
          <p:cNvSpPr txBox="1"/>
          <p:nvPr/>
        </p:nvSpPr>
        <p:spPr>
          <a:xfrm>
            <a:off x="3586162" y="2158392"/>
            <a:ext cx="12954000" cy="523220"/>
          </a:xfrm>
          <a:prstGeom prst="rect">
            <a:avLst/>
          </a:prstGeom>
          <a:noFill/>
        </p:spPr>
        <p:txBody>
          <a:bodyPr wrap="square" rtlCol="0">
            <a:spAutoFit/>
          </a:bodyPr>
          <a:lstStyle/>
          <a:p>
            <a:r>
              <a:rPr lang="en-US" sz="2800" b="1" dirty="0" smtClean="0">
                <a:solidFill>
                  <a:srgbClr val="646B65"/>
                </a:solidFill>
                <a:latin typeface="Century Gothic" pitchFamily="34" charset="0"/>
                <a:cs typeface="Arial" pitchFamily="34" charset="0"/>
              </a:rPr>
              <a:t>APPOINTMENT OF CONTROL BODIES IN LIMITED LIABILITY COMPANIES</a:t>
            </a:r>
            <a:endParaRPr lang="en-US" sz="2800" b="1" dirty="0">
              <a:solidFill>
                <a:srgbClr val="646B65"/>
              </a:solidFill>
              <a:latin typeface="Century Gothic" pitchFamily="34" charset="0"/>
              <a:cs typeface="Arial" pitchFamily="34" charset="0"/>
            </a:endParaRPr>
          </a:p>
        </p:txBody>
      </p:sp>
      <p:sp>
        <p:nvSpPr>
          <p:cNvPr id="13" name="CasellaDiTesto 12"/>
          <p:cNvSpPr txBox="1"/>
          <p:nvPr/>
        </p:nvSpPr>
        <p:spPr>
          <a:xfrm>
            <a:off x="10356850" y="3140075"/>
            <a:ext cx="4114800" cy="523220"/>
          </a:xfrm>
          <a:prstGeom prst="rect">
            <a:avLst/>
          </a:prstGeom>
          <a:noFill/>
        </p:spPr>
        <p:txBody>
          <a:bodyPr wrap="square" rtlCol="0">
            <a:spAutoFit/>
          </a:bodyPr>
          <a:lstStyle/>
          <a:p>
            <a:pPr algn="ctr"/>
            <a:r>
              <a:rPr lang="en-US" sz="2800" b="1" dirty="0" smtClean="0">
                <a:solidFill>
                  <a:srgbClr val="464B47"/>
                </a:solidFill>
                <a:latin typeface="Century Gothic" panose="020B0502020202020204" pitchFamily="34" charset="0"/>
                <a:ea typeface="Raleway"/>
                <a:cs typeface="Raleway"/>
              </a:rPr>
              <a:t>After the </a:t>
            </a:r>
            <a:r>
              <a:rPr lang="en-US" sz="2800" b="1" dirty="0">
                <a:solidFill>
                  <a:srgbClr val="464B47"/>
                </a:solidFill>
                <a:latin typeface="Century Gothic" panose="020B0502020202020204" pitchFamily="34" charset="0"/>
                <a:ea typeface="Raleway"/>
                <a:cs typeface="Raleway"/>
              </a:rPr>
              <a:t>r</a:t>
            </a:r>
            <a:r>
              <a:rPr lang="en-US" sz="2800" b="1" dirty="0" smtClean="0">
                <a:solidFill>
                  <a:srgbClr val="464B47"/>
                </a:solidFill>
                <a:latin typeface="Century Gothic" panose="020B0502020202020204" pitchFamily="34" charset="0"/>
                <a:ea typeface="Raleway"/>
                <a:cs typeface="Raleway"/>
              </a:rPr>
              <a:t>eform</a:t>
            </a:r>
            <a:endParaRPr lang="en-US" sz="2800" b="1" dirty="0">
              <a:solidFill>
                <a:srgbClr val="464B47"/>
              </a:solidFill>
              <a:latin typeface="Century Gothic" panose="020B0502020202020204" pitchFamily="34" charset="0"/>
              <a:ea typeface="Raleway"/>
              <a:cs typeface="Raleway"/>
            </a:endParaRPr>
          </a:p>
        </p:txBody>
      </p:sp>
      <p:sp>
        <p:nvSpPr>
          <p:cNvPr id="14" name="CasellaDiTesto 13"/>
          <p:cNvSpPr txBox="1"/>
          <p:nvPr/>
        </p:nvSpPr>
        <p:spPr>
          <a:xfrm>
            <a:off x="6927850" y="4087157"/>
            <a:ext cx="11582400" cy="4893647"/>
          </a:xfrm>
          <a:prstGeom prst="rect">
            <a:avLst/>
          </a:prstGeom>
          <a:noFill/>
        </p:spPr>
        <p:txBody>
          <a:bodyPr wrap="square" rtlCol="0">
            <a:spAutoFit/>
          </a:bodyPr>
          <a:lstStyle/>
          <a:p>
            <a:pPr marL="457200" indent="-457200" algn="just">
              <a:spcBef>
                <a:spcPts val="600"/>
              </a:spcBef>
              <a:spcAft>
                <a:spcPts val="600"/>
              </a:spcAft>
              <a:buAutoNum type="alphaLcParenR"/>
            </a:pPr>
            <a:r>
              <a:rPr lang="en-US" sz="2800" dirty="0" smtClean="0">
                <a:solidFill>
                  <a:srgbClr val="464B47"/>
                </a:solidFill>
                <a:latin typeface="Century Gothic" panose="020B0502020202020204" pitchFamily="34" charset="0"/>
                <a:ea typeface="Raleway"/>
                <a:cs typeface="Raleway"/>
              </a:rPr>
              <a:t>S.r.l. is </a:t>
            </a:r>
            <a:r>
              <a:rPr lang="en-US" sz="2800" dirty="0">
                <a:solidFill>
                  <a:srgbClr val="464B47"/>
                </a:solidFill>
                <a:latin typeface="Century Gothic" panose="020B0502020202020204" pitchFamily="34" charset="0"/>
                <a:ea typeface="Raleway"/>
                <a:cs typeface="Raleway"/>
              </a:rPr>
              <a:t>required to prepare consolidated financial statements;</a:t>
            </a:r>
          </a:p>
          <a:p>
            <a:pPr marL="457200" indent="-457200" algn="just">
              <a:spcBef>
                <a:spcPts val="600"/>
              </a:spcBef>
              <a:spcAft>
                <a:spcPts val="600"/>
              </a:spcAft>
              <a:buAutoNum type="alphaLcParenR"/>
            </a:pPr>
            <a:r>
              <a:rPr lang="en-US" sz="2800" dirty="0">
                <a:solidFill>
                  <a:srgbClr val="464B47"/>
                </a:solidFill>
                <a:latin typeface="Century Gothic" panose="020B0502020202020204" pitchFamily="34" charset="0"/>
                <a:ea typeface="Raleway"/>
                <a:cs typeface="Raleway"/>
              </a:rPr>
              <a:t>S.r.l. </a:t>
            </a:r>
            <a:r>
              <a:rPr lang="en-US" sz="2800" dirty="0" smtClean="0">
                <a:solidFill>
                  <a:srgbClr val="464B47"/>
                </a:solidFill>
                <a:latin typeface="Century Gothic" panose="020B0502020202020204" pitchFamily="34" charset="0"/>
                <a:ea typeface="Raleway"/>
                <a:cs typeface="Raleway"/>
              </a:rPr>
              <a:t> controls </a:t>
            </a:r>
            <a:r>
              <a:rPr lang="en-US" sz="2800" dirty="0">
                <a:solidFill>
                  <a:srgbClr val="464B47"/>
                </a:solidFill>
                <a:latin typeface="Century Gothic" panose="020B0502020202020204" pitchFamily="34" charset="0"/>
                <a:ea typeface="Raleway"/>
                <a:cs typeface="Raleway"/>
              </a:rPr>
              <a:t>a company whose financial statements have to be audited by an external auditing firm;</a:t>
            </a:r>
            <a:endParaRPr lang="en-US" sz="2800" dirty="0" smtClean="0">
              <a:solidFill>
                <a:srgbClr val="464B47"/>
              </a:solidFill>
              <a:latin typeface="Century Gothic" panose="020B0502020202020204" pitchFamily="34" charset="0"/>
              <a:ea typeface="Raleway"/>
              <a:cs typeface="Raleway"/>
            </a:endParaRPr>
          </a:p>
          <a:p>
            <a:pPr marL="457200" indent="-457200" algn="just">
              <a:spcBef>
                <a:spcPts val="600"/>
              </a:spcBef>
              <a:spcAft>
                <a:spcPts val="600"/>
              </a:spcAft>
              <a:buAutoNum type="alphaLcParenR"/>
            </a:pPr>
            <a:r>
              <a:rPr lang="en-US" sz="2800" dirty="0">
                <a:solidFill>
                  <a:srgbClr val="464B47"/>
                </a:solidFill>
                <a:latin typeface="Century Gothic" panose="020B0502020202020204" pitchFamily="34" charset="0"/>
                <a:ea typeface="Raleway"/>
                <a:cs typeface="Raleway"/>
              </a:rPr>
              <a:t>S.r.l</a:t>
            </a:r>
            <a:r>
              <a:rPr lang="en-US" sz="2800" dirty="0" smtClean="0">
                <a:solidFill>
                  <a:srgbClr val="464B47"/>
                </a:solidFill>
                <a:latin typeface="Century Gothic" panose="020B0502020202020204" pitchFamily="34" charset="0"/>
                <a:ea typeface="Raleway"/>
                <a:cs typeface="Raleway"/>
              </a:rPr>
              <a:t>. has exceeded for two consecutive financial years </a:t>
            </a:r>
            <a:r>
              <a:rPr lang="en-US" sz="2800" b="1" u="sng" dirty="0" smtClean="0">
                <a:solidFill>
                  <a:srgbClr val="464B47"/>
                </a:solidFill>
                <a:latin typeface="Century Gothic" panose="020B0502020202020204" pitchFamily="34" charset="0"/>
                <a:ea typeface="Raleway"/>
                <a:cs typeface="Raleway"/>
              </a:rPr>
              <a:t>at </a:t>
            </a:r>
            <a:r>
              <a:rPr lang="en-US" sz="2800" b="1" u="sng" dirty="0">
                <a:solidFill>
                  <a:srgbClr val="464B47"/>
                </a:solidFill>
                <a:latin typeface="Century Gothic" panose="020B0502020202020204" pitchFamily="34" charset="0"/>
                <a:ea typeface="Raleway"/>
                <a:cs typeface="Raleway"/>
              </a:rPr>
              <a:t>least one</a:t>
            </a:r>
            <a:r>
              <a:rPr lang="en-US" sz="2800" dirty="0">
                <a:solidFill>
                  <a:srgbClr val="464B47"/>
                </a:solidFill>
                <a:latin typeface="Century Gothic" panose="020B0502020202020204" pitchFamily="34" charset="0"/>
                <a:ea typeface="Raleway"/>
                <a:cs typeface="Raleway"/>
              </a:rPr>
              <a:t> of the following </a:t>
            </a:r>
            <a:r>
              <a:rPr lang="en-US" sz="2800" dirty="0" smtClean="0">
                <a:solidFill>
                  <a:srgbClr val="464B47"/>
                </a:solidFill>
                <a:latin typeface="Century Gothic" panose="020B0502020202020204" pitchFamily="34" charset="0"/>
                <a:ea typeface="Raleway"/>
                <a:cs typeface="Raleway"/>
              </a:rPr>
              <a:t>thresholds:</a:t>
            </a:r>
          </a:p>
          <a:p>
            <a:pPr marL="914400" lvl="1" indent="-457200">
              <a:spcBef>
                <a:spcPts val="600"/>
              </a:spcBef>
              <a:spcAft>
                <a:spcPts val="600"/>
              </a:spcAft>
              <a:buFont typeface="Wingdings" panose="05000000000000000000" pitchFamily="2" charset="2"/>
              <a:buChar char="Ø"/>
            </a:pPr>
            <a:r>
              <a:rPr lang="en-US" sz="2800" dirty="0">
                <a:solidFill>
                  <a:srgbClr val="464B47"/>
                </a:solidFill>
                <a:latin typeface="Century Gothic" panose="020B0502020202020204" pitchFamily="34" charset="0"/>
                <a:ea typeface="Raleway"/>
                <a:cs typeface="Raleway"/>
              </a:rPr>
              <a:t>total assets in the balance sheet: 2 million;</a:t>
            </a:r>
          </a:p>
          <a:p>
            <a:pPr marL="914400" lvl="1" indent="-457200">
              <a:spcBef>
                <a:spcPts val="600"/>
              </a:spcBef>
              <a:spcAft>
                <a:spcPts val="600"/>
              </a:spcAft>
              <a:buFont typeface="Wingdings" panose="05000000000000000000" pitchFamily="2" charset="2"/>
              <a:buChar char="Ø"/>
            </a:pPr>
            <a:r>
              <a:rPr lang="en-US" sz="2800" dirty="0">
                <a:solidFill>
                  <a:srgbClr val="464B47"/>
                </a:solidFill>
                <a:latin typeface="Century Gothic" panose="020B0502020202020204" pitchFamily="34" charset="0"/>
                <a:ea typeface="Raleway"/>
                <a:cs typeface="Raleway"/>
              </a:rPr>
              <a:t>revenues from sales and services: 2 million;</a:t>
            </a:r>
          </a:p>
          <a:p>
            <a:pPr marL="914400" lvl="1" indent="-457200">
              <a:spcBef>
                <a:spcPts val="600"/>
              </a:spcBef>
              <a:spcAft>
                <a:spcPts val="600"/>
              </a:spcAft>
              <a:buFont typeface="Wingdings" panose="05000000000000000000" pitchFamily="2" charset="2"/>
              <a:buChar char="Ø"/>
            </a:pPr>
            <a:r>
              <a:rPr lang="en-US" sz="2800" dirty="0">
                <a:solidFill>
                  <a:srgbClr val="464B47"/>
                </a:solidFill>
                <a:latin typeface="Century Gothic" panose="020B0502020202020204" pitchFamily="34" charset="0"/>
                <a:ea typeface="Raleway"/>
                <a:cs typeface="Raleway"/>
              </a:rPr>
              <a:t>average number of employees during the financial year: 10.</a:t>
            </a:r>
          </a:p>
          <a:p>
            <a:pPr algn="just">
              <a:spcBef>
                <a:spcPts val="600"/>
              </a:spcBef>
              <a:spcAft>
                <a:spcPts val="600"/>
              </a:spcAft>
            </a:pPr>
            <a:endParaRPr lang="en-US" sz="2800" dirty="0" smtClean="0">
              <a:solidFill>
                <a:srgbClr val="464B47"/>
              </a:solidFill>
              <a:latin typeface="Century Gothic" panose="020B0502020202020204" pitchFamily="34" charset="0"/>
              <a:ea typeface="Raleway"/>
              <a:cs typeface="Raleway"/>
            </a:endParaRPr>
          </a:p>
        </p:txBody>
      </p:sp>
      <p:sp>
        <p:nvSpPr>
          <p:cNvPr id="15" name="Rettangolo 14"/>
          <p:cNvSpPr/>
          <p:nvPr/>
        </p:nvSpPr>
        <p:spPr>
          <a:xfrm>
            <a:off x="782637" y="4511675"/>
            <a:ext cx="4419600" cy="2438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asellaDiTesto 15"/>
          <p:cNvSpPr txBox="1"/>
          <p:nvPr/>
        </p:nvSpPr>
        <p:spPr>
          <a:xfrm>
            <a:off x="581025" y="5038377"/>
            <a:ext cx="4822825" cy="1384995"/>
          </a:xfrm>
          <a:prstGeom prst="rect">
            <a:avLst/>
          </a:prstGeom>
          <a:noFill/>
        </p:spPr>
        <p:txBody>
          <a:bodyPr wrap="square" rtlCol="0">
            <a:spAutoFit/>
          </a:bodyPr>
          <a:lstStyle/>
          <a:p>
            <a:pPr algn="ctr"/>
            <a:r>
              <a:rPr lang="en-US" sz="2800" b="1" dirty="0">
                <a:solidFill>
                  <a:srgbClr val="464B47"/>
                </a:solidFill>
                <a:latin typeface="Century Gothic" panose="020B0502020202020204" pitchFamily="34" charset="0"/>
                <a:ea typeface="Raleway"/>
                <a:cs typeface="Raleway"/>
              </a:rPr>
              <a:t>Art. 2477 c.c</a:t>
            </a:r>
            <a:r>
              <a:rPr lang="en-US" sz="2800" dirty="0">
                <a:solidFill>
                  <a:srgbClr val="464B47"/>
                </a:solidFill>
                <a:latin typeface="Century Gothic" panose="020B0502020202020204" pitchFamily="34" charset="0"/>
                <a:ea typeface="Raleway"/>
                <a:cs typeface="Raleway"/>
              </a:rPr>
              <a:t>.</a:t>
            </a:r>
          </a:p>
          <a:p>
            <a:pPr algn="ctr"/>
            <a:r>
              <a:rPr lang="en-US" sz="2800" dirty="0">
                <a:solidFill>
                  <a:srgbClr val="464B47"/>
                </a:solidFill>
                <a:latin typeface="Century Gothic" panose="020B0502020202020204" pitchFamily="34" charset="0"/>
                <a:ea typeface="Raleway"/>
                <a:cs typeface="Raleway"/>
              </a:rPr>
              <a:t>Duty to appoint a control body in case:</a:t>
            </a:r>
          </a:p>
        </p:txBody>
      </p:sp>
    </p:spTree>
    <p:extLst>
      <p:ext uri="{BB962C8B-B14F-4D97-AF65-F5344CB8AC3E}">
        <p14:creationId xmlns:p14="http://schemas.microsoft.com/office/powerpoint/2010/main" val="34634456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169"/>
          <p:cNvSpPr>
            <a:spLocks noChangeArrowheads="1"/>
          </p:cNvSpPr>
          <p:nvPr/>
        </p:nvSpPr>
        <p:spPr bwMode="auto">
          <a:xfrm>
            <a:off x="0" y="1597025"/>
            <a:ext cx="20126325" cy="8858250"/>
          </a:xfrm>
          <a:prstGeom prst="rect">
            <a:avLst/>
          </a:prstGeom>
          <a:solidFill>
            <a:srgbClr val="4C4C4B">
              <a:alpha val="7059"/>
            </a:srgbClr>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1883" tIns="41883" rIns="41883" bIns="41883" anchor="ctr"/>
          <a:lstStyle/>
          <a:p>
            <a:pPr algn="ctr" eaLnBrk="0" hangingPunct="0"/>
            <a:endParaRPr lang="it-IT" altLang="it-IT" sz="5442" b="1">
              <a:solidFill>
                <a:srgbClr val="FF0000"/>
              </a:solidFill>
              <a:latin typeface="Calibri" pitchFamily="34" charset="0"/>
              <a:cs typeface="Arial" pitchFamily="34" charset="0"/>
            </a:endParaRPr>
          </a:p>
        </p:txBody>
      </p:sp>
      <p:pic>
        <p:nvPicPr>
          <p:cNvPr id="92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025" y="10455275"/>
            <a:ext cx="2232025" cy="68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30" name="Shape 152"/>
          <p:cNvSpPr>
            <a:spLocks noChangeArrowheads="1"/>
          </p:cNvSpPr>
          <p:nvPr/>
        </p:nvSpPr>
        <p:spPr bwMode="auto">
          <a:xfrm>
            <a:off x="7335838" y="8427951"/>
            <a:ext cx="6981825" cy="832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ctr">
            <a:spAutoFit/>
          </a:bodyPr>
          <a:lstStyle>
            <a:lvl1pPr marL="342900" indent="-342900" defTabSz="455613" eaLnBrk="0" hangingPunct="0">
              <a:spcBef>
                <a:spcPct val="20000"/>
              </a:spcBef>
              <a:defRPr>
                <a:solidFill>
                  <a:schemeClr val="tx1"/>
                </a:solidFill>
                <a:latin typeface="Calibri" pitchFamily="34" charset="0"/>
              </a:defRPr>
            </a:lvl1pPr>
            <a:lvl2pPr marL="1768475" indent="-679450" defTabSz="455613" eaLnBrk="0" hangingPunct="0">
              <a:spcBef>
                <a:spcPct val="20000"/>
              </a:spcBef>
              <a:defRPr>
                <a:solidFill>
                  <a:schemeClr val="tx1"/>
                </a:solidFill>
                <a:latin typeface="Calibri" pitchFamily="34" charset="0"/>
              </a:defRPr>
            </a:lvl2pPr>
            <a:lvl3pPr marL="2720975" indent="-542925" defTabSz="455613" eaLnBrk="0" hangingPunct="0">
              <a:spcBef>
                <a:spcPct val="20000"/>
              </a:spcBef>
              <a:defRPr>
                <a:solidFill>
                  <a:schemeClr val="tx1"/>
                </a:solidFill>
                <a:latin typeface="Calibri" pitchFamily="34" charset="0"/>
              </a:defRPr>
            </a:lvl3pPr>
            <a:lvl4pPr marL="3808413" indent="-542925" defTabSz="455613" eaLnBrk="0" hangingPunct="0">
              <a:spcBef>
                <a:spcPct val="20000"/>
              </a:spcBef>
              <a:defRPr>
                <a:solidFill>
                  <a:schemeClr val="tx1"/>
                </a:solidFill>
                <a:latin typeface="Calibri" pitchFamily="34" charset="0"/>
              </a:defRPr>
            </a:lvl4pPr>
            <a:lvl5pPr marL="4897438" indent="-542925" defTabSz="455613" eaLnBrk="0" hangingPunct="0">
              <a:spcBef>
                <a:spcPct val="20000"/>
              </a:spcBef>
              <a:defRPr>
                <a:solidFill>
                  <a:schemeClr val="tx1"/>
                </a:solidFill>
                <a:latin typeface="Calibri" pitchFamily="34" charset="0"/>
              </a:defRPr>
            </a:lvl5pPr>
            <a:lvl6pPr marL="5354638" indent="-542925" defTabSz="455613" eaLnBrk="0" fontAlgn="base" hangingPunct="0">
              <a:spcBef>
                <a:spcPct val="20000"/>
              </a:spcBef>
              <a:spcAft>
                <a:spcPct val="0"/>
              </a:spcAft>
              <a:defRPr>
                <a:solidFill>
                  <a:schemeClr val="tx1"/>
                </a:solidFill>
                <a:latin typeface="Calibri" pitchFamily="34" charset="0"/>
              </a:defRPr>
            </a:lvl6pPr>
            <a:lvl7pPr marL="5811838" indent="-542925" defTabSz="455613" eaLnBrk="0" fontAlgn="base" hangingPunct="0">
              <a:spcBef>
                <a:spcPct val="20000"/>
              </a:spcBef>
              <a:spcAft>
                <a:spcPct val="0"/>
              </a:spcAft>
              <a:defRPr>
                <a:solidFill>
                  <a:schemeClr val="tx1"/>
                </a:solidFill>
                <a:latin typeface="Calibri" pitchFamily="34" charset="0"/>
              </a:defRPr>
            </a:lvl7pPr>
            <a:lvl8pPr marL="6269038" indent="-542925" defTabSz="455613" eaLnBrk="0" fontAlgn="base" hangingPunct="0">
              <a:spcBef>
                <a:spcPct val="20000"/>
              </a:spcBef>
              <a:spcAft>
                <a:spcPct val="0"/>
              </a:spcAft>
              <a:defRPr>
                <a:solidFill>
                  <a:schemeClr val="tx1"/>
                </a:solidFill>
                <a:latin typeface="Calibri" pitchFamily="34" charset="0"/>
              </a:defRPr>
            </a:lvl8pPr>
            <a:lvl9pPr marL="6726238" indent="-542925" defTabSz="455613" eaLnBrk="0" fontAlgn="base" hangingPunct="0">
              <a:spcBef>
                <a:spcPct val="20000"/>
              </a:spcBef>
              <a:spcAft>
                <a:spcPct val="0"/>
              </a:spcAft>
              <a:defRPr>
                <a:solidFill>
                  <a:schemeClr val="tx1"/>
                </a:solidFill>
                <a:latin typeface="Calibri" pitchFamily="34" charset="0"/>
              </a:defRPr>
            </a:lvl9pPr>
          </a:lstStyle>
          <a:p>
            <a:pPr algn="just" eaLnBrk="1" fontAlgn="base">
              <a:lnSpc>
                <a:spcPct val="120000"/>
              </a:lnSpc>
              <a:spcBef>
                <a:spcPct val="0"/>
              </a:spcBef>
              <a:spcAft>
                <a:spcPct val="0"/>
              </a:spcAft>
              <a:buFontTx/>
              <a:buChar char="•"/>
            </a:pPr>
            <a:endParaRPr lang="it-IT" altLang="it-IT" sz="2100" i="1" dirty="0" smtClean="0">
              <a:solidFill>
                <a:srgbClr val="464B47"/>
              </a:solidFill>
              <a:latin typeface="Raleway"/>
              <a:ea typeface="Raleway"/>
              <a:cs typeface="Raleway"/>
              <a:sym typeface="Raleway"/>
            </a:endParaRPr>
          </a:p>
          <a:p>
            <a:pPr algn="just" eaLnBrk="1" fontAlgn="base">
              <a:lnSpc>
                <a:spcPct val="120000"/>
              </a:lnSpc>
              <a:spcBef>
                <a:spcPts val="600"/>
              </a:spcBef>
              <a:spcAft>
                <a:spcPts val="600"/>
              </a:spcAft>
              <a:buFontTx/>
              <a:buBlip>
                <a:blip r:embed="rId4"/>
              </a:buBlip>
            </a:pPr>
            <a:endParaRPr lang="en-US" altLang="it-IT" sz="2200" dirty="0" smtClean="0">
              <a:solidFill>
                <a:srgbClr val="464B47"/>
              </a:solidFill>
              <a:latin typeface="Century Gothic" pitchFamily="34" charset="0"/>
              <a:ea typeface="Raleway"/>
              <a:cs typeface="Raleway"/>
              <a:sym typeface="Raleway"/>
            </a:endParaRPr>
          </a:p>
        </p:txBody>
      </p:sp>
      <p:pic>
        <p:nvPicPr>
          <p:cNvPr id="9232" name="Virgola blu grigio e bianca-01.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22613" y="706438"/>
            <a:ext cx="512762"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9233" name="Shape 149"/>
          <p:cNvSpPr>
            <a:spLocks noChangeShapeType="1"/>
          </p:cNvSpPr>
          <p:nvPr/>
        </p:nvSpPr>
        <p:spPr bwMode="auto">
          <a:xfrm>
            <a:off x="0" y="863600"/>
            <a:ext cx="3378200" cy="0"/>
          </a:xfrm>
          <a:prstGeom prst="line">
            <a:avLst/>
          </a:prstGeom>
          <a:noFill/>
          <a:ln w="19050">
            <a:solidFill>
              <a:srgbClr val="123A56"/>
            </a:solidFill>
            <a:miter lim="400000"/>
            <a:headEnd/>
            <a:tailEnd/>
          </a:ln>
          <a:extLst>
            <a:ext uri="{909E8E84-426E-40DD-AFC4-6F175D3DCCD1}">
              <a14:hiddenFill xmlns:a14="http://schemas.microsoft.com/office/drawing/2010/main">
                <a:noFill/>
              </a14:hiddenFill>
            </a:ext>
          </a:extLst>
        </p:spPr>
        <p:txBody>
          <a:bodyPr lIns="50799" tIns="50799" rIns="50799" bIns="50799" anchor="ctr"/>
          <a:lstStyle/>
          <a:p>
            <a:pPr fontAlgn="base">
              <a:spcBef>
                <a:spcPct val="0"/>
              </a:spcBef>
              <a:spcAft>
                <a:spcPct val="0"/>
              </a:spcAft>
            </a:pPr>
            <a:endParaRPr lang="en-US" smtClean="0">
              <a:solidFill>
                <a:prstClr val="black"/>
              </a:solidFill>
              <a:cs typeface="Arial" pitchFamily="34" charset="0"/>
            </a:endParaRPr>
          </a:p>
        </p:txBody>
      </p:sp>
      <p:sp>
        <p:nvSpPr>
          <p:cNvPr id="21" name="Shape 170"/>
          <p:cNvSpPr/>
          <p:nvPr/>
        </p:nvSpPr>
        <p:spPr>
          <a:xfrm>
            <a:off x="125413" y="141288"/>
            <a:ext cx="12898437" cy="565150"/>
          </a:xfrm>
          <a:prstGeom prst="rect">
            <a:avLst/>
          </a:prstGeom>
          <a:ln w="12700">
            <a:miter lim="400000"/>
          </a:ln>
          <a:extLst>
            <a:ext uri="{C572A759-6A51-4108-AA02-DFA0A04FC94B}"/>
          </a:extLst>
        </p:spPr>
        <p:txBody>
          <a:bodyPr lIns="50800" tIns="50800" rIns="50800" bIns="50800" anchor="ctr">
            <a:spAutoFit/>
          </a:bodyPr>
          <a:lstStyle>
            <a:lvl1pPr>
              <a:defRPr sz="3500" cap="all">
                <a:solidFill>
                  <a:srgbClr val="103856"/>
                </a:solidFill>
                <a:latin typeface="Raleway Light"/>
                <a:ea typeface="Raleway Light"/>
                <a:cs typeface="Raleway Light"/>
                <a:sym typeface="Raleway Light"/>
              </a:defRPr>
            </a:lvl1pPr>
          </a:lstStyle>
          <a:p>
            <a:pPr hangingPunct="0">
              <a:defRPr/>
            </a:pPr>
            <a:r>
              <a:rPr lang="en-US" sz="3000" kern="0" dirty="0" smtClean="0">
                <a:latin typeface="Century Gothic" panose="020B0502020202020204" pitchFamily="34" charset="0"/>
              </a:rPr>
              <a:t>THE NEW INSOLVENCY </a:t>
            </a:r>
            <a:r>
              <a:rPr lang="en-US" sz="3000" kern="0" dirty="0">
                <a:latin typeface="Century Gothic" panose="020B0502020202020204" pitchFamily="34" charset="0"/>
              </a:rPr>
              <a:t>CODE</a:t>
            </a:r>
            <a:endParaRPr lang="it-IT" sz="3000" kern="0" dirty="0">
              <a:latin typeface="Century Gothic" panose="020B0502020202020204" pitchFamily="34" charset="0"/>
            </a:endParaRPr>
          </a:p>
        </p:txBody>
      </p:sp>
      <p:sp>
        <p:nvSpPr>
          <p:cNvPr id="4" name="CasellaDiTesto 3"/>
          <p:cNvSpPr txBox="1"/>
          <p:nvPr/>
        </p:nvSpPr>
        <p:spPr>
          <a:xfrm>
            <a:off x="3586162" y="2158392"/>
            <a:ext cx="12954000" cy="523220"/>
          </a:xfrm>
          <a:prstGeom prst="rect">
            <a:avLst/>
          </a:prstGeom>
          <a:noFill/>
        </p:spPr>
        <p:txBody>
          <a:bodyPr wrap="square" rtlCol="0">
            <a:spAutoFit/>
          </a:bodyPr>
          <a:lstStyle/>
          <a:p>
            <a:r>
              <a:rPr lang="en-US" sz="2800" b="1" dirty="0" smtClean="0">
                <a:solidFill>
                  <a:srgbClr val="646B65"/>
                </a:solidFill>
                <a:latin typeface="Century Gothic" pitchFamily="34" charset="0"/>
                <a:cs typeface="Arial" pitchFamily="34" charset="0"/>
              </a:rPr>
              <a:t>APPOINTMENT OF CONTROL BODIES IN LIMITED LIABILITY COMPANIES</a:t>
            </a:r>
            <a:endParaRPr lang="en-US" sz="2800" b="1" dirty="0">
              <a:solidFill>
                <a:srgbClr val="646B65"/>
              </a:solidFill>
              <a:latin typeface="Century Gothic" pitchFamily="34" charset="0"/>
              <a:cs typeface="Arial" pitchFamily="34" charset="0"/>
            </a:endParaRPr>
          </a:p>
        </p:txBody>
      </p:sp>
      <p:sp>
        <p:nvSpPr>
          <p:cNvPr id="13" name="CasellaDiTesto 12"/>
          <p:cNvSpPr txBox="1"/>
          <p:nvPr/>
        </p:nvSpPr>
        <p:spPr>
          <a:xfrm>
            <a:off x="8223250" y="3140075"/>
            <a:ext cx="7620000" cy="523220"/>
          </a:xfrm>
          <a:prstGeom prst="rect">
            <a:avLst/>
          </a:prstGeom>
          <a:noFill/>
        </p:spPr>
        <p:txBody>
          <a:bodyPr wrap="square" rtlCol="0">
            <a:spAutoFit/>
          </a:bodyPr>
          <a:lstStyle/>
          <a:p>
            <a:pPr algn="ctr"/>
            <a:r>
              <a:rPr lang="en-US" sz="2800" b="1" dirty="0" smtClean="0">
                <a:solidFill>
                  <a:srgbClr val="464B47"/>
                </a:solidFill>
                <a:latin typeface="Century Gothic" panose="020B0502020202020204" pitchFamily="34" charset="0"/>
                <a:ea typeface="Raleway"/>
                <a:cs typeface="Raleway"/>
              </a:rPr>
              <a:t>Last recent amendment: Law 55/2019</a:t>
            </a:r>
            <a:endParaRPr lang="en-US" sz="2800" b="1" dirty="0">
              <a:solidFill>
                <a:srgbClr val="464B47"/>
              </a:solidFill>
              <a:latin typeface="Century Gothic" panose="020B0502020202020204" pitchFamily="34" charset="0"/>
              <a:ea typeface="Raleway"/>
              <a:cs typeface="Raleway"/>
            </a:endParaRPr>
          </a:p>
        </p:txBody>
      </p:sp>
      <p:sp>
        <p:nvSpPr>
          <p:cNvPr id="14" name="CasellaDiTesto 13"/>
          <p:cNvSpPr txBox="1"/>
          <p:nvPr/>
        </p:nvSpPr>
        <p:spPr>
          <a:xfrm>
            <a:off x="6927850" y="4087157"/>
            <a:ext cx="11582400" cy="4308872"/>
          </a:xfrm>
          <a:prstGeom prst="rect">
            <a:avLst/>
          </a:prstGeom>
          <a:noFill/>
        </p:spPr>
        <p:txBody>
          <a:bodyPr wrap="square" rtlCol="0">
            <a:spAutoFit/>
          </a:bodyPr>
          <a:lstStyle/>
          <a:p>
            <a:pPr marL="457200" indent="-457200" algn="just">
              <a:spcBef>
                <a:spcPts val="600"/>
              </a:spcBef>
              <a:spcAft>
                <a:spcPts val="600"/>
              </a:spcAft>
              <a:buAutoNum type="alphaLcParenR"/>
            </a:pPr>
            <a:r>
              <a:rPr lang="en-US" sz="2800" dirty="0" smtClean="0">
                <a:solidFill>
                  <a:srgbClr val="464B47"/>
                </a:solidFill>
                <a:latin typeface="Century Gothic" panose="020B0502020202020204" pitchFamily="34" charset="0"/>
                <a:ea typeface="Raleway"/>
                <a:cs typeface="Raleway"/>
              </a:rPr>
              <a:t>S.r.l. is </a:t>
            </a:r>
            <a:r>
              <a:rPr lang="en-US" sz="2800" dirty="0">
                <a:solidFill>
                  <a:srgbClr val="464B47"/>
                </a:solidFill>
                <a:latin typeface="Century Gothic" panose="020B0502020202020204" pitchFamily="34" charset="0"/>
                <a:ea typeface="Raleway"/>
                <a:cs typeface="Raleway"/>
              </a:rPr>
              <a:t>required to prepare consolidated financial statements;</a:t>
            </a:r>
          </a:p>
          <a:p>
            <a:pPr marL="457200" indent="-457200" algn="just">
              <a:spcBef>
                <a:spcPts val="600"/>
              </a:spcBef>
              <a:spcAft>
                <a:spcPts val="600"/>
              </a:spcAft>
              <a:buAutoNum type="alphaLcParenR"/>
            </a:pPr>
            <a:r>
              <a:rPr lang="en-US" sz="2800" dirty="0">
                <a:solidFill>
                  <a:srgbClr val="464B47"/>
                </a:solidFill>
                <a:latin typeface="Century Gothic" panose="020B0502020202020204" pitchFamily="34" charset="0"/>
                <a:ea typeface="Raleway"/>
                <a:cs typeface="Raleway"/>
              </a:rPr>
              <a:t>S.r.l. </a:t>
            </a:r>
            <a:r>
              <a:rPr lang="en-US" sz="2800" dirty="0" smtClean="0">
                <a:solidFill>
                  <a:srgbClr val="464B47"/>
                </a:solidFill>
                <a:latin typeface="Century Gothic" panose="020B0502020202020204" pitchFamily="34" charset="0"/>
                <a:ea typeface="Raleway"/>
                <a:cs typeface="Raleway"/>
              </a:rPr>
              <a:t> controls </a:t>
            </a:r>
            <a:r>
              <a:rPr lang="en-US" sz="2800" dirty="0">
                <a:solidFill>
                  <a:srgbClr val="464B47"/>
                </a:solidFill>
                <a:latin typeface="Century Gothic" panose="020B0502020202020204" pitchFamily="34" charset="0"/>
                <a:ea typeface="Raleway"/>
                <a:cs typeface="Raleway"/>
              </a:rPr>
              <a:t>a company whose financial statements have to be audited by an external auditing firm;</a:t>
            </a:r>
            <a:endParaRPr lang="en-US" sz="2800" dirty="0" smtClean="0">
              <a:solidFill>
                <a:srgbClr val="464B47"/>
              </a:solidFill>
              <a:latin typeface="Century Gothic" panose="020B0502020202020204" pitchFamily="34" charset="0"/>
              <a:ea typeface="Raleway"/>
              <a:cs typeface="Raleway"/>
            </a:endParaRPr>
          </a:p>
          <a:p>
            <a:pPr marL="457200" indent="-457200" algn="just">
              <a:spcBef>
                <a:spcPts val="600"/>
              </a:spcBef>
              <a:spcAft>
                <a:spcPts val="600"/>
              </a:spcAft>
              <a:buAutoNum type="alphaLcParenR"/>
            </a:pPr>
            <a:r>
              <a:rPr lang="en-US" sz="2800" dirty="0">
                <a:solidFill>
                  <a:srgbClr val="464B47"/>
                </a:solidFill>
                <a:latin typeface="Century Gothic" panose="020B0502020202020204" pitchFamily="34" charset="0"/>
                <a:ea typeface="Raleway"/>
                <a:cs typeface="Raleway"/>
              </a:rPr>
              <a:t>S.r.l</a:t>
            </a:r>
            <a:r>
              <a:rPr lang="en-US" sz="2800" dirty="0" smtClean="0">
                <a:solidFill>
                  <a:srgbClr val="464B47"/>
                </a:solidFill>
                <a:latin typeface="Century Gothic" panose="020B0502020202020204" pitchFamily="34" charset="0"/>
                <a:ea typeface="Raleway"/>
                <a:cs typeface="Raleway"/>
              </a:rPr>
              <a:t>. has exceeded for two consecutive financial years </a:t>
            </a:r>
            <a:r>
              <a:rPr lang="en-US" sz="2800" b="1" u="sng" dirty="0" smtClean="0">
                <a:solidFill>
                  <a:srgbClr val="464B47"/>
                </a:solidFill>
                <a:latin typeface="Century Gothic" panose="020B0502020202020204" pitchFamily="34" charset="0"/>
                <a:ea typeface="Raleway"/>
                <a:cs typeface="Raleway"/>
              </a:rPr>
              <a:t>at </a:t>
            </a:r>
            <a:r>
              <a:rPr lang="en-US" sz="2800" b="1" u="sng" dirty="0">
                <a:solidFill>
                  <a:srgbClr val="464B47"/>
                </a:solidFill>
                <a:latin typeface="Century Gothic" panose="020B0502020202020204" pitchFamily="34" charset="0"/>
                <a:ea typeface="Raleway"/>
                <a:cs typeface="Raleway"/>
              </a:rPr>
              <a:t>least one</a:t>
            </a:r>
            <a:r>
              <a:rPr lang="en-US" sz="2800" dirty="0">
                <a:solidFill>
                  <a:srgbClr val="464B47"/>
                </a:solidFill>
                <a:latin typeface="Century Gothic" panose="020B0502020202020204" pitchFamily="34" charset="0"/>
                <a:ea typeface="Raleway"/>
                <a:cs typeface="Raleway"/>
              </a:rPr>
              <a:t> of the following </a:t>
            </a:r>
            <a:r>
              <a:rPr lang="en-US" sz="2800" dirty="0" smtClean="0">
                <a:solidFill>
                  <a:srgbClr val="464B47"/>
                </a:solidFill>
                <a:latin typeface="Century Gothic" panose="020B0502020202020204" pitchFamily="34" charset="0"/>
                <a:ea typeface="Raleway"/>
                <a:cs typeface="Raleway"/>
              </a:rPr>
              <a:t>thresholds:</a:t>
            </a:r>
          </a:p>
          <a:p>
            <a:pPr marL="914400" lvl="1" indent="-457200">
              <a:spcBef>
                <a:spcPts val="600"/>
              </a:spcBef>
              <a:spcAft>
                <a:spcPts val="600"/>
              </a:spcAft>
              <a:buFont typeface="Wingdings" panose="05000000000000000000" pitchFamily="2" charset="2"/>
              <a:buChar char="Ø"/>
            </a:pPr>
            <a:r>
              <a:rPr lang="en-US" sz="2800" dirty="0">
                <a:solidFill>
                  <a:srgbClr val="464B47"/>
                </a:solidFill>
                <a:latin typeface="Century Gothic" panose="020B0502020202020204" pitchFamily="34" charset="0"/>
                <a:ea typeface="Raleway"/>
                <a:cs typeface="Raleway"/>
              </a:rPr>
              <a:t>total assets in the balance sheet: </a:t>
            </a:r>
            <a:r>
              <a:rPr lang="en-US" sz="2800" b="1" dirty="0">
                <a:solidFill>
                  <a:srgbClr val="464B47"/>
                </a:solidFill>
                <a:latin typeface="Century Gothic" panose="020B0502020202020204" pitchFamily="34" charset="0"/>
                <a:ea typeface="Raleway"/>
                <a:cs typeface="Raleway"/>
              </a:rPr>
              <a:t>4 million</a:t>
            </a:r>
            <a:r>
              <a:rPr lang="en-US" sz="2800" dirty="0">
                <a:solidFill>
                  <a:srgbClr val="464B47"/>
                </a:solidFill>
                <a:latin typeface="Century Gothic" panose="020B0502020202020204" pitchFamily="34" charset="0"/>
                <a:ea typeface="Raleway"/>
                <a:cs typeface="Raleway"/>
              </a:rPr>
              <a:t>;</a:t>
            </a:r>
          </a:p>
          <a:p>
            <a:pPr marL="914400" lvl="1" indent="-457200">
              <a:spcBef>
                <a:spcPts val="600"/>
              </a:spcBef>
              <a:spcAft>
                <a:spcPts val="600"/>
              </a:spcAft>
              <a:buFont typeface="Wingdings" panose="05000000000000000000" pitchFamily="2" charset="2"/>
              <a:buChar char="Ø"/>
            </a:pPr>
            <a:r>
              <a:rPr lang="en-US" sz="2800" dirty="0">
                <a:solidFill>
                  <a:srgbClr val="464B47"/>
                </a:solidFill>
                <a:latin typeface="Century Gothic" panose="020B0502020202020204" pitchFamily="34" charset="0"/>
                <a:ea typeface="Raleway"/>
                <a:cs typeface="Raleway"/>
              </a:rPr>
              <a:t>revenues from sales and services: </a:t>
            </a:r>
            <a:r>
              <a:rPr lang="en-US" sz="2800" b="1" dirty="0">
                <a:solidFill>
                  <a:srgbClr val="464B47"/>
                </a:solidFill>
                <a:latin typeface="Century Gothic" panose="020B0502020202020204" pitchFamily="34" charset="0"/>
                <a:ea typeface="Raleway"/>
                <a:cs typeface="Raleway"/>
              </a:rPr>
              <a:t>4 million</a:t>
            </a:r>
            <a:r>
              <a:rPr lang="en-US" sz="2800" dirty="0">
                <a:solidFill>
                  <a:srgbClr val="464B47"/>
                </a:solidFill>
                <a:latin typeface="Century Gothic" panose="020B0502020202020204" pitchFamily="34" charset="0"/>
                <a:ea typeface="Raleway"/>
                <a:cs typeface="Raleway"/>
              </a:rPr>
              <a:t>;</a:t>
            </a:r>
          </a:p>
          <a:p>
            <a:pPr marL="914400" lvl="1" indent="-457200">
              <a:spcBef>
                <a:spcPts val="600"/>
              </a:spcBef>
              <a:spcAft>
                <a:spcPts val="600"/>
              </a:spcAft>
              <a:buFont typeface="Wingdings" panose="05000000000000000000" pitchFamily="2" charset="2"/>
              <a:buChar char="Ø"/>
            </a:pPr>
            <a:r>
              <a:rPr lang="en-US" sz="2800" dirty="0">
                <a:solidFill>
                  <a:srgbClr val="464B47"/>
                </a:solidFill>
                <a:latin typeface="Century Gothic" panose="020B0502020202020204" pitchFamily="34" charset="0"/>
                <a:ea typeface="Raleway"/>
                <a:cs typeface="Raleway"/>
              </a:rPr>
              <a:t>average number of employees during the financial year: </a:t>
            </a:r>
            <a:r>
              <a:rPr lang="en-US" sz="2800" b="1" dirty="0">
                <a:solidFill>
                  <a:srgbClr val="464B47"/>
                </a:solidFill>
                <a:latin typeface="Century Gothic" panose="020B0502020202020204" pitchFamily="34" charset="0"/>
                <a:ea typeface="Raleway"/>
                <a:cs typeface="Raleway"/>
              </a:rPr>
              <a:t>20</a:t>
            </a:r>
            <a:r>
              <a:rPr lang="en-US" sz="2800" dirty="0" smtClean="0">
                <a:solidFill>
                  <a:srgbClr val="464B47"/>
                </a:solidFill>
                <a:latin typeface="Century Gothic" panose="020B0502020202020204" pitchFamily="34" charset="0"/>
                <a:ea typeface="Raleway"/>
                <a:cs typeface="Raleway"/>
              </a:rPr>
              <a:t>.</a:t>
            </a:r>
            <a:endParaRPr lang="en-US" sz="2800" dirty="0">
              <a:solidFill>
                <a:srgbClr val="464B47"/>
              </a:solidFill>
              <a:latin typeface="Century Gothic" panose="020B0502020202020204" pitchFamily="34" charset="0"/>
              <a:ea typeface="Raleway"/>
              <a:cs typeface="Raleway"/>
            </a:endParaRPr>
          </a:p>
        </p:txBody>
      </p:sp>
      <p:sp>
        <p:nvSpPr>
          <p:cNvPr id="15" name="Rettangolo 14"/>
          <p:cNvSpPr/>
          <p:nvPr/>
        </p:nvSpPr>
        <p:spPr>
          <a:xfrm>
            <a:off x="782637" y="4511675"/>
            <a:ext cx="4419600" cy="2438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asellaDiTesto 15"/>
          <p:cNvSpPr txBox="1"/>
          <p:nvPr/>
        </p:nvSpPr>
        <p:spPr>
          <a:xfrm>
            <a:off x="581025" y="5038377"/>
            <a:ext cx="4822825" cy="1384995"/>
          </a:xfrm>
          <a:prstGeom prst="rect">
            <a:avLst/>
          </a:prstGeom>
          <a:noFill/>
        </p:spPr>
        <p:txBody>
          <a:bodyPr wrap="square" rtlCol="0">
            <a:spAutoFit/>
          </a:bodyPr>
          <a:lstStyle/>
          <a:p>
            <a:pPr algn="ctr"/>
            <a:r>
              <a:rPr lang="en-US" sz="2800" b="1" dirty="0">
                <a:solidFill>
                  <a:srgbClr val="464B47"/>
                </a:solidFill>
                <a:latin typeface="Century Gothic" panose="020B0502020202020204" pitchFamily="34" charset="0"/>
                <a:ea typeface="Raleway"/>
                <a:cs typeface="Raleway"/>
              </a:rPr>
              <a:t>Art. 2477 c.c</a:t>
            </a:r>
            <a:r>
              <a:rPr lang="en-US" sz="2800" dirty="0">
                <a:solidFill>
                  <a:srgbClr val="464B47"/>
                </a:solidFill>
                <a:latin typeface="Century Gothic" panose="020B0502020202020204" pitchFamily="34" charset="0"/>
                <a:ea typeface="Raleway"/>
                <a:cs typeface="Raleway"/>
              </a:rPr>
              <a:t>.</a:t>
            </a:r>
          </a:p>
          <a:p>
            <a:pPr algn="ctr"/>
            <a:r>
              <a:rPr lang="en-US" sz="2800" dirty="0">
                <a:solidFill>
                  <a:srgbClr val="464B47"/>
                </a:solidFill>
                <a:latin typeface="Century Gothic" panose="020B0502020202020204" pitchFamily="34" charset="0"/>
                <a:ea typeface="Raleway"/>
                <a:cs typeface="Raleway"/>
              </a:rPr>
              <a:t>Duty to appoint a control body in case:</a:t>
            </a:r>
          </a:p>
        </p:txBody>
      </p:sp>
      <p:sp>
        <p:nvSpPr>
          <p:cNvPr id="2" name="CasellaDiTesto 1"/>
          <p:cNvSpPr txBox="1"/>
          <p:nvPr/>
        </p:nvSpPr>
        <p:spPr>
          <a:xfrm>
            <a:off x="1441450" y="9259974"/>
            <a:ext cx="15392400" cy="954107"/>
          </a:xfrm>
          <a:prstGeom prst="rect">
            <a:avLst/>
          </a:prstGeom>
          <a:noFill/>
        </p:spPr>
        <p:txBody>
          <a:bodyPr wrap="square" rtlCol="0">
            <a:spAutoFit/>
          </a:bodyPr>
          <a:lstStyle/>
          <a:p>
            <a:pPr algn="ctr"/>
            <a:r>
              <a:rPr lang="en-US" sz="2800" dirty="0">
                <a:solidFill>
                  <a:srgbClr val="464B47"/>
                </a:solidFill>
                <a:latin typeface="Century Gothic" panose="020B0502020202020204" pitchFamily="34" charset="0"/>
                <a:ea typeface="Raleway"/>
                <a:cs typeface="Raleway"/>
              </a:rPr>
              <a:t>The Italian legislator have raised the relevant thresholds again, in order to reduce the costs to be borne by limited liability companies.</a:t>
            </a:r>
          </a:p>
        </p:txBody>
      </p:sp>
    </p:spTree>
    <p:extLst>
      <p:ext uri="{BB962C8B-B14F-4D97-AF65-F5344CB8AC3E}">
        <p14:creationId xmlns:p14="http://schemas.microsoft.com/office/powerpoint/2010/main" val="37761604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69"/>
          <p:cNvSpPr>
            <a:spLocks noChangeArrowheads="1"/>
          </p:cNvSpPr>
          <p:nvPr/>
        </p:nvSpPr>
        <p:spPr bwMode="auto">
          <a:xfrm>
            <a:off x="0" y="1462088"/>
            <a:ext cx="20126325" cy="8858250"/>
          </a:xfrm>
          <a:prstGeom prst="rect">
            <a:avLst/>
          </a:prstGeom>
          <a:solidFill>
            <a:srgbClr val="4C4C4B">
              <a:alpha val="7059"/>
            </a:srgbClr>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1883" tIns="41883" rIns="41883" bIns="41883" anchor="ctr"/>
          <a:lstStyle>
            <a:lvl1pPr>
              <a:defRPr sz="4300">
                <a:solidFill>
                  <a:schemeClr val="tx1"/>
                </a:solidFill>
                <a:latin typeface="Calibri" pitchFamily="34" charset="0"/>
              </a:defRPr>
            </a:lvl1pPr>
            <a:lvl2pPr marL="742950" indent="-285750">
              <a:defRPr sz="4300">
                <a:solidFill>
                  <a:schemeClr val="tx1"/>
                </a:solidFill>
                <a:latin typeface="Calibri" pitchFamily="34" charset="0"/>
              </a:defRPr>
            </a:lvl2pPr>
            <a:lvl3pPr marL="1143000" indent="-228600">
              <a:defRPr sz="4300">
                <a:solidFill>
                  <a:schemeClr val="tx1"/>
                </a:solidFill>
                <a:latin typeface="Calibri" pitchFamily="34" charset="0"/>
              </a:defRPr>
            </a:lvl3pPr>
            <a:lvl4pPr marL="1600200" indent="-228600">
              <a:defRPr sz="4300">
                <a:solidFill>
                  <a:schemeClr val="tx1"/>
                </a:solidFill>
                <a:latin typeface="Calibri" pitchFamily="34" charset="0"/>
              </a:defRPr>
            </a:lvl4pPr>
            <a:lvl5pPr marL="2057400" indent="-228600">
              <a:defRPr sz="4300">
                <a:solidFill>
                  <a:schemeClr val="tx1"/>
                </a:solidFill>
                <a:latin typeface="Calibri" pitchFamily="34" charset="0"/>
              </a:defRPr>
            </a:lvl5pPr>
            <a:lvl6pPr marL="2514600" indent="-228600" defTabSz="2176463" fontAlgn="base">
              <a:spcBef>
                <a:spcPct val="0"/>
              </a:spcBef>
              <a:spcAft>
                <a:spcPct val="0"/>
              </a:spcAft>
              <a:defRPr sz="4300">
                <a:solidFill>
                  <a:schemeClr val="tx1"/>
                </a:solidFill>
                <a:latin typeface="Calibri" pitchFamily="34" charset="0"/>
              </a:defRPr>
            </a:lvl6pPr>
            <a:lvl7pPr marL="2971800" indent="-228600" defTabSz="2176463" fontAlgn="base">
              <a:spcBef>
                <a:spcPct val="0"/>
              </a:spcBef>
              <a:spcAft>
                <a:spcPct val="0"/>
              </a:spcAft>
              <a:defRPr sz="4300">
                <a:solidFill>
                  <a:schemeClr val="tx1"/>
                </a:solidFill>
                <a:latin typeface="Calibri" pitchFamily="34" charset="0"/>
              </a:defRPr>
            </a:lvl7pPr>
            <a:lvl8pPr marL="3429000" indent="-228600" defTabSz="2176463" fontAlgn="base">
              <a:spcBef>
                <a:spcPct val="0"/>
              </a:spcBef>
              <a:spcAft>
                <a:spcPct val="0"/>
              </a:spcAft>
              <a:defRPr sz="4300">
                <a:solidFill>
                  <a:schemeClr val="tx1"/>
                </a:solidFill>
                <a:latin typeface="Calibri" pitchFamily="34" charset="0"/>
              </a:defRPr>
            </a:lvl8pPr>
            <a:lvl9pPr marL="3886200" indent="-228600" defTabSz="2176463" fontAlgn="base">
              <a:spcBef>
                <a:spcPct val="0"/>
              </a:spcBef>
              <a:spcAft>
                <a:spcPct val="0"/>
              </a:spcAft>
              <a:defRPr sz="4300">
                <a:solidFill>
                  <a:schemeClr val="tx1"/>
                </a:solidFill>
                <a:latin typeface="Calibri" pitchFamily="34" charset="0"/>
              </a:defRPr>
            </a:lvl9pPr>
          </a:lstStyle>
          <a:p>
            <a:pPr algn="ctr" eaLnBrk="0" hangingPunct="0">
              <a:defRPr/>
            </a:pPr>
            <a:endParaRPr lang="it-IT" altLang="it-IT" sz="5442" b="1">
              <a:solidFill>
                <a:srgbClr val="FF0000"/>
              </a:solidFill>
              <a:cs typeface="Arial" pitchFamily="34" charset="0"/>
            </a:endParaRPr>
          </a:p>
        </p:txBody>
      </p:sp>
      <p:pic>
        <p:nvPicPr>
          <p:cNvPr id="1024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025" y="10455275"/>
            <a:ext cx="2232025" cy="68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Virgola blu grigio e bianca-0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09913" y="665163"/>
            <a:ext cx="512762"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0245" name="Shape 149"/>
          <p:cNvSpPr>
            <a:spLocks noChangeShapeType="1"/>
          </p:cNvSpPr>
          <p:nvPr/>
        </p:nvSpPr>
        <p:spPr bwMode="auto">
          <a:xfrm>
            <a:off x="7938" y="854075"/>
            <a:ext cx="3378200" cy="0"/>
          </a:xfrm>
          <a:prstGeom prst="line">
            <a:avLst/>
          </a:prstGeom>
          <a:noFill/>
          <a:ln w="19050">
            <a:solidFill>
              <a:srgbClr val="123A56"/>
            </a:solidFill>
            <a:miter lim="400000"/>
            <a:headEnd/>
            <a:tailEnd/>
          </a:ln>
          <a:extLst>
            <a:ext uri="{909E8E84-426E-40DD-AFC4-6F175D3DCCD1}">
              <a14:hiddenFill xmlns:a14="http://schemas.microsoft.com/office/drawing/2010/main">
                <a:noFill/>
              </a14:hiddenFill>
            </a:ext>
          </a:extLst>
        </p:spPr>
        <p:txBody>
          <a:bodyPr lIns="50799" tIns="50799" rIns="50799" bIns="50799" anchor="ctr"/>
          <a:lstStyle/>
          <a:p>
            <a:pPr fontAlgn="base">
              <a:spcBef>
                <a:spcPct val="0"/>
              </a:spcBef>
              <a:spcAft>
                <a:spcPct val="0"/>
              </a:spcAft>
            </a:pPr>
            <a:endParaRPr lang="en-US" smtClean="0">
              <a:solidFill>
                <a:prstClr val="black"/>
              </a:solidFill>
              <a:cs typeface="Arial" pitchFamily="34" charset="0"/>
            </a:endParaRPr>
          </a:p>
        </p:txBody>
      </p:sp>
      <p:sp>
        <p:nvSpPr>
          <p:cNvPr id="9" name="Shape 170"/>
          <p:cNvSpPr/>
          <p:nvPr/>
        </p:nvSpPr>
        <p:spPr>
          <a:xfrm>
            <a:off x="168275" y="60325"/>
            <a:ext cx="6908800" cy="563563"/>
          </a:xfrm>
          <a:prstGeom prst="rect">
            <a:avLst/>
          </a:prstGeom>
          <a:ln w="12700">
            <a:miter lim="400000"/>
          </a:ln>
          <a:extLst>
            <a:ext uri="{C572A759-6A51-4108-AA02-DFA0A04FC94B}"/>
          </a:extLst>
        </p:spPr>
        <p:txBody>
          <a:bodyPr lIns="50799" tIns="50799" rIns="50799" bIns="50799" anchor="ctr">
            <a:spAutoFit/>
          </a:bodyPr>
          <a:lstStyle>
            <a:lvl1pPr>
              <a:defRPr sz="3500" cap="all">
                <a:solidFill>
                  <a:srgbClr val="103856"/>
                </a:solidFill>
                <a:latin typeface="Raleway Light"/>
                <a:ea typeface="Raleway Light"/>
                <a:cs typeface="Raleway Light"/>
                <a:sym typeface="Raleway Light"/>
              </a:defRPr>
            </a:lvl1pPr>
          </a:lstStyle>
          <a:p>
            <a:pPr fontAlgn="base">
              <a:spcBef>
                <a:spcPct val="0"/>
              </a:spcBef>
              <a:spcAft>
                <a:spcPct val="0"/>
              </a:spcAft>
              <a:defRPr/>
            </a:pPr>
            <a:r>
              <a:rPr lang="it-IT" sz="3000" dirty="0" smtClean="0">
                <a:latin typeface="Century Gothic" panose="020B0502020202020204" pitchFamily="34" charset="0"/>
              </a:rPr>
              <a:t>non-</a:t>
            </a:r>
            <a:r>
              <a:rPr lang="it-IT" sz="3000" dirty="0" err="1" smtClean="0">
                <a:latin typeface="Century Gothic" panose="020B0502020202020204" pitchFamily="34" charset="0"/>
              </a:rPr>
              <a:t>financial</a:t>
            </a:r>
            <a:r>
              <a:rPr lang="it-IT" sz="3000" dirty="0" smtClean="0">
                <a:latin typeface="Century Gothic" panose="020B0502020202020204" pitchFamily="34" charset="0"/>
              </a:rPr>
              <a:t> reporting</a:t>
            </a:r>
            <a:endParaRPr lang="it-IT" sz="3000" dirty="0">
              <a:latin typeface="Century Gothic" panose="020B0502020202020204" pitchFamily="34" charset="0"/>
            </a:endParaRPr>
          </a:p>
        </p:txBody>
      </p:sp>
      <p:sp>
        <p:nvSpPr>
          <p:cNvPr id="10247" name="Rettangolo 7"/>
          <p:cNvSpPr>
            <a:spLocks noChangeArrowheads="1"/>
          </p:cNvSpPr>
          <p:nvPr/>
        </p:nvSpPr>
        <p:spPr bwMode="auto">
          <a:xfrm>
            <a:off x="34925" y="3175000"/>
            <a:ext cx="57594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fontAlgn="base" hangingPunct="1">
              <a:spcBef>
                <a:spcPct val="0"/>
              </a:spcBef>
              <a:spcAft>
                <a:spcPct val="0"/>
              </a:spcAft>
            </a:pPr>
            <a:r>
              <a:rPr lang="en-US" altLang="it-IT" sz="2400" i="1" smtClean="0">
                <a:solidFill>
                  <a:srgbClr val="464B47"/>
                </a:solidFill>
                <a:latin typeface="Century Gothic" pitchFamily="34" charset="0"/>
                <a:ea typeface="Raleway"/>
                <a:cs typeface="Raleway"/>
              </a:rPr>
              <a:t>Third sector reform and non-financial reporting obligation</a:t>
            </a:r>
          </a:p>
          <a:p>
            <a:pPr eaLnBrk="1" fontAlgn="base" hangingPunct="1">
              <a:spcBef>
                <a:spcPct val="0"/>
              </a:spcBef>
              <a:spcAft>
                <a:spcPct val="0"/>
              </a:spcAft>
            </a:pPr>
            <a:endParaRPr lang="it-IT" altLang="it-IT" sz="2400" smtClean="0">
              <a:solidFill>
                <a:prstClr val="black"/>
              </a:solidFill>
              <a:latin typeface="Times New Roman" pitchFamily="18" charset="0"/>
              <a:cs typeface="Times New Roman" pitchFamily="18" charset="0"/>
            </a:endParaRPr>
          </a:p>
        </p:txBody>
      </p:sp>
      <p:sp>
        <p:nvSpPr>
          <p:cNvPr id="12" name="Freccia a destra 11"/>
          <p:cNvSpPr/>
          <p:nvPr/>
        </p:nvSpPr>
        <p:spPr>
          <a:xfrm>
            <a:off x="6092829" y="3026738"/>
            <a:ext cx="597192" cy="1151440"/>
          </a:xfrm>
          <a:prstGeom prst="rightArrow">
            <a:avLst/>
          </a:prstGeom>
          <a:blipFill rotWithShape="1">
            <a:blip r:embed="rId5"/>
            <a:srcRect/>
            <a:tile tx="0" ty="0" sx="100000" sy="100000" flip="none" algn="tl"/>
          </a:blip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spcFirstLastPara="1" lIns="50799" tIns="50799" rIns="50799" bIns="50799" spcCol="38099" anchor="ctr">
            <a:spAutoFit/>
          </a:bodyPr>
          <a:lstStyle/>
          <a:p>
            <a:pPr algn="ctr" hangingPunct="0">
              <a:defRPr/>
            </a:pPr>
            <a:endParaRPr lang="it-IT" sz="3100">
              <a:solidFill>
                <a:srgbClr val="FFFFFF"/>
              </a:solidFill>
              <a:latin typeface="Times New Roman" panose="02020603050405020304" pitchFamily="18" charset="0"/>
              <a:cs typeface="Times New Roman" panose="02020603050405020304" pitchFamily="18" charset="0"/>
            </a:endParaRPr>
          </a:p>
        </p:txBody>
      </p:sp>
      <p:sp>
        <p:nvSpPr>
          <p:cNvPr id="13" name="CasellaDiTesto 12"/>
          <p:cNvSpPr txBox="1"/>
          <p:nvPr/>
        </p:nvSpPr>
        <p:spPr>
          <a:xfrm>
            <a:off x="14396300" y="3144222"/>
            <a:ext cx="5519157" cy="8412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lIns="50799" tIns="50799" rIns="50799" bIns="50799" spcCol="38099" anchor="ctr">
            <a:spAutoFit/>
          </a:bodyPr>
          <a:lstStyle/>
          <a:p>
            <a:pPr algn="ctr" hangingPunct="0">
              <a:defRPr/>
            </a:pPr>
            <a:r>
              <a:rPr lang="en-US" sz="2400" dirty="0">
                <a:solidFill>
                  <a:srgbClr val="464B47"/>
                </a:solidFill>
                <a:latin typeface="Century Gothic" panose="020B0502020202020204" pitchFamily="34" charset="0"/>
                <a:ea typeface="Raleway"/>
                <a:cs typeface="Raleway"/>
              </a:rPr>
              <a:t>Implementation of the EU Directive </a:t>
            </a:r>
          </a:p>
          <a:p>
            <a:pPr algn="ctr" hangingPunct="0">
              <a:defRPr/>
            </a:pPr>
            <a:r>
              <a:rPr lang="en-US" sz="2400" dirty="0">
                <a:solidFill>
                  <a:srgbClr val="464B47"/>
                </a:solidFill>
                <a:latin typeface="Century Gothic" panose="020B0502020202020204" pitchFamily="34" charset="0"/>
                <a:ea typeface="Raleway"/>
                <a:cs typeface="Raleway"/>
              </a:rPr>
              <a:t>2014/95</a:t>
            </a:r>
          </a:p>
        </p:txBody>
      </p:sp>
      <p:sp>
        <p:nvSpPr>
          <p:cNvPr id="10250" name="CasellaDiTesto 14"/>
          <p:cNvSpPr txBox="1">
            <a:spLocks noChangeArrowheads="1"/>
          </p:cNvSpPr>
          <p:nvPr/>
        </p:nvSpPr>
        <p:spPr bwMode="auto">
          <a:xfrm>
            <a:off x="555625" y="6142038"/>
            <a:ext cx="16197263" cy="387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fontAlgn="base" hangingPunct="1">
              <a:spcBef>
                <a:spcPct val="0"/>
              </a:spcBef>
              <a:spcAft>
                <a:spcPct val="0"/>
              </a:spcAft>
            </a:pPr>
            <a:r>
              <a:rPr lang="en-US" altLang="it-IT" sz="2200" smtClean="0">
                <a:solidFill>
                  <a:srgbClr val="464B47"/>
                </a:solidFill>
                <a:latin typeface="Century Gothic" pitchFamily="34" charset="0"/>
                <a:ea typeface="Raleway"/>
                <a:cs typeface="Raleway"/>
              </a:rPr>
              <a:t>Obligation for public-interest entities which have had during the financial year:</a:t>
            </a:r>
          </a:p>
          <a:p>
            <a:pPr eaLnBrk="1" fontAlgn="base" hangingPunct="1">
              <a:spcBef>
                <a:spcPct val="0"/>
              </a:spcBef>
              <a:spcAft>
                <a:spcPct val="0"/>
              </a:spcAft>
            </a:pPr>
            <a:endParaRPr lang="en-US" altLang="it-IT" sz="2200" smtClean="0">
              <a:solidFill>
                <a:srgbClr val="464B47"/>
              </a:solidFill>
              <a:latin typeface="Century Gothic" pitchFamily="34" charset="0"/>
              <a:ea typeface="Raleway"/>
              <a:cs typeface="Raleway"/>
            </a:endParaRPr>
          </a:p>
          <a:p>
            <a:pPr eaLnBrk="1" fontAlgn="base" hangingPunct="1">
              <a:spcBef>
                <a:spcPct val="0"/>
              </a:spcBef>
              <a:spcAft>
                <a:spcPct val="0"/>
              </a:spcAft>
            </a:pPr>
            <a:r>
              <a:rPr lang="en-US" altLang="it-IT" sz="2200" smtClean="0">
                <a:solidFill>
                  <a:srgbClr val="464B47"/>
                </a:solidFill>
                <a:latin typeface="Century Gothic" pitchFamily="34" charset="0"/>
                <a:ea typeface="Raleway"/>
                <a:cs typeface="Raleway"/>
              </a:rPr>
              <a:t>(a) </a:t>
            </a:r>
            <a:r>
              <a:rPr lang="en-US" altLang="it-IT" sz="2200" b="1" smtClean="0">
                <a:solidFill>
                  <a:srgbClr val="464B47"/>
                </a:solidFill>
                <a:latin typeface="Century Gothic" pitchFamily="34" charset="0"/>
                <a:ea typeface="Raleway"/>
                <a:cs typeface="Raleway"/>
              </a:rPr>
              <a:t>No. of employees </a:t>
            </a:r>
            <a:r>
              <a:rPr lang="en-US" altLang="it-IT" sz="2200" smtClean="0">
                <a:solidFill>
                  <a:srgbClr val="464B47"/>
                </a:solidFill>
                <a:latin typeface="Century Gothic" pitchFamily="34" charset="0"/>
                <a:ea typeface="Raleway"/>
                <a:cs typeface="Raleway"/>
              </a:rPr>
              <a:t>over 500 and, at the balance sheet date, exceeding one of the following limits:</a:t>
            </a:r>
          </a:p>
          <a:p>
            <a:pPr eaLnBrk="1" fontAlgn="base" hangingPunct="1">
              <a:spcBef>
                <a:spcPct val="0"/>
              </a:spcBef>
              <a:spcAft>
                <a:spcPct val="0"/>
              </a:spcAft>
            </a:pPr>
            <a:endParaRPr lang="en-US" altLang="it-IT" sz="2200" smtClean="0">
              <a:solidFill>
                <a:srgbClr val="464B47"/>
              </a:solidFill>
              <a:latin typeface="Century Gothic" pitchFamily="34" charset="0"/>
              <a:ea typeface="Raleway"/>
              <a:cs typeface="Raleway"/>
            </a:endParaRPr>
          </a:p>
          <a:p>
            <a:pPr eaLnBrk="1" fontAlgn="base" hangingPunct="1">
              <a:spcBef>
                <a:spcPct val="0"/>
              </a:spcBef>
              <a:spcAft>
                <a:spcPct val="0"/>
              </a:spcAft>
            </a:pPr>
            <a:endParaRPr lang="en-US" altLang="it-IT" sz="2200" smtClean="0">
              <a:solidFill>
                <a:srgbClr val="464B47"/>
              </a:solidFill>
              <a:latin typeface="Century Gothic" pitchFamily="34" charset="0"/>
              <a:ea typeface="Raleway"/>
              <a:cs typeface="Raleway"/>
            </a:endParaRPr>
          </a:p>
          <a:p>
            <a:pPr eaLnBrk="1" fontAlgn="base" hangingPunct="1">
              <a:spcBef>
                <a:spcPct val="0"/>
              </a:spcBef>
              <a:spcAft>
                <a:spcPct val="0"/>
              </a:spcAft>
            </a:pPr>
            <a:r>
              <a:rPr lang="en-US" altLang="it-IT" sz="2200" smtClean="0">
                <a:solidFill>
                  <a:srgbClr val="464B47"/>
                </a:solidFill>
                <a:latin typeface="Century Gothic" pitchFamily="34" charset="0"/>
                <a:ea typeface="Raleway"/>
                <a:cs typeface="Raleway"/>
              </a:rPr>
              <a:t>b.1) </a:t>
            </a:r>
            <a:r>
              <a:rPr lang="en-US" altLang="it-IT" sz="2200" b="1" smtClean="0">
                <a:solidFill>
                  <a:srgbClr val="464B47"/>
                </a:solidFill>
                <a:latin typeface="Century Gothic" pitchFamily="34" charset="0"/>
                <a:ea typeface="Raleway"/>
                <a:cs typeface="Raleway"/>
              </a:rPr>
              <a:t>Balance sheet</a:t>
            </a:r>
            <a:r>
              <a:rPr lang="en-US" altLang="it-IT" sz="2200" smtClean="0">
                <a:solidFill>
                  <a:srgbClr val="464B47"/>
                </a:solidFill>
                <a:latin typeface="Century Gothic" pitchFamily="34" charset="0"/>
                <a:ea typeface="Raleway"/>
                <a:cs typeface="Raleway"/>
              </a:rPr>
              <a:t>: €20,000,000;</a:t>
            </a:r>
          </a:p>
          <a:p>
            <a:pPr eaLnBrk="1" fontAlgn="base" hangingPunct="1">
              <a:spcBef>
                <a:spcPct val="0"/>
              </a:spcBef>
              <a:spcAft>
                <a:spcPct val="0"/>
              </a:spcAft>
            </a:pPr>
            <a:endParaRPr lang="en-US" altLang="it-IT" sz="2200" smtClean="0">
              <a:solidFill>
                <a:srgbClr val="464B47"/>
              </a:solidFill>
              <a:latin typeface="Century Gothic" pitchFamily="34" charset="0"/>
              <a:ea typeface="Raleway"/>
              <a:cs typeface="Raleway"/>
            </a:endParaRPr>
          </a:p>
          <a:p>
            <a:pPr eaLnBrk="1" fontAlgn="base" hangingPunct="1">
              <a:spcBef>
                <a:spcPct val="0"/>
              </a:spcBef>
              <a:spcAft>
                <a:spcPct val="0"/>
              </a:spcAft>
            </a:pPr>
            <a:endParaRPr lang="en-US" altLang="it-IT" sz="2200" smtClean="0">
              <a:solidFill>
                <a:srgbClr val="464B47"/>
              </a:solidFill>
              <a:latin typeface="Century Gothic" pitchFamily="34" charset="0"/>
              <a:ea typeface="Raleway"/>
              <a:cs typeface="Raleway"/>
            </a:endParaRPr>
          </a:p>
          <a:p>
            <a:pPr eaLnBrk="1" fontAlgn="base" hangingPunct="1">
              <a:spcBef>
                <a:spcPct val="0"/>
              </a:spcBef>
              <a:spcAft>
                <a:spcPct val="0"/>
              </a:spcAft>
            </a:pPr>
            <a:r>
              <a:rPr lang="en-US" altLang="it-IT" sz="2200" smtClean="0">
                <a:solidFill>
                  <a:srgbClr val="464B47"/>
                </a:solidFill>
                <a:latin typeface="Century Gothic" pitchFamily="34" charset="0"/>
                <a:ea typeface="Raleway"/>
                <a:cs typeface="Raleway"/>
              </a:rPr>
              <a:t>b.2) </a:t>
            </a:r>
            <a:r>
              <a:rPr lang="en-US" altLang="it-IT" sz="2200" b="1" smtClean="0">
                <a:solidFill>
                  <a:srgbClr val="464B47"/>
                </a:solidFill>
                <a:latin typeface="Century Gothic" pitchFamily="34" charset="0"/>
                <a:ea typeface="Raleway"/>
                <a:cs typeface="Raleway"/>
              </a:rPr>
              <a:t>Net revenues</a:t>
            </a:r>
            <a:r>
              <a:rPr lang="en-US" altLang="it-IT" sz="2200" smtClean="0">
                <a:solidFill>
                  <a:srgbClr val="464B47"/>
                </a:solidFill>
                <a:latin typeface="Century Gothic" pitchFamily="34" charset="0"/>
                <a:ea typeface="Raleway"/>
                <a:cs typeface="Raleway"/>
              </a:rPr>
              <a:t>: €40,000,000.</a:t>
            </a:r>
          </a:p>
          <a:p>
            <a:pPr eaLnBrk="1" fontAlgn="base" hangingPunct="1">
              <a:spcBef>
                <a:spcPct val="0"/>
              </a:spcBef>
              <a:spcAft>
                <a:spcPct val="0"/>
              </a:spcAft>
            </a:pPr>
            <a:endParaRPr lang="it-IT" altLang="it-IT" sz="2400" smtClean="0">
              <a:solidFill>
                <a:prstClr val="black"/>
              </a:solidFill>
              <a:latin typeface="Times New Roman" pitchFamily="18" charset="0"/>
              <a:cs typeface="Times New Roman" pitchFamily="18" charset="0"/>
            </a:endParaRPr>
          </a:p>
          <a:p>
            <a:pPr eaLnBrk="1" fontAlgn="base" hangingPunct="1">
              <a:spcBef>
                <a:spcPct val="0"/>
              </a:spcBef>
              <a:spcAft>
                <a:spcPct val="0"/>
              </a:spcAft>
            </a:pPr>
            <a:endParaRPr lang="it-IT" altLang="it-IT" sz="2400" smtClean="0">
              <a:solidFill>
                <a:prstClr val="black"/>
              </a:solidFill>
              <a:latin typeface="Times New Roman" pitchFamily="18" charset="0"/>
              <a:cs typeface="Times New Roman" pitchFamily="18" charset="0"/>
            </a:endParaRPr>
          </a:p>
        </p:txBody>
      </p:sp>
      <p:sp>
        <p:nvSpPr>
          <p:cNvPr id="15" name="Freccia in giù 14"/>
          <p:cNvSpPr/>
          <p:nvPr/>
        </p:nvSpPr>
        <p:spPr>
          <a:xfrm>
            <a:off x="2149475" y="4703763"/>
            <a:ext cx="395288" cy="5175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anchor="ctr"/>
          <a:lstStyle/>
          <a:p>
            <a:pPr algn="ctr" fontAlgn="base">
              <a:spcBef>
                <a:spcPct val="0"/>
              </a:spcBef>
              <a:spcAft>
                <a:spcPct val="0"/>
              </a:spcAft>
              <a:defRPr/>
            </a:pPr>
            <a:endParaRPr lang="it-IT">
              <a:solidFill>
                <a:prstClr val="white"/>
              </a:solidFill>
            </a:endParaRPr>
          </a:p>
        </p:txBody>
      </p:sp>
      <p:sp>
        <p:nvSpPr>
          <p:cNvPr id="16" name="CasellaDiTesto 15"/>
          <p:cNvSpPr txBox="1"/>
          <p:nvPr/>
        </p:nvSpPr>
        <p:spPr>
          <a:xfrm>
            <a:off x="6858000" y="2994025"/>
            <a:ext cx="6410325" cy="1477963"/>
          </a:xfrm>
          <a:prstGeom prst="rect">
            <a:avLst/>
          </a:prstGeom>
          <a:noFill/>
        </p:spPr>
        <p:txBody>
          <a:bodyPr wrap="none" lIns="91434" tIns="45718" rIns="91434" bIns="45718">
            <a:spAutoFit/>
          </a:bodyPr>
          <a:lstStyle/>
          <a:p>
            <a:pPr marL="342878" indent="-342878" fontAlgn="base">
              <a:spcBef>
                <a:spcPct val="0"/>
              </a:spcBef>
              <a:spcAft>
                <a:spcPct val="0"/>
              </a:spcAft>
              <a:buFont typeface="Arial" panose="020B0604020202020204" pitchFamily="34" charset="0"/>
              <a:buChar char="•"/>
              <a:defRPr/>
            </a:pPr>
            <a:r>
              <a:rPr lang="en-US" sz="2400" b="1" dirty="0">
                <a:solidFill>
                  <a:prstClr val="black"/>
                </a:solidFill>
                <a:latin typeface="Century Gothic" panose="020B0502020202020204" pitchFamily="34" charset="0"/>
                <a:cs typeface="Times New Roman" panose="02020603050405020304" pitchFamily="18" charset="0"/>
              </a:rPr>
              <a:t>Legislative Decree no. 254/2016  </a:t>
            </a:r>
          </a:p>
          <a:p>
            <a:pPr marL="342878" indent="-342878" fontAlgn="base">
              <a:spcBef>
                <a:spcPct val="0"/>
              </a:spcBef>
              <a:spcAft>
                <a:spcPct val="0"/>
              </a:spcAft>
              <a:buFont typeface="Arial" panose="020B0604020202020204" pitchFamily="34" charset="0"/>
              <a:buChar char="•"/>
              <a:defRPr/>
            </a:pPr>
            <a:endParaRPr lang="en-US" sz="2400" b="1" dirty="0">
              <a:solidFill>
                <a:prstClr val="black"/>
              </a:solidFill>
              <a:latin typeface="Century Gothic" panose="020B0502020202020204" pitchFamily="34" charset="0"/>
              <a:cs typeface="Times New Roman" panose="02020603050405020304" pitchFamily="18" charset="0"/>
            </a:endParaRPr>
          </a:p>
          <a:p>
            <a:pPr marL="342878" indent="-342878" fontAlgn="base">
              <a:spcBef>
                <a:spcPct val="0"/>
              </a:spcBef>
              <a:spcAft>
                <a:spcPct val="0"/>
              </a:spcAft>
              <a:buFont typeface="Arial" panose="020B0604020202020204" pitchFamily="34" charset="0"/>
              <a:buChar char="•"/>
              <a:defRPr/>
            </a:pPr>
            <a:r>
              <a:rPr lang="en-US" sz="2400" b="1" dirty="0">
                <a:solidFill>
                  <a:prstClr val="black"/>
                </a:solidFill>
                <a:latin typeface="Century Gothic" panose="020B0502020202020204" pitchFamily="34" charset="0"/>
                <a:cs typeface="Times New Roman" panose="02020603050405020304" pitchFamily="18" charset="0"/>
              </a:rPr>
              <a:t>Implementing Decrees of Law 106/2016</a:t>
            </a:r>
          </a:p>
          <a:p>
            <a:pPr fontAlgn="base">
              <a:spcBef>
                <a:spcPct val="0"/>
              </a:spcBef>
              <a:spcAft>
                <a:spcPct val="0"/>
              </a:spcAft>
              <a:defRPr/>
            </a:pPr>
            <a:endParaRPr lang="it-IT" dirty="0">
              <a:solidFill>
                <a:prstClr val="black"/>
              </a:solidFill>
              <a:cs typeface="Arial" pitchFamily="34" charset="0"/>
            </a:endParaRPr>
          </a:p>
        </p:txBody>
      </p:sp>
      <p:sp>
        <p:nvSpPr>
          <p:cNvPr id="17" name="Freccia a destra 16"/>
          <p:cNvSpPr/>
          <p:nvPr/>
        </p:nvSpPr>
        <p:spPr>
          <a:xfrm>
            <a:off x="13448743" y="3026738"/>
            <a:ext cx="597192" cy="1151440"/>
          </a:xfrm>
          <a:prstGeom prst="rightArrow">
            <a:avLst/>
          </a:prstGeom>
          <a:blipFill rotWithShape="1">
            <a:blip r:embed="rId5"/>
            <a:srcRect/>
            <a:tile tx="0" ty="0" sx="100000" sy="100000" flip="none" algn="tl"/>
          </a:blip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spcFirstLastPara="1" lIns="50799" tIns="50799" rIns="50799" bIns="50799" spcCol="38099" anchor="ctr">
            <a:spAutoFit/>
          </a:bodyPr>
          <a:lstStyle/>
          <a:p>
            <a:pPr algn="ctr" hangingPunct="0">
              <a:defRPr/>
            </a:pPr>
            <a:endParaRPr lang="it-IT" sz="3100">
              <a:solidFill>
                <a:srgbClr val="FFFFFF"/>
              </a:solidFill>
              <a:latin typeface="Times New Roman" panose="02020603050405020304" pitchFamily="18" charset="0"/>
              <a:cs typeface="Times New Roman" panose="02020603050405020304" pitchFamily="18" charset="0"/>
            </a:endParaRPr>
          </a:p>
        </p:txBody>
      </p:sp>
      <p:sp>
        <p:nvSpPr>
          <p:cNvPr id="10254" name="CasellaDiTesto 25"/>
          <p:cNvSpPr txBox="1">
            <a:spLocks noChangeArrowheads="1"/>
          </p:cNvSpPr>
          <p:nvPr/>
        </p:nvSpPr>
        <p:spPr bwMode="auto">
          <a:xfrm>
            <a:off x="7923213" y="1414463"/>
            <a:ext cx="381158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fontAlgn="base" hangingPunct="1">
              <a:spcBef>
                <a:spcPct val="0"/>
              </a:spcBef>
              <a:spcAft>
                <a:spcPct val="0"/>
              </a:spcAft>
            </a:pPr>
            <a:r>
              <a:rPr lang="en-US" altLang="it-IT" sz="2800" b="1" smtClean="0">
                <a:solidFill>
                  <a:srgbClr val="646B65"/>
                </a:solidFill>
                <a:latin typeface="Century Gothic" pitchFamily="34" charset="0"/>
              </a:rPr>
              <a:t>NORMATIVE BASIS</a:t>
            </a:r>
          </a:p>
        </p:txBody>
      </p:sp>
      <p:pic>
        <p:nvPicPr>
          <p:cNvPr id="10255"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66175" y="7658100"/>
            <a:ext cx="11333163" cy="2662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256" name="CasellaDiTesto 20"/>
          <p:cNvSpPr txBox="1">
            <a:spLocks noChangeArrowheads="1"/>
          </p:cNvSpPr>
          <p:nvPr/>
        </p:nvSpPr>
        <p:spPr bwMode="auto">
          <a:xfrm>
            <a:off x="16930846" y="7293651"/>
            <a:ext cx="3138488"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4" tIns="45718" rIns="91434" bIns="45718">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fontAlgn="base" hangingPunct="1">
              <a:spcBef>
                <a:spcPct val="0"/>
              </a:spcBef>
              <a:spcAft>
                <a:spcPct val="0"/>
              </a:spcAft>
            </a:pPr>
            <a:r>
              <a:rPr lang="it-IT" altLang="it-IT" sz="1900" i="1" smtClean="0">
                <a:solidFill>
                  <a:prstClr val="black"/>
                </a:solidFill>
                <a:latin typeface="Century Gothic" pitchFamily="34" charset="0"/>
                <a:cs typeface="Times New Roman" pitchFamily="18" charset="0"/>
              </a:rPr>
              <a:t>Source: Rheinmetall.com</a:t>
            </a:r>
          </a:p>
        </p:txBody>
      </p:sp>
      <p:sp>
        <p:nvSpPr>
          <p:cNvPr id="2" name="CasellaDiTesto 1"/>
          <p:cNvSpPr txBox="1"/>
          <p:nvPr/>
        </p:nvSpPr>
        <p:spPr>
          <a:xfrm>
            <a:off x="12077013" y="10522070"/>
            <a:ext cx="7992321" cy="584775"/>
          </a:xfrm>
          <a:prstGeom prst="rect">
            <a:avLst/>
          </a:prstGeom>
          <a:noFill/>
        </p:spPr>
        <p:txBody>
          <a:bodyPr wrap="square" rtlCol="0">
            <a:spAutoFit/>
          </a:bodyPr>
          <a:lstStyle/>
          <a:p>
            <a:r>
              <a:rPr lang="it-IT" sz="1600" i="1" dirty="0">
                <a:latin typeface="Century Gothic" panose="020B0502020202020204" pitchFamily="34" charset="0"/>
              </a:rPr>
              <a:t>Source: Sostenibilità aziendale e sviluppo professionale, corporate </a:t>
            </a:r>
            <a:r>
              <a:rPr lang="it-IT" sz="1600" i="1" dirty="0" err="1">
                <a:latin typeface="Century Gothic" panose="020B0502020202020204" pitchFamily="34" charset="0"/>
              </a:rPr>
              <a:t>governance</a:t>
            </a:r>
            <a:r>
              <a:rPr lang="it-IT" sz="1600" i="1" dirty="0">
                <a:latin typeface="Century Gothic" panose="020B0502020202020204" pitchFamily="34" charset="0"/>
              </a:rPr>
              <a:t> &amp; </a:t>
            </a:r>
            <a:r>
              <a:rPr lang="it-IT" sz="1600" i="1" dirty="0" err="1">
                <a:latin typeface="Century Gothic" panose="020B0502020202020204" pitchFamily="34" charset="0"/>
              </a:rPr>
              <a:t>risk</a:t>
            </a:r>
            <a:r>
              <a:rPr lang="it-IT" sz="1600" i="1" dirty="0">
                <a:latin typeface="Century Gothic" panose="020B0502020202020204" pitchFamily="34" charset="0"/>
              </a:rPr>
              <a:t> management, </a:t>
            </a:r>
            <a:r>
              <a:rPr lang="it-IT" sz="1600" i="1" dirty="0" err="1" smtClean="0">
                <a:latin typeface="Century Gothic" panose="020B0502020202020204" pitchFamily="34" charset="0"/>
              </a:rPr>
              <a:t>July</a:t>
            </a:r>
            <a:r>
              <a:rPr lang="it-IT" sz="1600" i="1" dirty="0" smtClean="0">
                <a:latin typeface="Century Gothic" panose="020B0502020202020204" pitchFamily="34" charset="0"/>
              </a:rPr>
              <a:t> 2019</a:t>
            </a:r>
            <a:endParaRPr lang="it-IT" sz="1600" i="1" dirty="0">
              <a:latin typeface="Century Gothic" panose="020B0502020202020204" pitchFamily="34" charset="0"/>
            </a:endParaRPr>
          </a:p>
        </p:txBody>
      </p:sp>
    </p:spTree>
    <p:extLst>
      <p:ext uri="{BB962C8B-B14F-4D97-AF65-F5344CB8AC3E}">
        <p14:creationId xmlns:p14="http://schemas.microsoft.com/office/powerpoint/2010/main" val="42581989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69"/>
          <p:cNvSpPr>
            <a:spLocks noChangeArrowheads="1"/>
          </p:cNvSpPr>
          <p:nvPr/>
        </p:nvSpPr>
        <p:spPr bwMode="auto">
          <a:xfrm>
            <a:off x="0" y="1525588"/>
            <a:ext cx="20126325" cy="8858250"/>
          </a:xfrm>
          <a:prstGeom prst="rect">
            <a:avLst/>
          </a:prstGeom>
          <a:solidFill>
            <a:srgbClr val="4C4C4B">
              <a:alpha val="7059"/>
            </a:srgbClr>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1883" tIns="41883" rIns="41883" bIns="41883" anchor="ctr"/>
          <a:lstStyle>
            <a:lvl1pPr>
              <a:defRPr sz="4300">
                <a:solidFill>
                  <a:schemeClr val="tx1"/>
                </a:solidFill>
                <a:latin typeface="Calibri" pitchFamily="34" charset="0"/>
              </a:defRPr>
            </a:lvl1pPr>
            <a:lvl2pPr marL="742950" indent="-285750">
              <a:defRPr sz="4300">
                <a:solidFill>
                  <a:schemeClr val="tx1"/>
                </a:solidFill>
                <a:latin typeface="Calibri" pitchFamily="34" charset="0"/>
              </a:defRPr>
            </a:lvl2pPr>
            <a:lvl3pPr marL="1143000" indent="-228600">
              <a:defRPr sz="4300">
                <a:solidFill>
                  <a:schemeClr val="tx1"/>
                </a:solidFill>
                <a:latin typeface="Calibri" pitchFamily="34" charset="0"/>
              </a:defRPr>
            </a:lvl3pPr>
            <a:lvl4pPr marL="1600200" indent="-228600">
              <a:defRPr sz="4300">
                <a:solidFill>
                  <a:schemeClr val="tx1"/>
                </a:solidFill>
                <a:latin typeface="Calibri" pitchFamily="34" charset="0"/>
              </a:defRPr>
            </a:lvl4pPr>
            <a:lvl5pPr marL="2057400" indent="-228600">
              <a:defRPr sz="4300">
                <a:solidFill>
                  <a:schemeClr val="tx1"/>
                </a:solidFill>
                <a:latin typeface="Calibri" pitchFamily="34" charset="0"/>
              </a:defRPr>
            </a:lvl5pPr>
            <a:lvl6pPr marL="2514600" indent="-228600" defTabSz="2176463" fontAlgn="base">
              <a:spcBef>
                <a:spcPct val="0"/>
              </a:spcBef>
              <a:spcAft>
                <a:spcPct val="0"/>
              </a:spcAft>
              <a:defRPr sz="4300">
                <a:solidFill>
                  <a:schemeClr val="tx1"/>
                </a:solidFill>
                <a:latin typeface="Calibri" pitchFamily="34" charset="0"/>
              </a:defRPr>
            </a:lvl6pPr>
            <a:lvl7pPr marL="2971800" indent="-228600" defTabSz="2176463" fontAlgn="base">
              <a:spcBef>
                <a:spcPct val="0"/>
              </a:spcBef>
              <a:spcAft>
                <a:spcPct val="0"/>
              </a:spcAft>
              <a:defRPr sz="4300">
                <a:solidFill>
                  <a:schemeClr val="tx1"/>
                </a:solidFill>
                <a:latin typeface="Calibri" pitchFamily="34" charset="0"/>
              </a:defRPr>
            </a:lvl7pPr>
            <a:lvl8pPr marL="3429000" indent="-228600" defTabSz="2176463" fontAlgn="base">
              <a:spcBef>
                <a:spcPct val="0"/>
              </a:spcBef>
              <a:spcAft>
                <a:spcPct val="0"/>
              </a:spcAft>
              <a:defRPr sz="4300">
                <a:solidFill>
                  <a:schemeClr val="tx1"/>
                </a:solidFill>
                <a:latin typeface="Calibri" pitchFamily="34" charset="0"/>
              </a:defRPr>
            </a:lvl8pPr>
            <a:lvl9pPr marL="3886200" indent="-228600" defTabSz="2176463" fontAlgn="base">
              <a:spcBef>
                <a:spcPct val="0"/>
              </a:spcBef>
              <a:spcAft>
                <a:spcPct val="0"/>
              </a:spcAft>
              <a:defRPr sz="4300">
                <a:solidFill>
                  <a:schemeClr val="tx1"/>
                </a:solidFill>
                <a:latin typeface="Calibri" pitchFamily="34" charset="0"/>
              </a:defRPr>
            </a:lvl9pPr>
          </a:lstStyle>
          <a:p>
            <a:pPr algn="ctr" eaLnBrk="0" hangingPunct="0">
              <a:defRPr/>
            </a:pPr>
            <a:endParaRPr lang="it-IT" altLang="it-IT" sz="5442" b="1">
              <a:solidFill>
                <a:srgbClr val="FF0000"/>
              </a:solidFill>
              <a:cs typeface="Arial" pitchFamily="34" charset="0"/>
            </a:endParaRPr>
          </a:p>
        </p:txBody>
      </p:sp>
      <p:pic>
        <p:nvPicPr>
          <p:cNvPr id="1126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025" y="10455275"/>
            <a:ext cx="2232025" cy="68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8" name="Rettangolo 15"/>
          <p:cNvSpPr>
            <a:spLocks noChangeArrowheads="1"/>
          </p:cNvSpPr>
          <p:nvPr/>
        </p:nvSpPr>
        <p:spPr bwMode="auto">
          <a:xfrm>
            <a:off x="12519025" y="5954713"/>
            <a:ext cx="344488"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fontAlgn="base" hangingPunct="1">
              <a:spcBef>
                <a:spcPct val="0"/>
              </a:spcBef>
              <a:spcAft>
                <a:spcPct val="0"/>
              </a:spcAft>
            </a:pPr>
            <a:r>
              <a:rPr lang="it-IT" altLang="it-IT" smtClean="0">
                <a:solidFill>
                  <a:prstClr val="black"/>
                </a:solidFill>
                <a:latin typeface="Times New Roman" pitchFamily="18" charset="0"/>
                <a:cs typeface="Times New Roman" pitchFamily="18" charset="0"/>
              </a:rPr>
              <a:t> </a:t>
            </a:r>
          </a:p>
        </p:txBody>
      </p:sp>
      <p:sp>
        <p:nvSpPr>
          <p:cNvPr id="11269" name="Rettangolo 16"/>
          <p:cNvSpPr>
            <a:spLocks noChangeArrowheads="1"/>
          </p:cNvSpPr>
          <p:nvPr/>
        </p:nvSpPr>
        <p:spPr bwMode="auto">
          <a:xfrm>
            <a:off x="12519025" y="5954713"/>
            <a:ext cx="344488"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fontAlgn="base" hangingPunct="1">
              <a:spcBef>
                <a:spcPct val="0"/>
              </a:spcBef>
              <a:spcAft>
                <a:spcPct val="0"/>
              </a:spcAft>
            </a:pPr>
            <a:r>
              <a:rPr lang="it-IT" altLang="it-IT" smtClean="0">
                <a:solidFill>
                  <a:prstClr val="black"/>
                </a:solidFill>
                <a:latin typeface="Times New Roman" pitchFamily="18" charset="0"/>
                <a:cs typeface="Times New Roman" pitchFamily="18" charset="0"/>
              </a:rPr>
              <a:t> </a:t>
            </a:r>
          </a:p>
        </p:txBody>
      </p:sp>
      <p:pic>
        <p:nvPicPr>
          <p:cNvPr id="11270" name="Picture 131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80650" y="3908425"/>
            <a:ext cx="9220200" cy="552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2775" y="3908425"/>
            <a:ext cx="9220200" cy="552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CasellaDiTesto 20"/>
          <p:cNvSpPr txBox="1"/>
          <p:nvPr/>
        </p:nvSpPr>
        <p:spPr>
          <a:xfrm>
            <a:off x="0" y="2390064"/>
            <a:ext cx="10511498" cy="1118255"/>
          </a:xfrm>
          <a:prstGeom prst="rect">
            <a:avLst/>
          </a:prstGeom>
          <a:noFill/>
          <a:ln w="12700" cap="flat">
            <a:noFill/>
            <a:miter lim="400000"/>
          </a:ln>
          <a:effectLst/>
          <a:sp3d/>
        </p:spPr>
        <p:txBody>
          <a:bodyPr spcFirstLastPara="1" lIns="50800" tIns="50800" rIns="50800" bIns="50800" spcCol="38100" anchor="ctr">
            <a:spAutoFit/>
          </a:bodyPr>
          <a:lstStyle/>
          <a:p>
            <a:pPr algn="ctr" hangingPunct="0">
              <a:defRPr/>
            </a:pPr>
            <a:r>
              <a:rPr lang="en-US" sz="2400" b="1" dirty="0">
                <a:solidFill>
                  <a:srgbClr val="464B47"/>
                </a:solidFill>
                <a:latin typeface="Century Gothic" panose="020B0502020202020204" pitchFamily="34" charset="0"/>
                <a:ea typeface="Raleway"/>
                <a:cs typeface="Raleway"/>
              </a:rPr>
              <a:t>Total investments in CSR </a:t>
            </a:r>
            <a:r>
              <a:rPr lang="en-US" sz="2400" dirty="0">
                <a:solidFill>
                  <a:srgbClr val="464B47"/>
                </a:solidFill>
                <a:latin typeface="Century Gothic" panose="020B0502020202020204" pitchFamily="34" charset="0"/>
                <a:ea typeface="Raleway"/>
                <a:cs typeface="Raleway"/>
              </a:rPr>
              <a:t>(in EUR million with sample base of 319 companies having invested in CSR</a:t>
            </a:r>
            <a:r>
              <a:rPr lang="en-US" sz="2400" kern="0" dirty="0">
                <a:solidFill>
                  <a:sysClr val="windowText" lastClr="000000"/>
                </a:solidFill>
                <a:latin typeface="Century Gothic" panose="020B0502020202020204" pitchFamily="34" charset="0"/>
                <a:cs typeface="Times New Roman" panose="02020603050405020304" pitchFamily="18" charset="0"/>
              </a:rPr>
              <a:t>)</a:t>
            </a:r>
          </a:p>
          <a:p>
            <a:pPr algn="ctr" hangingPunct="0">
              <a:defRPr/>
            </a:pPr>
            <a:endParaRPr lang="it-IT" kern="0" dirty="0">
              <a:solidFill>
                <a:sysClr val="windowText" lastClr="000000"/>
              </a:solidFill>
              <a:latin typeface="Times New Roman" panose="02020603050405020304" pitchFamily="18" charset="0"/>
              <a:cs typeface="Times New Roman" panose="02020603050405020304" pitchFamily="18" charset="0"/>
            </a:endParaRPr>
          </a:p>
        </p:txBody>
      </p:sp>
      <p:sp>
        <p:nvSpPr>
          <p:cNvPr id="24" name="CasellaDiTesto 23"/>
          <p:cNvSpPr txBox="1"/>
          <p:nvPr/>
        </p:nvSpPr>
        <p:spPr>
          <a:xfrm>
            <a:off x="10259060" y="2638556"/>
            <a:ext cx="9215221"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defTabSz="825500" hangingPunct="0">
              <a:defRPr/>
            </a:pPr>
            <a:r>
              <a:rPr lang="en-US" sz="2400" b="1" dirty="0">
                <a:solidFill>
                  <a:srgbClr val="464B47"/>
                </a:solidFill>
                <a:latin typeface="Century Gothic" panose="020B0502020202020204" pitchFamily="34" charset="0"/>
                <a:ea typeface="Raleway"/>
                <a:cs typeface="Raleway"/>
                <a:sym typeface="Helvetica Light"/>
              </a:rPr>
              <a:t>CR reports of GRI - SDD companies in the period 1999/2017</a:t>
            </a:r>
          </a:p>
        </p:txBody>
      </p:sp>
      <p:sp>
        <p:nvSpPr>
          <p:cNvPr id="25" name="CasellaDiTesto 24"/>
          <p:cNvSpPr txBox="1"/>
          <p:nvPr/>
        </p:nvSpPr>
        <p:spPr>
          <a:xfrm>
            <a:off x="1554137" y="9696883"/>
            <a:ext cx="17914722" cy="687368"/>
          </a:xfrm>
          <a:prstGeom prst="rect">
            <a:avLst/>
          </a:prstGeom>
          <a:noFill/>
          <a:ln w="12700" cap="flat">
            <a:noFill/>
            <a:miter lim="400000"/>
          </a:ln>
          <a:effectLst/>
          <a:sp3d/>
        </p:spPr>
        <p:txBody>
          <a:bodyPr spcFirstLastPara="1" lIns="50800" tIns="50800" rIns="50800" bIns="50800" spcCol="38100" anchor="ctr">
            <a:spAutoFit/>
          </a:bodyPr>
          <a:lstStyle/>
          <a:p>
            <a:pPr>
              <a:defRPr/>
            </a:pPr>
            <a:r>
              <a:rPr lang="en-US" sz="1900" dirty="0">
                <a:solidFill>
                  <a:srgbClr val="464B47"/>
                </a:solidFill>
                <a:latin typeface="Century Gothic" panose="020B0502020202020204" pitchFamily="34" charset="0"/>
                <a:ea typeface="Raleway"/>
                <a:cs typeface="Raleway"/>
              </a:rPr>
              <a:t>The most active companies are those in the Finance, Electronics/Information Technology/Telecommunications, Transport and Metallurgy sectors, which are more oriented towards sustainability and the environment. In addition, as can be seen, the impact of CSR activities seems to grow as sales increase</a:t>
            </a:r>
            <a:r>
              <a:rPr lang="en-US" sz="1900" kern="0" dirty="0">
                <a:solidFill>
                  <a:sysClr val="windowText" lastClr="000000"/>
                </a:solidFill>
                <a:latin typeface="Century Gothic" panose="020B0502020202020204" pitchFamily="34" charset="0"/>
                <a:cs typeface="Times New Roman" panose="02020603050405020304" pitchFamily="18" charset="0"/>
              </a:rPr>
              <a:t>.</a:t>
            </a:r>
          </a:p>
        </p:txBody>
      </p:sp>
      <p:pic>
        <p:nvPicPr>
          <p:cNvPr id="11275" name="Virgola blu grigio e bianca-01.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109913" y="665163"/>
            <a:ext cx="512762"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1276" name="Shape 149"/>
          <p:cNvSpPr>
            <a:spLocks noChangeShapeType="1"/>
          </p:cNvSpPr>
          <p:nvPr/>
        </p:nvSpPr>
        <p:spPr bwMode="auto">
          <a:xfrm>
            <a:off x="7938" y="854075"/>
            <a:ext cx="3378200" cy="0"/>
          </a:xfrm>
          <a:prstGeom prst="line">
            <a:avLst/>
          </a:prstGeom>
          <a:noFill/>
          <a:ln w="19050">
            <a:solidFill>
              <a:srgbClr val="123A56"/>
            </a:solidFill>
            <a:miter lim="400000"/>
            <a:headEnd/>
            <a:tailEnd/>
          </a:ln>
          <a:extLst>
            <a:ext uri="{909E8E84-426E-40DD-AFC4-6F175D3DCCD1}">
              <a14:hiddenFill xmlns:a14="http://schemas.microsoft.com/office/drawing/2010/main">
                <a:noFill/>
              </a14:hiddenFill>
            </a:ext>
          </a:extLst>
        </p:spPr>
        <p:txBody>
          <a:bodyPr lIns="50799" tIns="50799" rIns="50799" bIns="50799" anchor="ctr"/>
          <a:lstStyle/>
          <a:p>
            <a:pPr fontAlgn="base">
              <a:spcBef>
                <a:spcPct val="0"/>
              </a:spcBef>
              <a:spcAft>
                <a:spcPct val="0"/>
              </a:spcAft>
            </a:pPr>
            <a:endParaRPr lang="en-US" smtClean="0">
              <a:solidFill>
                <a:prstClr val="black"/>
              </a:solidFill>
              <a:cs typeface="Arial" pitchFamily="34" charset="0"/>
            </a:endParaRPr>
          </a:p>
        </p:txBody>
      </p:sp>
      <p:sp>
        <p:nvSpPr>
          <p:cNvPr id="28" name="Shape 170"/>
          <p:cNvSpPr/>
          <p:nvPr/>
        </p:nvSpPr>
        <p:spPr>
          <a:xfrm>
            <a:off x="-50800" y="60325"/>
            <a:ext cx="7588250" cy="563563"/>
          </a:xfrm>
          <a:prstGeom prst="rect">
            <a:avLst/>
          </a:prstGeom>
          <a:ln w="12700">
            <a:miter lim="400000"/>
          </a:ln>
          <a:extLst>
            <a:ext uri="{C572A759-6A51-4108-AA02-DFA0A04FC94B}"/>
          </a:extLst>
        </p:spPr>
        <p:txBody>
          <a:bodyPr lIns="50799" tIns="50799" rIns="50799" bIns="50799" anchor="ctr">
            <a:spAutoFit/>
          </a:bodyPr>
          <a:lstStyle>
            <a:lvl1pPr>
              <a:defRPr sz="3500" cap="all">
                <a:solidFill>
                  <a:srgbClr val="103856"/>
                </a:solidFill>
                <a:latin typeface="Raleway Light"/>
                <a:ea typeface="Raleway Light"/>
                <a:cs typeface="Raleway Light"/>
                <a:sym typeface="Raleway Light"/>
              </a:defRPr>
            </a:lvl1pPr>
          </a:lstStyle>
          <a:p>
            <a:pPr fontAlgn="base">
              <a:spcBef>
                <a:spcPct val="0"/>
              </a:spcBef>
              <a:spcAft>
                <a:spcPct val="0"/>
              </a:spcAft>
              <a:defRPr/>
            </a:pPr>
            <a:r>
              <a:rPr lang="it-IT" sz="3000" dirty="0">
                <a:latin typeface="Century Gothic" panose="020B0502020202020204" pitchFamily="34" charset="0"/>
              </a:rPr>
              <a:t>non-</a:t>
            </a:r>
            <a:r>
              <a:rPr lang="it-IT" sz="3000" dirty="0" err="1">
                <a:latin typeface="Century Gothic" panose="020B0502020202020204" pitchFamily="34" charset="0"/>
              </a:rPr>
              <a:t>financial</a:t>
            </a:r>
            <a:r>
              <a:rPr lang="it-IT" sz="3000" dirty="0">
                <a:latin typeface="Century Gothic" panose="020B0502020202020204" pitchFamily="34" charset="0"/>
              </a:rPr>
              <a:t> reporting</a:t>
            </a:r>
          </a:p>
        </p:txBody>
      </p:sp>
      <p:sp>
        <p:nvSpPr>
          <p:cNvPr id="14" name="CasellaDiTesto 13"/>
          <p:cNvSpPr txBox="1"/>
          <p:nvPr/>
        </p:nvSpPr>
        <p:spPr>
          <a:xfrm>
            <a:off x="12077013" y="10522070"/>
            <a:ext cx="7992321" cy="584775"/>
          </a:xfrm>
          <a:prstGeom prst="rect">
            <a:avLst/>
          </a:prstGeom>
          <a:noFill/>
        </p:spPr>
        <p:txBody>
          <a:bodyPr wrap="square" rtlCol="0">
            <a:spAutoFit/>
          </a:bodyPr>
          <a:lstStyle/>
          <a:p>
            <a:r>
              <a:rPr lang="it-IT" sz="1600" i="1" dirty="0" smtClean="0">
                <a:latin typeface="Century Gothic" panose="020B0502020202020204" pitchFamily="34" charset="0"/>
              </a:rPr>
              <a:t>Source: Sostenibilità aziendale e sviluppo professionale, corporate </a:t>
            </a:r>
            <a:r>
              <a:rPr lang="it-IT" sz="1600" i="1" dirty="0" err="1" smtClean="0">
                <a:latin typeface="Century Gothic" panose="020B0502020202020204" pitchFamily="34" charset="0"/>
              </a:rPr>
              <a:t>governance</a:t>
            </a:r>
            <a:r>
              <a:rPr lang="it-IT" sz="1600" i="1" dirty="0" smtClean="0">
                <a:latin typeface="Century Gothic" panose="020B0502020202020204" pitchFamily="34" charset="0"/>
              </a:rPr>
              <a:t> &amp; </a:t>
            </a:r>
            <a:r>
              <a:rPr lang="it-IT" sz="1600" i="1" dirty="0" err="1" smtClean="0">
                <a:latin typeface="Century Gothic" panose="020B0502020202020204" pitchFamily="34" charset="0"/>
              </a:rPr>
              <a:t>risk</a:t>
            </a:r>
            <a:r>
              <a:rPr lang="it-IT" sz="1600" i="1" dirty="0" smtClean="0">
                <a:latin typeface="Century Gothic" panose="020B0502020202020204" pitchFamily="34" charset="0"/>
              </a:rPr>
              <a:t> management, </a:t>
            </a:r>
            <a:r>
              <a:rPr lang="it-IT" sz="1600" i="1" dirty="0" err="1" smtClean="0">
                <a:latin typeface="Century Gothic" panose="020B0502020202020204" pitchFamily="34" charset="0"/>
              </a:rPr>
              <a:t>July</a:t>
            </a:r>
            <a:r>
              <a:rPr lang="it-IT" sz="1600" i="1" dirty="0" smtClean="0">
                <a:latin typeface="Century Gothic" panose="020B0502020202020204" pitchFamily="34" charset="0"/>
              </a:rPr>
              <a:t> 2019</a:t>
            </a:r>
            <a:endParaRPr lang="it-IT" sz="1600" i="1" dirty="0">
              <a:latin typeface="Century Gothic" panose="020B0502020202020204" pitchFamily="34" charset="0"/>
            </a:endParaRPr>
          </a:p>
        </p:txBody>
      </p:sp>
    </p:spTree>
    <p:extLst>
      <p:ext uri="{BB962C8B-B14F-4D97-AF65-F5344CB8AC3E}">
        <p14:creationId xmlns:p14="http://schemas.microsoft.com/office/powerpoint/2010/main" val="57878632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69"/>
          <p:cNvSpPr>
            <a:spLocks noChangeArrowheads="1"/>
          </p:cNvSpPr>
          <p:nvPr/>
        </p:nvSpPr>
        <p:spPr bwMode="auto">
          <a:xfrm>
            <a:off x="0" y="1462395"/>
            <a:ext cx="20126351" cy="8858369"/>
          </a:xfrm>
          <a:prstGeom prst="rect">
            <a:avLst/>
          </a:prstGeom>
          <a:solidFill>
            <a:srgbClr val="4C4C4B">
              <a:alpha val="7059"/>
            </a:srgbClr>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1883" tIns="41883" rIns="41883" bIns="41883" anchor="ctr"/>
          <a:lstStyle>
            <a:lvl1pPr>
              <a:defRPr sz="4300">
                <a:solidFill>
                  <a:schemeClr val="tx1"/>
                </a:solidFill>
                <a:latin typeface="Calibri" pitchFamily="34" charset="0"/>
              </a:defRPr>
            </a:lvl1pPr>
            <a:lvl2pPr marL="742950" indent="-285750">
              <a:defRPr sz="4300">
                <a:solidFill>
                  <a:schemeClr val="tx1"/>
                </a:solidFill>
                <a:latin typeface="Calibri" pitchFamily="34" charset="0"/>
              </a:defRPr>
            </a:lvl2pPr>
            <a:lvl3pPr marL="1143000" indent="-228600">
              <a:defRPr sz="4300">
                <a:solidFill>
                  <a:schemeClr val="tx1"/>
                </a:solidFill>
                <a:latin typeface="Calibri" pitchFamily="34" charset="0"/>
              </a:defRPr>
            </a:lvl3pPr>
            <a:lvl4pPr marL="1600200" indent="-228600">
              <a:defRPr sz="4300">
                <a:solidFill>
                  <a:schemeClr val="tx1"/>
                </a:solidFill>
                <a:latin typeface="Calibri" pitchFamily="34" charset="0"/>
              </a:defRPr>
            </a:lvl4pPr>
            <a:lvl5pPr marL="2057400" indent="-228600">
              <a:defRPr sz="4300">
                <a:solidFill>
                  <a:schemeClr val="tx1"/>
                </a:solidFill>
                <a:latin typeface="Calibri" pitchFamily="34" charset="0"/>
              </a:defRPr>
            </a:lvl5pPr>
            <a:lvl6pPr marL="2514600" indent="-228600" defTabSz="2176463" fontAlgn="base">
              <a:spcBef>
                <a:spcPct val="0"/>
              </a:spcBef>
              <a:spcAft>
                <a:spcPct val="0"/>
              </a:spcAft>
              <a:defRPr sz="4300">
                <a:solidFill>
                  <a:schemeClr val="tx1"/>
                </a:solidFill>
                <a:latin typeface="Calibri" pitchFamily="34" charset="0"/>
              </a:defRPr>
            </a:lvl6pPr>
            <a:lvl7pPr marL="2971800" indent="-228600" defTabSz="2176463" fontAlgn="base">
              <a:spcBef>
                <a:spcPct val="0"/>
              </a:spcBef>
              <a:spcAft>
                <a:spcPct val="0"/>
              </a:spcAft>
              <a:defRPr sz="4300">
                <a:solidFill>
                  <a:schemeClr val="tx1"/>
                </a:solidFill>
                <a:latin typeface="Calibri" pitchFamily="34" charset="0"/>
              </a:defRPr>
            </a:lvl7pPr>
            <a:lvl8pPr marL="3429000" indent="-228600" defTabSz="2176463" fontAlgn="base">
              <a:spcBef>
                <a:spcPct val="0"/>
              </a:spcBef>
              <a:spcAft>
                <a:spcPct val="0"/>
              </a:spcAft>
              <a:defRPr sz="4300">
                <a:solidFill>
                  <a:schemeClr val="tx1"/>
                </a:solidFill>
                <a:latin typeface="Calibri" pitchFamily="34" charset="0"/>
              </a:defRPr>
            </a:lvl8pPr>
            <a:lvl9pPr marL="3886200" indent="-228600" defTabSz="2176463" fontAlgn="base">
              <a:spcBef>
                <a:spcPct val="0"/>
              </a:spcBef>
              <a:spcAft>
                <a:spcPct val="0"/>
              </a:spcAft>
              <a:defRPr sz="4300">
                <a:solidFill>
                  <a:schemeClr val="tx1"/>
                </a:solidFill>
                <a:latin typeface="Calibri" pitchFamily="34" charset="0"/>
              </a:defRPr>
            </a:lvl9pPr>
          </a:lstStyle>
          <a:p>
            <a:pPr algn="ctr" eaLnBrk="0" hangingPunct="0"/>
            <a:endParaRPr lang="it-IT" altLang="it-IT" sz="5442" b="1">
              <a:solidFill>
                <a:srgbClr val="FF0000"/>
              </a:solidFill>
            </a:endParaRPr>
          </a:p>
        </p:txBody>
      </p:sp>
      <p:sp>
        <p:nvSpPr>
          <p:cNvPr id="6" name="Shape 174"/>
          <p:cNvSpPr>
            <a:spLocks noChangeArrowheads="1"/>
          </p:cNvSpPr>
          <p:nvPr/>
        </p:nvSpPr>
        <p:spPr bwMode="auto">
          <a:xfrm>
            <a:off x="1476395" y="2324934"/>
            <a:ext cx="16728549" cy="4538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defTabSz="171450">
              <a:defRPr sz="4300">
                <a:solidFill>
                  <a:schemeClr val="tx1"/>
                </a:solidFill>
                <a:latin typeface="Calibri" pitchFamily="34" charset="0"/>
              </a:defRPr>
            </a:lvl1pPr>
            <a:lvl2pPr marL="476250" indent="-238125" defTabSz="171450">
              <a:defRPr sz="4300">
                <a:solidFill>
                  <a:schemeClr val="tx1"/>
                </a:solidFill>
                <a:latin typeface="Calibri" pitchFamily="34" charset="0"/>
              </a:defRPr>
            </a:lvl2pPr>
            <a:lvl3pPr marL="714375" indent="-238125" defTabSz="171450">
              <a:defRPr sz="4300">
                <a:solidFill>
                  <a:schemeClr val="tx1"/>
                </a:solidFill>
                <a:latin typeface="Calibri" pitchFamily="34" charset="0"/>
              </a:defRPr>
            </a:lvl3pPr>
            <a:lvl4pPr marL="952500" indent="-238125" defTabSz="171450">
              <a:defRPr sz="4300">
                <a:solidFill>
                  <a:schemeClr val="tx1"/>
                </a:solidFill>
                <a:latin typeface="Calibri" pitchFamily="34" charset="0"/>
              </a:defRPr>
            </a:lvl4pPr>
            <a:lvl5pPr marL="1190625" indent="-238125" defTabSz="171450">
              <a:defRPr sz="4300">
                <a:solidFill>
                  <a:schemeClr val="tx1"/>
                </a:solidFill>
                <a:latin typeface="Calibri" pitchFamily="34" charset="0"/>
              </a:defRPr>
            </a:lvl5pPr>
            <a:lvl6pPr marL="1647825" indent="-238125" defTabSz="171450" fontAlgn="base">
              <a:spcBef>
                <a:spcPct val="0"/>
              </a:spcBef>
              <a:spcAft>
                <a:spcPct val="0"/>
              </a:spcAft>
              <a:defRPr sz="4300">
                <a:solidFill>
                  <a:schemeClr val="tx1"/>
                </a:solidFill>
                <a:latin typeface="Calibri" pitchFamily="34" charset="0"/>
              </a:defRPr>
            </a:lvl6pPr>
            <a:lvl7pPr marL="2105025" indent="-238125" defTabSz="171450" fontAlgn="base">
              <a:spcBef>
                <a:spcPct val="0"/>
              </a:spcBef>
              <a:spcAft>
                <a:spcPct val="0"/>
              </a:spcAft>
              <a:defRPr sz="4300">
                <a:solidFill>
                  <a:schemeClr val="tx1"/>
                </a:solidFill>
                <a:latin typeface="Calibri" pitchFamily="34" charset="0"/>
              </a:defRPr>
            </a:lvl7pPr>
            <a:lvl8pPr marL="2562225" indent="-238125" defTabSz="171450" fontAlgn="base">
              <a:spcBef>
                <a:spcPct val="0"/>
              </a:spcBef>
              <a:spcAft>
                <a:spcPct val="0"/>
              </a:spcAft>
              <a:defRPr sz="4300">
                <a:solidFill>
                  <a:schemeClr val="tx1"/>
                </a:solidFill>
                <a:latin typeface="Calibri" pitchFamily="34" charset="0"/>
              </a:defRPr>
            </a:lvl8pPr>
            <a:lvl9pPr marL="3019425" indent="-238125" defTabSz="171450" fontAlgn="base">
              <a:spcBef>
                <a:spcPct val="0"/>
              </a:spcBef>
              <a:spcAft>
                <a:spcPct val="0"/>
              </a:spcAft>
              <a:defRPr sz="4300">
                <a:solidFill>
                  <a:schemeClr val="tx1"/>
                </a:solidFill>
                <a:latin typeface="Calibri" pitchFamily="34" charset="0"/>
              </a:defRPr>
            </a:lvl9pPr>
          </a:lstStyle>
          <a:p>
            <a:pPr algn="ctr" hangingPunct="0">
              <a:lnSpc>
                <a:spcPct val="150000"/>
              </a:lnSpc>
              <a:spcBef>
                <a:spcPts val="989"/>
              </a:spcBef>
            </a:pPr>
            <a:r>
              <a:rPr lang="it-IT" altLang="it-IT" sz="5400" b="1" dirty="0">
                <a:solidFill>
                  <a:srgbClr val="4C4C4B"/>
                </a:solidFill>
                <a:latin typeface="Century Gothic" panose="020B0502020202020204" pitchFamily="34" charset="0"/>
                <a:ea typeface="Helvetica Light"/>
                <a:cs typeface="Helvetica Light"/>
                <a:sym typeface="Helvetica Light"/>
              </a:rPr>
              <a:t>THANK YOU! </a:t>
            </a:r>
          </a:p>
          <a:p>
            <a:pPr algn="ctr" hangingPunct="0">
              <a:lnSpc>
                <a:spcPct val="150000"/>
              </a:lnSpc>
              <a:spcBef>
                <a:spcPts val="989"/>
              </a:spcBef>
            </a:pPr>
            <a:endParaRPr lang="it-IT" altLang="it-IT" sz="4123" b="1" dirty="0">
              <a:solidFill>
                <a:srgbClr val="4C4C4B"/>
              </a:solidFill>
              <a:latin typeface="Century Gothic" panose="020B0502020202020204" pitchFamily="34" charset="0"/>
              <a:ea typeface="Helvetica Light"/>
              <a:cs typeface="Helvetica Light"/>
              <a:sym typeface="Helvetica Light"/>
            </a:endParaRPr>
          </a:p>
          <a:p>
            <a:pPr algn="ctr" hangingPunct="0">
              <a:lnSpc>
                <a:spcPct val="150000"/>
              </a:lnSpc>
              <a:spcBef>
                <a:spcPts val="989"/>
              </a:spcBef>
            </a:pPr>
            <a:r>
              <a:rPr lang="it-IT" altLang="it-IT" sz="2968" dirty="0">
                <a:solidFill>
                  <a:srgbClr val="4C4C4B"/>
                </a:solidFill>
                <a:latin typeface="Century Gothic" panose="020B0502020202020204" pitchFamily="34" charset="0"/>
                <a:ea typeface="Helvetica Light"/>
                <a:cs typeface="Helvetica Light"/>
                <a:sym typeface="Helvetica Light"/>
              </a:rPr>
              <a:t> Cecilia Carrara </a:t>
            </a:r>
          </a:p>
          <a:p>
            <a:pPr algn="ctr" hangingPunct="0">
              <a:lnSpc>
                <a:spcPct val="150000"/>
              </a:lnSpc>
              <a:spcBef>
                <a:spcPts val="989"/>
              </a:spcBef>
            </a:pPr>
            <a:r>
              <a:rPr lang="it-IT" altLang="it-IT" sz="2968" dirty="0">
                <a:solidFill>
                  <a:srgbClr val="4C4C4B"/>
                </a:solidFill>
                <a:latin typeface="Century Gothic" panose="020B0502020202020204" pitchFamily="34" charset="0"/>
              </a:rPr>
              <a:t>ccarrara</a:t>
            </a:r>
            <a:r>
              <a:rPr lang="it-IT" altLang="it-IT" sz="2968" dirty="0">
                <a:solidFill>
                  <a:srgbClr val="4C4C4B"/>
                </a:solidFill>
                <a:latin typeface="Century Gothic" panose="020B0502020202020204" pitchFamily="34" charset="0"/>
                <a:ea typeface="Helvetica Light"/>
                <a:cs typeface="Helvetica Light"/>
                <a:sym typeface="Helvetica Light"/>
              </a:rPr>
              <a:t>@legance.it </a:t>
            </a:r>
          </a:p>
          <a:p>
            <a:pPr algn="just" hangingPunct="0">
              <a:lnSpc>
                <a:spcPct val="150000"/>
              </a:lnSpc>
              <a:spcBef>
                <a:spcPts val="989"/>
              </a:spcBef>
            </a:pPr>
            <a:endParaRPr lang="it-IT" altLang="it-IT" sz="1979" dirty="0">
              <a:solidFill>
                <a:srgbClr val="4C4C4B"/>
              </a:solidFill>
              <a:latin typeface="Century Gothic" panose="020B0502020202020204" pitchFamily="34" charset="0"/>
              <a:ea typeface="Helvetica Light"/>
              <a:cs typeface="Helvetica Light"/>
              <a:sym typeface="Helvetica Light"/>
            </a:endParaRPr>
          </a:p>
        </p:txBody>
      </p:sp>
      <p:pic>
        <p:nvPicPr>
          <p:cNvPr id="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80960" y="10455275"/>
            <a:ext cx="2232090" cy="687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41156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hape 488"/>
          <p:cNvSpPr>
            <a:spLocks noChangeArrowheads="1"/>
          </p:cNvSpPr>
          <p:nvPr/>
        </p:nvSpPr>
        <p:spPr bwMode="auto">
          <a:xfrm>
            <a:off x="4732840" y="0"/>
            <a:ext cx="10638420" cy="11309350"/>
          </a:xfrm>
          <a:prstGeom prst="rect">
            <a:avLst/>
          </a:prstGeom>
          <a:solidFill>
            <a:srgbClr val="4C4C4B">
              <a:alpha val="7059"/>
            </a:srgbClr>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1883" tIns="41883" rIns="41883" bIns="41883" anchor="ctr"/>
          <a:lstStyle>
            <a:lvl1pPr>
              <a:spcBef>
                <a:spcPts val="5900"/>
              </a:spcBef>
              <a:buSzPct val="75000"/>
              <a:buChar char="•"/>
              <a:defRPr sz="5200">
                <a:solidFill>
                  <a:srgbClr val="000000"/>
                </a:solidFill>
                <a:latin typeface="Helvetica Light"/>
                <a:ea typeface="Helvetica Light"/>
                <a:cs typeface="Helvetica Light"/>
                <a:sym typeface="Helvetica Light"/>
              </a:defRPr>
            </a:lvl1pPr>
            <a:lvl2pPr marL="742950" indent="-285750">
              <a:spcBef>
                <a:spcPts val="5900"/>
              </a:spcBef>
              <a:buSzPct val="75000"/>
              <a:buChar char="•"/>
              <a:defRPr sz="5200">
                <a:solidFill>
                  <a:srgbClr val="000000"/>
                </a:solidFill>
                <a:latin typeface="Helvetica Light"/>
                <a:ea typeface="Helvetica Light"/>
                <a:cs typeface="Helvetica Light"/>
                <a:sym typeface="Helvetica Light"/>
              </a:defRPr>
            </a:lvl2pPr>
            <a:lvl3pPr marL="1143000" indent="-228600">
              <a:spcBef>
                <a:spcPts val="5900"/>
              </a:spcBef>
              <a:buSzPct val="75000"/>
              <a:buChar char="•"/>
              <a:defRPr sz="5200">
                <a:solidFill>
                  <a:srgbClr val="000000"/>
                </a:solidFill>
                <a:latin typeface="Helvetica Light"/>
                <a:ea typeface="Helvetica Light"/>
                <a:cs typeface="Helvetica Light"/>
                <a:sym typeface="Helvetica Light"/>
              </a:defRPr>
            </a:lvl3pPr>
            <a:lvl4pPr marL="1600200" indent="-228600">
              <a:spcBef>
                <a:spcPts val="5900"/>
              </a:spcBef>
              <a:buSzPct val="75000"/>
              <a:buChar char="•"/>
              <a:defRPr sz="5200">
                <a:solidFill>
                  <a:srgbClr val="000000"/>
                </a:solidFill>
                <a:latin typeface="Helvetica Light"/>
                <a:ea typeface="Helvetica Light"/>
                <a:cs typeface="Helvetica Light"/>
                <a:sym typeface="Helvetica Light"/>
              </a:defRPr>
            </a:lvl4pPr>
            <a:lvl5pPr marL="2057400" indent="-228600">
              <a:spcBef>
                <a:spcPts val="5900"/>
              </a:spcBef>
              <a:buSzPct val="75000"/>
              <a:buChar char="•"/>
              <a:defRPr sz="5200">
                <a:solidFill>
                  <a:srgbClr val="000000"/>
                </a:solidFill>
                <a:latin typeface="Helvetica Light"/>
                <a:ea typeface="Helvetica Light"/>
                <a:cs typeface="Helvetica Light"/>
                <a:sym typeface="Helvetica Light"/>
              </a:defRPr>
            </a:lvl5pPr>
            <a:lvl6pPr marL="2514600" indent="-228600" defTabSz="825500" eaLnBrk="0" fontAlgn="base" hangingPunct="0">
              <a:spcBef>
                <a:spcPts val="5900"/>
              </a:spcBef>
              <a:spcAft>
                <a:spcPct val="0"/>
              </a:spcAft>
              <a:buSzPct val="75000"/>
              <a:buChar char="•"/>
              <a:defRPr sz="5200">
                <a:solidFill>
                  <a:srgbClr val="000000"/>
                </a:solidFill>
                <a:latin typeface="Helvetica Light"/>
                <a:ea typeface="Helvetica Light"/>
                <a:cs typeface="Helvetica Light"/>
                <a:sym typeface="Helvetica Light"/>
              </a:defRPr>
            </a:lvl6pPr>
            <a:lvl7pPr marL="2971800" indent="-228600" defTabSz="825500" eaLnBrk="0" fontAlgn="base" hangingPunct="0">
              <a:spcBef>
                <a:spcPts val="5900"/>
              </a:spcBef>
              <a:spcAft>
                <a:spcPct val="0"/>
              </a:spcAft>
              <a:buSzPct val="75000"/>
              <a:buChar char="•"/>
              <a:defRPr sz="5200">
                <a:solidFill>
                  <a:srgbClr val="000000"/>
                </a:solidFill>
                <a:latin typeface="Helvetica Light"/>
                <a:ea typeface="Helvetica Light"/>
                <a:cs typeface="Helvetica Light"/>
                <a:sym typeface="Helvetica Light"/>
              </a:defRPr>
            </a:lvl7pPr>
            <a:lvl8pPr marL="3429000" indent="-228600" defTabSz="825500" eaLnBrk="0" fontAlgn="base" hangingPunct="0">
              <a:spcBef>
                <a:spcPts val="5900"/>
              </a:spcBef>
              <a:spcAft>
                <a:spcPct val="0"/>
              </a:spcAft>
              <a:buSzPct val="75000"/>
              <a:buChar char="•"/>
              <a:defRPr sz="5200">
                <a:solidFill>
                  <a:srgbClr val="000000"/>
                </a:solidFill>
                <a:latin typeface="Helvetica Light"/>
                <a:ea typeface="Helvetica Light"/>
                <a:cs typeface="Helvetica Light"/>
                <a:sym typeface="Helvetica Light"/>
              </a:defRPr>
            </a:lvl8pPr>
            <a:lvl9pPr marL="3886200" indent="-228600" defTabSz="825500" eaLnBrk="0" fontAlgn="base" hangingPunct="0">
              <a:spcBef>
                <a:spcPts val="5900"/>
              </a:spcBef>
              <a:spcAft>
                <a:spcPct val="0"/>
              </a:spcAft>
              <a:buSzPct val="75000"/>
              <a:buChar char="•"/>
              <a:defRPr sz="5200">
                <a:solidFill>
                  <a:srgbClr val="000000"/>
                </a:solidFill>
                <a:latin typeface="Helvetica Light"/>
                <a:ea typeface="Helvetica Light"/>
                <a:cs typeface="Helvetica Light"/>
                <a:sym typeface="Helvetica Light"/>
              </a:defRPr>
            </a:lvl9pPr>
          </a:lstStyle>
          <a:p>
            <a:pPr algn="ctr" eaLnBrk="1">
              <a:spcBef>
                <a:spcPct val="0"/>
              </a:spcBef>
              <a:buSzTx/>
              <a:buFontTx/>
              <a:buNone/>
            </a:pPr>
            <a:endParaRPr lang="it-IT" altLang="it-IT" sz="2638">
              <a:solidFill>
                <a:srgbClr val="FFFFFF"/>
              </a:solidFill>
              <a:latin typeface="Century Gothic" pitchFamily="34" charset="0"/>
            </a:endParaRPr>
          </a:p>
        </p:txBody>
      </p:sp>
      <p:sp>
        <p:nvSpPr>
          <p:cNvPr id="493" name="Shape 493">
            <a:extLst/>
          </p:cNvPr>
          <p:cNvSpPr/>
          <p:nvPr/>
        </p:nvSpPr>
        <p:spPr>
          <a:xfrm>
            <a:off x="5116337" y="10381549"/>
            <a:ext cx="9798131" cy="782852"/>
          </a:xfrm>
          <a:prstGeom prst="rect">
            <a:avLst/>
          </a:prstGeom>
          <a:ln w="12700">
            <a:miter lim="400000"/>
          </a:ln>
          <a:extLst/>
        </p:spPr>
        <p:txBody>
          <a:bodyPr lIns="41883" tIns="41883" rIns="41883" bIns="41883" anchor="ctr">
            <a:spAutoFit/>
          </a:bodyPr>
          <a:lstStyle/>
          <a:p>
            <a:pPr algn="ctr" defTabSz="376952">
              <a:defRPr sz="1000">
                <a:solidFill>
                  <a:srgbClr val="4C4C4B"/>
                </a:solidFill>
                <a:latin typeface="Raleway"/>
                <a:ea typeface="Raleway"/>
                <a:cs typeface="Raleway"/>
                <a:sym typeface="Raleway"/>
              </a:defRPr>
            </a:pPr>
            <a:r>
              <a:rPr lang="en-US" sz="824" kern="0" dirty="0" err="1">
                <a:solidFill>
                  <a:srgbClr val="646B65"/>
                </a:solidFill>
                <a:latin typeface="Century Gothic" panose="020B0502020202020204" pitchFamily="34" charset="0"/>
                <a:ea typeface="Raleway"/>
                <a:cs typeface="Raleway"/>
                <a:sym typeface="Raleway"/>
              </a:rPr>
              <a:t>Legance</a:t>
            </a:r>
            <a:r>
              <a:rPr lang="en-US" sz="824" kern="0" dirty="0">
                <a:solidFill>
                  <a:srgbClr val="646B65"/>
                </a:solidFill>
                <a:latin typeface="Century Gothic" panose="020B0502020202020204" pitchFamily="34" charset="0"/>
                <a:ea typeface="Raleway"/>
                <a:cs typeface="Raleway"/>
                <a:sym typeface="Raleway"/>
              </a:rPr>
              <a:t> - </a:t>
            </a:r>
            <a:r>
              <a:rPr lang="en-US" sz="824" kern="0" dirty="0" err="1">
                <a:solidFill>
                  <a:srgbClr val="646B65"/>
                </a:solidFill>
                <a:latin typeface="Century Gothic" panose="020B0502020202020204" pitchFamily="34" charset="0"/>
                <a:ea typeface="Raleway"/>
                <a:cs typeface="Raleway"/>
                <a:sym typeface="Raleway"/>
              </a:rPr>
              <a:t>Avvocati</a:t>
            </a:r>
            <a:r>
              <a:rPr lang="en-US" sz="824" kern="0" dirty="0">
                <a:solidFill>
                  <a:srgbClr val="646B65"/>
                </a:solidFill>
                <a:latin typeface="Century Gothic" panose="020B0502020202020204" pitchFamily="34" charset="0"/>
                <a:ea typeface="Raleway"/>
                <a:cs typeface="Raleway"/>
                <a:sym typeface="Raleway"/>
              </a:rPr>
              <a:t> </a:t>
            </a:r>
            <a:r>
              <a:rPr lang="en-US" sz="824" kern="0" dirty="0" err="1">
                <a:solidFill>
                  <a:srgbClr val="646B65"/>
                </a:solidFill>
                <a:latin typeface="Century Gothic" panose="020B0502020202020204" pitchFamily="34" charset="0"/>
                <a:ea typeface="Raleway"/>
                <a:cs typeface="Raleway"/>
                <a:sym typeface="Raleway"/>
              </a:rPr>
              <a:t>Associati</a:t>
            </a:r>
            <a:r>
              <a:rPr lang="en-US" sz="824" kern="0" dirty="0">
                <a:solidFill>
                  <a:srgbClr val="646B65"/>
                </a:solidFill>
                <a:latin typeface="Century Gothic" panose="020B0502020202020204" pitchFamily="34" charset="0"/>
                <a:ea typeface="Raleway"/>
                <a:cs typeface="Raleway"/>
                <a:sym typeface="Raleway"/>
              </a:rPr>
              <a:t> and its partners are not regulated by the Solicitors Regulation Authority ("SRA") and the SRA's compulsory insurance scheme does not apply to them (they are instead covered by equivalent Italian insurance). A list of the partners of Legance - </a:t>
            </a:r>
            <a:r>
              <a:rPr lang="en-US" sz="824" kern="0" dirty="0" err="1">
                <a:solidFill>
                  <a:srgbClr val="646B65"/>
                </a:solidFill>
                <a:latin typeface="Century Gothic" panose="020B0502020202020204" pitchFamily="34" charset="0"/>
                <a:ea typeface="Raleway"/>
                <a:cs typeface="Raleway"/>
                <a:sym typeface="Raleway"/>
              </a:rPr>
              <a:t>Avvocati</a:t>
            </a:r>
            <a:r>
              <a:rPr lang="en-US" sz="824" kern="0" dirty="0">
                <a:solidFill>
                  <a:srgbClr val="646B65"/>
                </a:solidFill>
                <a:latin typeface="Century Gothic" panose="020B0502020202020204" pitchFamily="34" charset="0"/>
                <a:ea typeface="Raleway"/>
                <a:cs typeface="Raleway"/>
                <a:sym typeface="Raleway"/>
              </a:rPr>
              <a:t> </a:t>
            </a:r>
            <a:r>
              <a:rPr lang="en-US" sz="824" kern="0" dirty="0" err="1">
                <a:solidFill>
                  <a:srgbClr val="646B65"/>
                </a:solidFill>
                <a:latin typeface="Century Gothic" panose="020B0502020202020204" pitchFamily="34" charset="0"/>
                <a:ea typeface="Raleway"/>
                <a:cs typeface="Raleway"/>
                <a:sym typeface="Raleway"/>
              </a:rPr>
              <a:t>Associati</a:t>
            </a:r>
            <a:r>
              <a:rPr lang="en-US" sz="824" kern="0" dirty="0">
                <a:solidFill>
                  <a:srgbClr val="646B65"/>
                </a:solidFill>
                <a:latin typeface="Century Gothic" panose="020B0502020202020204" pitchFamily="34" charset="0"/>
                <a:ea typeface="Raleway"/>
                <a:cs typeface="Raleway"/>
                <a:sym typeface="Raleway"/>
              </a:rPr>
              <a:t> is open to inspection at the office of its London branch at Aldermary House 10-15 Queen Street - EC4N1TX, and also on the following website </a:t>
            </a:r>
            <a:r>
              <a:rPr lang="en-US" sz="824" kern="0" dirty="0">
                <a:solidFill>
                  <a:srgbClr val="646B65"/>
                </a:solidFill>
                <a:latin typeface="Century Gothic" panose="020B0502020202020204" pitchFamily="34" charset="0"/>
                <a:ea typeface="Raleway"/>
                <a:cs typeface="Raleway"/>
                <a:sym typeface="Raleway"/>
                <a:hlinkClick r:id="rId3"/>
              </a:rPr>
              <a:t>www.legance.com</a:t>
            </a:r>
            <a:r>
              <a:rPr lang="en-US" sz="824" kern="0" dirty="0">
                <a:solidFill>
                  <a:srgbClr val="646B65"/>
                </a:solidFill>
                <a:latin typeface="Century Gothic" panose="020B0502020202020204" pitchFamily="34" charset="0"/>
                <a:ea typeface="Raleway"/>
                <a:cs typeface="Raleway"/>
                <a:sym typeface="Raleway"/>
              </a:rPr>
              <a:t>.</a:t>
            </a:r>
          </a:p>
          <a:p>
            <a:pPr algn="ctr" defTabSz="376952">
              <a:spcBef>
                <a:spcPts val="495"/>
              </a:spcBef>
              <a:defRPr sz="1000">
                <a:solidFill>
                  <a:srgbClr val="4C4C4B"/>
                </a:solidFill>
                <a:latin typeface="Raleway"/>
                <a:ea typeface="Raleway"/>
                <a:cs typeface="Raleway"/>
                <a:sym typeface="Raleway"/>
              </a:defRPr>
            </a:pPr>
            <a:r>
              <a:rPr lang="it-IT" sz="824" dirty="0">
                <a:solidFill>
                  <a:srgbClr val="646B65"/>
                </a:solidFill>
                <a:latin typeface="Century Gothic" panose="020B0502020202020204" pitchFamily="34" charset="0"/>
                <a:ea typeface="Raleway"/>
                <a:cs typeface="Raleway"/>
                <a:sym typeface="Raleway"/>
              </a:rPr>
              <a:t>Legance LLP </a:t>
            </a:r>
            <a:r>
              <a:rPr lang="it-IT" sz="824" dirty="0" err="1">
                <a:solidFill>
                  <a:srgbClr val="646B65"/>
                </a:solidFill>
                <a:latin typeface="Century Gothic" panose="020B0502020202020204" pitchFamily="34" charset="0"/>
                <a:ea typeface="Raleway"/>
                <a:cs typeface="Raleway"/>
                <a:sym typeface="Raleway"/>
              </a:rPr>
              <a:t>only</a:t>
            </a:r>
            <a:r>
              <a:rPr lang="it-IT" sz="824" dirty="0">
                <a:solidFill>
                  <a:srgbClr val="646B65"/>
                </a:solidFill>
                <a:latin typeface="Century Gothic" panose="020B0502020202020204" pitchFamily="34" charset="0"/>
                <a:ea typeface="Raleway"/>
                <a:cs typeface="Raleway"/>
                <a:sym typeface="Raleway"/>
              </a:rPr>
              <a:t> </a:t>
            </a:r>
            <a:r>
              <a:rPr lang="it-IT" sz="824" dirty="0" err="1">
                <a:solidFill>
                  <a:srgbClr val="646B65"/>
                </a:solidFill>
                <a:latin typeface="Century Gothic" panose="020B0502020202020204" pitchFamily="34" charset="0"/>
                <a:ea typeface="Raleway"/>
                <a:cs typeface="Raleway"/>
                <a:sym typeface="Raleway"/>
              </a:rPr>
              <a:t>advises</a:t>
            </a:r>
            <a:r>
              <a:rPr lang="it-IT" sz="824" dirty="0">
                <a:solidFill>
                  <a:srgbClr val="646B65"/>
                </a:solidFill>
                <a:latin typeface="Century Gothic" panose="020B0502020202020204" pitchFamily="34" charset="0"/>
                <a:ea typeface="Raleway"/>
                <a:cs typeface="Raleway"/>
                <a:sym typeface="Raleway"/>
              </a:rPr>
              <a:t> on Italian law </a:t>
            </a:r>
            <a:r>
              <a:rPr lang="it-IT" sz="824" dirty="0" err="1">
                <a:solidFill>
                  <a:srgbClr val="646B65"/>
                </a:solidFill>
                <a:latin typeface="Century Gothic" panose="020B0502020202020204" pitchFamily="34" charset="0"/>
                <a:ea typeface="Raleway"/>
                <a:cs typeface="Raleway"/>
                <a:sym typeface="Raleway"/>
              </a:rPr>
              <a:t>related</a:t>
            </a:r>
            <a:r>
              <a:rPr lang="it-IT" sz="824" dirty="0">
                <a:solidFill>
                  <a:srgbClr val="646B65"/>
                </a:solidFill>
                <a:latin typeface="Century Gothic" panose="020B0502020202020204" pitchFamily="34" charset="0"/>
                <a:ea typeface="Raleway"/>
                <a:cs typeface="Raleway"/>
                <a:sym typeface="Raleway"/>
              </a:rPr>
              <a:t> </a:t>
            </a:r>
            <a:r>
              <a:rPr lang="it-IT" sz="824" dirty="0" err="1">
                <a:solidFill>
                  <a:srgbClr val="646B65"/>
                </a:solidFill>
                <a:latin typeface="Century Gothic" panose="020B0502020202020204" pitchFamily="34" charset="0"/>
                <a:ea typeface="Raleway"/>
                <a:cs typeface="Raleway"/>
                <a:sym typeface="Raleway"/>
              </a:rPr>
              <a:t>matters</a:t>
            </a:r>
            <a:r>
              <a:rPr lang="it-IT" sz="824" dirty="0">
                <a:solidFill>
                  <a:srgbClr val="646B65"/>
                </a:solidFill>
                <a:latin typeface="Century Gothic" panose="020B0502020202020204" pitchFamily="34" charset="0"/>
                <a:ea typeface="Raleway"/>
                <a:cs typeface="Raleway"/>
                <a:sym typeface="Raleway"/>
              </a:rPr>
              <a:t>.</a:t>
            </a:r>
            <a:endParaRPr lang="en-US" sz="824" kern="0" dirty="0">
              <a:solidFill>
                <a:srgbClr val="646B65"/>
              </a:solidFill>
              <a:latin typeface="Century Gothic" panose="020B0502020202020204" pitchFamily="34" charset="0"/>
              <a:ea typeface="Raleway"/>
              <a:cs typeface="Raleway"/>
              <a:sym typeface="Raleway"/>
            </a:endParaRPr>
          </a:p>
          <a:p>
            <a:pPr algn="ctr" defTabSz="376952">
              <a:defRPr sz="1000">
                <a:solidFill>
                  <a:srgbClr val="4C4C4B"/>
                </a:solidFill>
                <a:latin typeface="Raleway"/>
                <a:ea typeface="Raleway"/>
                <a:cs typeface="Raleway"/>
                <a:sym typeface="Raleway"/>
              </a:defRPr>
            </a:pPr>
            <a:r>
              <a:rPr lang="en-US" sz="824" kern="0" dirty="0">
                <a:solidFill>
                  <a:srgbClr val="646B65"/>
                </a:solidFill>
                <a:latin typeface="Century Gothic" panose="020B0502020202020204" pitchFamily="34" charset="0"/>
                <a:ea typeface="Raleway"/>
                <a:cs typeface="Raleway"/>
                <a:sym typeface="Raleway"/>
              </a:rPr>
              <a:t> </a:t>
            </a:r>
            <a:endParaRPr lang="it-IT" sz="824" u="sng" kern="0" dirty="0">
              <a:solidFill>
                <a:srgbClr val="646B65"/>
              </a:solidFill>
              <a:latin typeface="Century Gothic" panose="020B0502020202020204" pitchFamily="34" charset="0"/>
              <a:ea typeface="Raleway"/>
              <a:cs typeface="Raleway"/>
              <a:sym typeface="Raleway"/>
            </a:endParaRPr>
          </a:p>
        </p:txBody>
      </p:sp>
      <p:pic>
        <p:nvPicPr>
          <p:cNvPr id="494" name="pasted-image-filtered.jpeg">
            <a:extLst/>
          </p:cNvPr>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a:xfrm>
            <a:off x="9552458" y="9877126"/>
            <a:ext cx="337381" cy="274747"/>
          </a:xfrm>
          <a:custGeom>
            <a:avLst/>
            <a:gdLst/>
            <a:ahLst/>
            <a:cxnLst>
              <a:cxn ang="0">
                <a:pos x="wd2" y="hd2"/>
              </a:cxn>
              <a:cxn ang="5400000">
                <a:pos x="wd2" y="hd2"/>
              </a:cxn>
              <a:cxn ang="10800000">
                <a:pos x="wd2" y="hd2"/>
              </a:cxn>
              <a:cxn ang="16200000">
                <a:pos x="wd2" y="hd2"/>
              </a:cxn>
            </a:cxnLst>
            <a:rect l="0" t="0" r="r" b="b"/>
            <a:pathLst>
              <a:path w="21572" h="21474" extrusionOk="0">
                <a:moveTo>
                  <a:pt x="14896" y="0"/>
                </a:moveTo>
                <a:cubicBezTo>
                  <a:pt x="14174" y="10"/>
                  <a:pt x="13457" y="187"/>
                  <a:pt x="12909" y="537"/>
                </a:cubicBezTo>
                <a:cubicBezTo>
                  <a:pt x="12031" y="1099"/>
                  <a:pt x="11235" y="2117"/>
                  <a:pt x="10879" y="3121"/>
                </a:cubicBezTo>
                <a:cubicBezTo>
                  <a:pt x="10749" y="3489"/>
                  <a:pt x="10593" y="4418"/>
                  <a:pt x="10545" y="5192"/>
                </a:cubicBezTo>
                <a:lnTo>
                  <a:pt x="10461" y="6599"/>
                </a:lnTo>
                <a:lnTo>
                  <a:pt x="9687" y="6548"/>
                </a:lnTo>
                <a:cubicBezTo>
                  <a:pt x="7213" y="6389"/>
                  <a:pt x="4146" y="4528"/>
                  <a:pt x="1967" y="1867"/>
                </a:cubicBezTo>
                <a:cubicBezTo>
                  <a:pt x="1604" y="1424"/>
                  <a:pt x="1272" y="1074"/>
                  <a:pt x="1234" y="1074"/>
                </a:cubicBezTo>
                <a:cubicBezTo>
                  <a:pt x="1197" y="1074"/>
                  <a:pt x="1060" y="1538"/>
                  <a:pt x="921" y="2123"/>
                </a:cubicBezTo>
                <a:cubicBezTo>
                  <a:pt x="479" y="3978"/>
                  <a:pt x="871" y="5984"/>
                  <a:pt x="1967" y="7392"/>
                </a:cubicBezTo>
                <a:cubicBezTo>
                  <a:pt x="2377" y="7920"/>
                  <a:pt x="2407" y="8025"/>
                  <a:pt x="2176" y="8133"/>
                </a:cubicBezTo>
                <a:cubicBezTo>
                  <a:pt x="2030" y="8202"/>
                  <a:pt x="1631" y="8114"/>
                  <a:pt x="1297" y="7954"/>
                </a:cubicBezTo>
                <a:cubicBezTo>
                  <a:pt x="694" y="7665"/>
                  <a:pt x="690" y="7663"/>
                  <a:pt x="690" y="8108"/>
                </a:cubicBezTo>
                <a:cubicBezTo>
                  <a:pt x="690" y="9641"/>
                  <a:pt x="1898" y="11738"/>
                  <a:pt x="3243" y="12532"/>
                </a:cubicBezTo>
                <a:cubicBezTo>
                  <a:pt x="4061" y="13016"/>
                  <a:pt x="4005" y="13274"/>
                  <a:pt x="3075" y="13274"/>
                </a:cubicBezTo>
                <a:cubicBezTo>
                  <a:pt x="2320" y="13274"/>
                  <a:pt x="2223" y="13466"/>
                  <a:pt x="2636" y="14220"/>
                </a:cubicBezTo>
                <a:cubicBezTo>
                  <a:pt x="3318" y="15466"/>
                  <a:pt x="4676" y="16650"/>
                  <a:pt x="5419" y="16650"/>
                </a:cubicBezTo>
                <a:cubicBezTo>
                  <a:pt x="5574" y="16650"/>
                  <a:pt x="5846" y="16764"/>
                  <a:pt x="6005" y="16906"/>
                </a:cubicBezTo>
                <a:cubicBezTo>
                  <a:pt x="6273" y="17146"/>
                  <a:pt x="6238" y="17203"/>
                  <a:pt x="5461" y="17750"/>
                </a:cubicBezTo>
                <a:cubicBezTo>
                  <a:pt x="4055" y="18737"/>
                  <a:pt x="3033" y="19129"/>
                  <a:pt x="1465" y="19259"/>
                </a:cubicBezTo>
                <a:lnTo>
                  <a:pt x="0" y="19361"/>
                </a:lnTo>
                <a:lnTo>
                  <a:pt x="1151" y="20052"/>
                </a:lnTo>
                <a:cubicBezTo>
                  <a:pt x="2218" y="20687"/>
                  <a:pt x="3500" y="21187"/>
                  <a:pt x="4624" y="21407"/>
                </a:cubicBezTo>
                <a:cubicBezTo>
                  <a:pt x="5564" y="21591"/>
                  <a:pt x="9232" y="21371"/>
                  <a:pt x="10147" y="21075"/>
                </a:cubicBezTo>
                <a:cubicBezTo>
                  <a:pt x="11408" y="20667"/>
                  <a:pt x="13382" y="19449"/>
                  <a:pt x="14478" y="18415"/>
                </a:cubicBezTo>
                <a:cubicBezTo>
                  <a:pt x="17209" y="15838"/>
                  <a:pt x="19065" y="11493"/>
                  <a:pt x="19394" y="6880"/>
                </a:cubicBezTo>
                <a:lnTo>
                  <a:pt x="19499" y="5320"/>
                </a:lnTo>
                <a:lnTo>
                  <a:pt x="20566" y="4016"/>
                </a:lnTo>
                <a:cubicBezTo>
                  <a:pt x="21151" y="3301"/>
                  <a:pt x="21600" y="2697"/>
                  <a:pt x="21570" y="2660"/>
                </a:cubicBezTo>
                <a:cubicBezTo>
                  <a:pt x="21540" y="2624"/>
                  <a:pt x="21200" y="2722"/>
                  <a:pt x="20817" y="2890"/>
                </a:cubicBezTo>
                <a:cubicBezTo>
                  <a:pt x="20434" y="3059"/>
                  <a:pt x="20005" y="3140"/>
                  <a:pt x="19855" y="3069"/>
                </a:cubicBezTo>
                <a:cubicBezTo>
                  <a:pt x="19610" y="2955"/>
                  <a:pt x="19619" y="2866"/>
                  <a:pt x="20043" y="2277"/>
                </a:cubicBezTo>
                <a:cubicBezTo>
                  <a:pt x="20641" y="1444"/>
                  <a:pt x="21117" y="404"/>
                  <a:pt x="20817" y="563"/>
                </a:cubicBezTo>
                <a:cubicBezTo>
                  <a:pt x="18562" y="1758"/>
                  <a:pt x="18266" y="1818"/>
                  <a:pt x="17867" y="1279"/>
                </a:cubicBezTo>
                <a:cubicBezTo>
                  <a:pt x="17728" y="1091"/>
                  <a:pt x="17286" y="737"/>
                  <a:pt x="16884" y="486"/>
                </a:cubicBezTo>
                <a:cubicBezTo>
                  <a:pt x="16344" y="150"/>
                  <a:pt x="15618" y="-9"/>
                  <a:pt x="14896" y="0"/>
                </a:cubicBezTo>
                <a:close/>
              </a:path>
            </a:pathLst>
          </a:custGeom>
          <a:ln w="12700">
            <a:miter lim="400000"/>
          </a:ln>
        </p:spPr>
      </p:pic>
      <p:pic>
        <p:nvPicPr>
          <p:cNvPr id="495" name="pasted-image-filtered.jpeg">
            <a:extLst/>
          </p:cNvPr>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a:xfrm>
            <a:off x="10212978" y="9839929"/>
            <a:ext cx="379573" cy="321652"/>
          </a:xfrm>
          <a:custGeom>
            <a:avLst/>
            <a:gdLst/>
            <a:ahLst/>
            <a:cxnLst>
              <a:cxn ang="0">
                <a:pos x="wd2" y="hd2"/>
              </a:cxn>
              <a:cxn ang="5400000">
                <a:pos x="wd2" y="hd2"/>
              </a:cxn>
              <a:cxn ang="10800000">
                <a:pos x="wd2" y="hd2"/>
              </a:cxn>
              <a:cxn ang="16200000">
                <a:pos x="wd2" y="hd2"/>
              </a:cxn>
            </a:cxnLst>
            <a:rect l="0" t="0" r="r" b="b"/>
            <a:pathLst>
              <a:path w="21594" h="21600" extrusionOk="0">
                <a:moveTo>
                  <a:pt x="0" y="0"/>
                </a:moveTo>
                <a:lnTo>
                  <a:pt x="0" y="10767"/>
                </a:lnTo>
                <a:lnTo>
                  <a:pt x="0" y="21600"/>
                </a:lnTo>
                <a:lnTo>
                  <a:pt x="21483" y="21600"/>
                </a:lnTo>
                <a:cubicBezTo>
                  <a:pt x="21600" y="20041"/>
                  <a:pt x="21594" y="17055"/>
                  <a:pt x="21594" y="10723"/>
                </a:cubicBezTo>
                <a:lnTo>
                  <a:pt x="21594" y="0"/>
                </a:lnTo>
                <a:lnTo>
                  <a:pt x="0" y="0"/>
                </a:lnTo>
                <a:close/>
                <a:moveTo>
                  <a:pt x="4859" y="1428"/>
                </a:moveTo>
                <a:cubicBezTo>
                  <a:pt x="5370" y="1428"/>
                  <a:pt x="5516" y="1523"/>
                  <a:pt x="6050" y="2153"/>
                </a:cubicBezTo>
                <a:cubicBezTo>
                  <a:pt x="6593" y="2794"/>
                  <a:pt x="6684" y="2983"/>
                  <a:pt x="6683" y="3626"/>
                </a:cubicBezTo>
                <a:cubicBezTo>
                  <a:pt x="6683" y="4444"/>
                  <a:pt x="6293" y="5297"/>
                  <a:pt x="5808" y="5603"/>
                </a:cubicBezTo>
                <a:cubicBezTo>
                  <a:pt x="4852" y="6207"/>
                  <a:pt x="3991" y="6080"/>
                  <a:pt x="3314" y="5208"/>
                </a:cubicBezTo>
                <a:cubicBezTo>
                  <a:pt x="2926" y="4708"/>
                  <a:pt x="2848" y="4469"/>
                  <a:pt x="2848" y="3801"/>
                </a:cubicBezTo>
                <a:cubicBezTo>
                  <a:pt x="2849" y="2353"/>
                  <a:pt x="3649" y="1428"/>
                  <a:pt x="4859" y="1428"/>
                </a:cubicBezTo>
                <a:close/>
                <a:moveTo>
                  <a:pt x="14725" y="7251"/>
                </a:moveTo>
                <a:cubicBezTo>
                  <a:pt x="16161" y="7259"/>
                  <a:pt x="17149" y="7797"/>
                  <a:pt x="17741" y="8899"/>
                </a:cubicBezTo>
                <a:cubicBezTo>
                  <a:pt x="18454" y="10227"/>
                  <a:pt x="18498" y="10667"/>
                  <a:pt x="18504" y="15469"/>
                </a:cubicBezTo>
                <a:lnTo>
                  <a:pt x="18523" y="19908"/>
                </a:lnTo>
                <a:lnTo>
                  <a:pt x="16885" y="19908"/>
                </a:lnTo>
                <a:lnTo>
                  <a:pt x="15265" y="19908"/>
                </a:lnTo>
                <a:lnTo>
                  <a:pt x="15172" y="16063"/>
                </a:lnTo>
                <a:cubicBezTo>
                  <a:pt x="15090" y="12057"/>
                  <a:pt x="15012" y="11520"/>
                  <a:pt x="14446" y="11053"/>
                </a:cubicBezTo>
                <a:cubicBezTo>
                  <a:pt x="14031" y="10710"/>
                  <a:pt x="12940" y="10712"/>
                  <a:pt x="12529" y="11053"/>
                </a:cubicBezTo>
                <a:cubicBezTo>
                  <a:pt x="11820" y="11639"/>
                  <a:pt x="11737" y="12124"/>
                  <a:pt x="11654" y="16151"/>
                </a:cubicBezTo>
                <a:lnTo>
                  <a:pt x="11579" y="19908"/>
                </a:lnTo>
                <a:lnTo>
                  <a:pt x="9978" y="19952"/>
                </a:lnTo>
                <a:cubicBezTo>
                  <a:pt x="8776" y="19988"/>
                  <a:pt x="8355" y="19960"/>
                  <a:pt x="8303" y="19798"/>
                </a:cubicBezTo>
                <a:cubicBezTo>
                  <a:pt x="8264" y="19680"/>
                  <a:pt x="8245" y="16871"/>
                  <a:pt x="8265" y="13558"/>
                </a:cubicBezTo>
                <a:lnTo>
                  <a:pt x="8303" y="7537"/>
                </a:lnTo>
                <a:lnTo>
                  <a:pt x="9773" y="7493"/>
                </a:lnTo>
                <a:cubicBezTo>
                  <a:pt x="11403" y="7440"/>
                  <a:pt x="11635" y="7542"/>
                  <a:pt x="11635" y="8328"/>
                </a:cubicBezTo>
                <a:lnTo>
                  <a:pt x="11635" y="8811"/>
                </a:lnTo>
                <a:lnTo>
                  <a:pt x="12156" y="8284"/>
                </a:lnTo>
                <a:cubicBezTo>
                  <a:pt x="12915" y="7498"/>
                  <a:pt x="13553" y="7245"/>
                  <a:pt x="14725" y="7251"/>
                </a:cubicBezTo>
                <a:close/>
                <a:moveTo>
                  <a:pt x="3072" y="7537"/>
                </a:moveTo>
                <a:lnTo>
                  <a:pt x="4691" y="7537"/>
                </a:lnTo>
                <a:lnTo>
                  <a:pt x="6329" y="7537"/>
                </a:lnTo>
                <a:lnTo>
                  <a:pt x="6329" y="13711"/>
                </a:lnTo>
                <a:lnTo>
                  <a:pt x="6329" y="19908"/>
                </a:lnTo>
                <a:lnTo>
                  <a:pt x="4728" y="19952"/>
                </a:lnTo>
                <a:cubicBezTo>
                  <a:pt x="3526" y="19988"/>
                  <a:pt x="3106" y="19960"/>
                  <a:pt x="3053" y="19798"/>
                </a:cubicBezTo>
                <a:cubicBezTo>
                  <a:pt x="3014" y="19680"/>
                  <a:pt x="3014" y="16871"/>
                  <a:pt x="3034" y="13558"/>
                </a:cubicBezTo>
                <a:lnTo>
                  <a:pt x="3072" y="7537"/>
                </a:lnTo>
                <a:close/>
              </a:path>
            </a:pathLst>
          </a:custGeom>
          <a:ln w="12700">
            <a:miter lim="400000"/>
          </a:ln>
        </p:spPr>
      </p:pic>
      <p:pic>
        <p:nvPicPr>
          <p:cNvPr id="43014" name="Virgola blu grigio e bianca-01.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4798" y="345937"/>
            <a:ext cx="2160929" cy="1815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43015" name="Virgola blu grigio e bianca-01.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522144" y="8104862"/>
            <a:ext cx="314127" cy="23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grpSp>
        <p:nvGrpSpPr>
          <p:cNvPr id="43016" name="Gruppo 15"/>
          <p:cNvGrpSpPr>
            <a:grpSpLocks/>
          </p:cNvGrpSpPr>
          <p:nvPr/>
        </p:nvGrpSpPr>
        <p:grpSpPr bwMode="auto">
          <a:xfrm>
            <a:off x="3862254" y="8124632"/>
            <a:ext cx="13439155" cy="1036518"/>
            <a:chOff x="6494225" y="9854043"/>
            <a:chExt cx="16299055" cy="1256359"/>
          </a:xfrm>
        </p:grpSpPr>
        <p:sp>
          <p:nvSpPr>
            <p:cNvPr id="43020" name="Shape 862"/>
            <p:cNvSpPr>
              <a:spLocks noChangeArrowheads="1"/>
            </p:cNvSpPr>
            <p:nvPr/>
          </p:nvSpPr>
          <p:spPr bwMode="auto">
            <a:xfrm>
              <a:off x="6494225" y="9874249"/>
              <a:ext cx="2225361" cy="1025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1884" tIns="41884" rIns="41884" bIns="41884" anchor="ctr">
              <a:spAutoFit/>
            </a:bodyPr>
            <a:lstStyle>
              <a:lvl1pPr>
                <a:spcBef>
                  <a:spcPts val="5900"/>
                </a:spcBef>
                <a:buSzPct val="75000"/>
                <a:buChar char="•"/>
                <a:defRPr sz="5200">
                  <a:solidFill>
                    <a:srgbClr val="000000"/>
                  </a:solidFill>
                  <a:latin typeface="Helvetica Light"/>
                  <a:ea typeface="Helvetica Light"/>
                  <a:cs typeface="Helvetica Light"/>
                  <a:sym typeface="Helvetica Light"/>
                </a:defRPr>
              </a:lvl1pPr>
              <a:lvl2pPr marL="742950" indent="-285750">
                <a:spcBef>
                  <a:spcPts val="5900"/>
                </a:spcBef>
                <a:buSzPct val="75000"/>
                <a:buChar char="•"/>
                <a:defRPr sz="5200">
                  <a:solidFill>
                    <a:srgbClr val="000000"/>
                  </a:solidFill>
                  <a:latin typeface="Helvetica Light"/>
                  <a:ea typeface="Helvetica Light"/>
                  <a:cs typeface="Helvetica Light"/>
                  <a:sym typeface="Helvetica Light"/>
                </a:defRPr>
              </a:lvl2pPr>
              <a:lvl3pPr marL="1143000" indent="-228600">
                <a:spcBef>
                  <a:spcPts val="5900"/>
                </a:spcBef>
                <a:buSzPct val="75000"/>
                <a:buChar char="•"/>
                <a:defRPr sz="5200">
                  <a:solidFill>
                    <a:srgbClr val="000000"/>
                  </a:solidFill>
                  <a:latin typeface="Helvetica Light"/>
                  <a:ea typeface="Helvetica Light"/>
                  <a:cs typeface="Helvetica Light"/>
                  <a:sym typeface="Helvetica Light"/>
                </a:defRPr>
              </a:lvl3pPr>
              <a:lvl4pPr marL="1600200" indent="-228600">
                <a:spcBef>
                  <a:spcPts val="5900"/>
                </a:spcBef>
                <a:buSzPct val="75000"/>
                <a:buChar char="•"/>
                <a:defRPr sz="5200">
                  <a:solidFill>
                    <a:srgbClr val="000000"/>
                  </a:solidFill>
                  <a:latin typeface="Helvetica Light"/>
                  <a:ea typeface="Helvetica Light"/>
                  <a:cs typeface="Helvetica Light"/>
                  <a:sym typeface="Helvetica Light"/>
                </a:defRPr>
              </a:lvl4pPr>
              <a:lvl5pPr marL="2057400" indent="-228600">
                <a:spcBef>
                  <a:spcPts val="5900"/>
                </a:spcBef>
                <a:buSzPct val="75000"/>
                <a:buChar char="•"/>
                <a:defRPr sz="5200">
                  <a:solidFill>
                    <a:srgbClr val="000000"/>
                  </a:solidFill>
                  <a:latin typeface="Helvetica Light"/>
                  <a:ea typeface="Helvetica Light"/>
                  <a:cs typeface="Helvetica Light"/>
                  <a:sym typeface="Helvetica Light"/>
                </a:defRPr>
              </a:lvl5pPr>
              <a:lvl6pPr marL="2514600" indent="-228600" defTabSz="825500" eaLnBrk="0" fontAlgn="base" hangingPunct="0">
                <a:spcBef>
                  <a:spcPts val="5900"/>
                </a:spcBef>
                <a:spcAft>
                  <a:spcPct val="0"/>
                </a:spcAft>
                <a:buSzPct val="75000"/>
                <a:buChar char="•"/>
                <a:defRPr sz="5200">
                  <a:solidFill>
                    <a:srgbClr val="000000"/>
                  </a:solidFill>
                  <a:latin typeface="Helvetica Light"/>
                  <a:ea typeface="Helvetica Light"/>
                  <a:cs typeface="Helvetica Light"/>
                  <a:sym typeface="Helvetica Light"/>
                </a:defRPr>
              </a:lvl6pPr>
              <a:lvl7pPr marL="2971800" indent="-228600" defTabSz="825500" eaLnBrk="0" fontAlgn="base" hangingPunct="0">
                <a:spcBef>
                  <a:spcPts val="5900"/>
                </a:spcBef>
                <a:spcAft>
                  <a:spcPct val="0"/>
                </a:spcAft>
                <a:buSzPct val="75000"/>
                <a:buChar char="•"/>
                <a:defRPr sz="5200">
                  <a:solidFill>
                    <a:srgbClr val="000000"/>
                  </a:solidFill>
                  <a:latin typeface="Helvetica Light"/>
                  <a:ea typeface="Helvetica Light"/>
                  <a:cs typeface="Helvetica Light"/>
                  <a:sym typeface="Helvetica Light"/>
                </a:defRPr>
              </a:lvl7pPr>
              <a:lvl8pPr marL="3429000" indent="-228600" defTabSz="825500" eaLnBrk="0" fontAlgn="base" hangingPunct="0">
                <a:spcBef>
                  <a:spcPts val="5900"/>
                </a:spcBef>
                <a:spcAft>
                  <a:spcPct val="0"/>
                </a:spcAft>
                <a:buSzPct val="75000"/>
                <a:buChar char="•"/>
                <a:defRPr sz="5200">
                  <a:solidFill>
                    <a:srgbClr val="000000"/>
                  </a:solidFill>
                  <a:latin typeface="Helvetica Light"/>
                  <a:ea typeface="Helvetica Light"/>
                  <a:cs typeface="Helvetica Light"/>
                  <a:sym typeface="Helvetica Light"/>
                </a:defRPr>
              </a:lvl8pPr>
              <a:lvl9pPr marL="3886200" indent="-228600" defTabSz="825500" eaLnBrk="0" fontAlgn="base" hangingPunct="0">
                <a:spcBef>
                  <a:spcPts val="5900"/>
                </a:spcBef>
                <a:spcAft>
                  <a:spcPct val="0"/>
                </a:spcAft>
                <a:buSzPct val="75000"/>
                <a:buChar char="•"/>
                <a:defRPr sz="5200">
                  <a:solidFill>
                    <a:srgbClr val="000000"/>
                  </a:solidFill>
                  <a:latin typeface="Helvetica Light"/>
                  <a:ea typeface="Helvetica Light"/>
                  <a:cs typeface="Helvetica Light"/>
                  <a:sym typeface="Helvetica Light"/>
                </a:defRPr>
              </a:lvl9pPr>
            </a:lstStyle>
            <a:p>
              <a:pPr eaLnBrk="1" hangingPunct="1">
                <a:spcBef>
                  <a:spcPct val="0"/>
                </a:spcBef>
                <a:buSzTx/>
                <a:buFontTx/>
                <a:buNone/>
              </a:pPr>
              <a:r>
                <a:rPr lang="it-IT" altLang="it-IT" sz="1237" dirty="0">
                  <a:solidFill>
                    <a:srgbClr val="64656B"/>
                  </a:solidFill>
                  <a:latin typeface="Century Gothic" pitchFamily="34" charset="0"/>
                  <a:sym typeface="Raleway" pitchFamily="34" charset="0"/>
                </a:rPr>
                <a:t>MILAN</a:t>
              </a:r>
            </a:p>
            <a:p>
              <a:pPr eaLnBrk="1" hangingPunct="1">
                <a:spcBef>
                  <a:spcPct val="0"/>
                </a:spcBef>
                <a:buSzTx/>
                <a:buNone/>
              </a:pPr>
              <a:r>
                <a:rPr lang="it-IT" altLang="it-IT" sz="1237" dirty="0">
                  <a:solidFill>
                    <a:srgbClr val="64656B"/>
                  </a:solidFill>
                  <a:latin typeface="Century Gothic" pitchFamily="34" charset="0"/>
                  <a:sym typeface="Raleway" charset="0"/>
                </a:rPr>
                <a:t>Via Broletto, 20 - 20121 </a:t>
              </a:r>
            </a:p>
            <a:p>
              <a:pPr eaLnBrk="1" hangingPunct="1">
                <a:spcBef>
                  <a:spcPct val="0"/>
                </a:spcBef>
                <a:buSzTx/>
                <a:buNone/>
              </a:pPr>
              <a:r>
                <a:rPr lang="it-IT" altLang="it-IT" sz="1237" dirty="0">
                  <a:solidFill>
                    <a:srgbClr val="64656B"/>
                  </a:solidFill>
                  <a:latin typeface="Century Gothic" pitchFamily="34" charset="0"/>
                  <a:sym typeface="Raleway" pitchFamily="34" charset="0"/>
                </a:rPr>
                <a:t>T +39 02 89 63 071</a:t>
              </a:r>
            </a:p>
            <a:p>
              <a:pPr eaLnBrk="1" hangingPunct="1">
                <a:spcBef>
                  <a:spcPct val="0"/>
                </a:spcBef>
                <a:buSzTx/>
                <a:buFontTx/>
                <a:buNone/>
              </a:pPr>
              <a:r>
                <a:rPr lang="it-IT" altLang="it-IT" sz="1237" dirty="0">
                  <a:solidFill>
                    <a:srgbClr val="64656B"/>
                  </a:solidFill>
                  <a:latin typeface="Century Gothic" pitchFamily="34" charset="0"/>
                  <a:sym typeface="Raleway" pitchFamily="34" charset="0"/>
                </a:rPr>
                <a:t>F +39 02 896 307 810</a:t>
              </a:r>
            </a:p>
          </p:txBody>
        </p:sp>
        <p:sp>
          <p:nvSpPr>
            <p:cNvPr id="43021" name="Shape 864"/>
            <p:cNvSpPr>
              <a:spLocks noChangeArrowheads="1"/>
            </p:cNvSpPr>
            <p:nvPr/>
          </p:nvSpPr>
          <p:spPr bwMode="auto">
            <a:xfrm>
              <a:off x="14978829" y="9854125"/>
              <a:ext cx="2970175" cy="1256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1884" tIns="41884" rIns="41884" bIns="41884" anchor="ctr">
              <a:spAutoFit/>
            </a:bodyPr>
            <a:lstStyle>
              <a:lvl1pPr>
                <a:spcBef>
                  <a:spcPts val="5900"/>
                </a:spcBef>
                <a:buSzPct val="75000"/>
                <a:buChar char="•"/>
                <a:defRPr sz="5200">
                  <a:solidFill>
                    <a:srgbClr val="000000"/>
                  </a:solidFill>
                  <a:latin typeface="Helvetica Light"/>
                  <a:ea typeface="Helvetica Light"/>
                  <a:cs typeface="Helvetica Light"/>
                  <a:sym typeface="Helvetica Light"/>
                </a:defRPr>
              </a:lvl1pPr>
              <a:lvl2pPr marL="742950" indent="-285750">
                <a:spcBef>
                  <a:spcPts val="5900"/>
                </a:spcBef>
                <a:buSzPct val="75000"/>
                <a:buChar char="•"/>
                <a:defRPr sz="5200">
                  <a:solidFill>
                    <a:srgbClr val="000000"/>
                  </a:solidFill>
                  <a:latin typeface="Helvetica Light"/>
                  <a:ea typeface="Helvetica Light"/>
                  <a:cs typeface="Helvetica Light"/>
                  <a:sym typeface="Helvetica Light"/>
                </a:defRPr>
              </a:lvl2pPr>
              <a:lvl3pPr marL="1143000" indent="-228600">
                <a:spcBef>
                  <a:spcPts val="5900"/>
                </a:spcBef>
                <a:buSzPct val="75000"/>
                <a:buChar char="•"/>
                <a:defRPr sz="5200">
                  <a:solidFill>
                    <a:srgbClr val="000000"/>
                  </a:solidFill>
                  <a:latin typeface="Helvetica Light"/>
                  <a:ea typeface="Helvetica Light"/>
                  <a:cs typeface="Helvetica Light"/>
                  <a:sym typeface="Helvetica Light"/>
                </a:defRPr>
              </a:lvl3pPr>
              <a:lvl4pPr marL="1600200" indent="-228600">
                <a:spcBef>
                  <a:spcPts val="5900"/>
                </a:spcBef>
                <a:buSzPct val="75000"/>
                <a:buChar char="•"/>
                <a:defRPr sz="5200">
                  <a:solidFill>
                    <a:srgbClr val="000000"/>
                  </a:solidFill>
                  <a:latin typeface="Helvetica Light"/>
                  <a:ea typeface="Helvetica Light"/>
                  <a:cs typeface="Helvetica Light"/>
                  <a:sym typeface="Helvetica Light"/>
                </a:defRPr>
              </a:lvl4pPr>
              <a:lvl5pPr marL="2057400" indent="-228600">
                <a:spcBef>
                  <a:spcPts val="5900"/>
                </a:spcBef>
                <a:buSzPct val="75000"/>
                <a:buChar char="•"/>
                <a:defRPr sz="5200">
                  <a:solidFill>
                    <a:srgbClr val="000000"/>
                  </a:solidFill>
                  <a:latin typeface="Helvetica Light"/>
                  <a:ea typeface="Helvetica Light"/>
                  <a:cs typeface="Helvetica Light"/>
                  <a:sym typeface="Helvetica Light"/>
                </a:defRPr>
              </a:lvl5pPr>
              <a:lvl6pPr marL="2514600" indent="-228600" defTabSz="825500" eaLnBrk="0" fontAlgn="base" hangingPunct="0">
                <a:spcBef>
                  <a:spcPts val="5900"/>
                </a:spcBef>
                <a:spcAft>
                  <a:spcPct val="0"/>
                </a:spcAft>
                <a:buSzPct val="75000"/>
                <a:buChar char="•"/>
                <a:defRPr sz="5200">
                  <a:solidFill>
                    <a:srgbClr val="000000"/>
                  </a:solidFill>
                  <a:latin typeface="Helvetica Light"/>
                  <a:ea typeface="Helvetica Light"/>
                  <a:cs typeface="Helvetica Light"/>
                  <a:sym typeface="Helvetica Light"/>
                </a:defRPr>
              </a:lvl6pPr>
              <a:lvl7pPr marL="2971800" indent="-228600" defTabSz="825500" eaLnBrk="0" fontAlgn="base" hangingPunct="0">
                <a:spcBef>
                  <a:spcPts val="5900"/>
                </a:spcBef>
                <a:spcAft>
                  <a:spcPct val="0"/>
                </a:spcAft>
                <a:buSzPct val="75000"/>
                <a:buChar char="•"/>
                <a:defRPr sz="5200">
                  <a:solidFill>
                    <a:srgbClr val="000000"/>
                  </a:solidFill>
                  <a:latin typeface="Helvetica Light"/>
                  <a:ea typeface="Helvetica Light"/>
                  <a:cs typeface="Helvetica Light"/>
                  <a:sym typeface="Helvetica Light"/>
                </a:defRPr>
              </a:lvl7pPr>
              <a:lvl8pPr marL="3429000" indent="-228600" defTabSz="825500" eaLnBrk="0" fontAlgn="base" hangingPunct="0">
                <a:spcBef>
                  <a:spcPts val="5900"/>
                </a:spcBef>
                <a:spcAft>
                  <a:spcPct val="0"/>
                </a:spcAft>
                <a:buSzPct val="75000"/>
                <a:buChar char="•"/>
                <a:defRPr sz="5200">
                  <a:solidFill>
                    <a:srgbClr val="000000"/>
                  </a:solidFill>
                  <a:latin typeface="Helvetica Light"/>
                  <a:ea typeface="Helvetica Light"/>
                  <a:cs typeface="Helvetica Light"/>
                  <a:sym typeface="Helvetica Light"/>
                </a:defRPr>
              </a:lvl8pPr>
              <a:lvl9pPr marL="3886200" indent="-228600" defTabSz="825500" eaLnBrk="0" fontAlgn="base" hangingPunct="0">
                <a:spcBef>
                  <a:spcPts val="5900"/>
                </a:spcBef>
                <a:spcAft>
                  <a:spcPct val="0"/>
                </a:spcAft>
                <a:buSzPct val="75000"/>
                <a:buChar char="•"/>
                <a:defRPr sz="5200">
                  <a:solidFill>
                    <a:srgbClr val="000000"/>
                  </a:solidFill>
                  <a:latin typeface="Helvetica Light"/>
                  <a:ea typeface="Helvetica Light"/>
                  <a:cs typeface="Helvetica Light"/>
                  <a:sym typeface="Helvetica Light"/>
                </a:defRPr>
              </a:lvl9pPr>
            </a:lstStyle>
            <a:p>
              <a:pPr eaLnBrk="1" hangingPunct="1">
                <a:spcBef>
                  <a:spcPct val="0"/>
                </a:spcBef>
                <a:buSzTx/>
                <a:buFontTx/>
                <a:buNone/>
              </a:pPr>
              <a:r>
                <a:rPr lang="it-IT" altLang="it-IT" sz="1237">
                  <a:solidFill>
                    <a:srgbClr val="64656B"/>
                  </a:solidFill>
                  <a:latin typeface="Century Gothic" pitchFamily="34" charset="0"/>
                  <a:sym typeface="Raleway" pitchFamily="34" charset="0"/>
                </a:rPr>
                <a:t>LONDON</a:t>
              </a:r>
            </a:p>
            <a:p>
              <a:pPr eaLnBrk="1" hangingPunct="1">
                <a:spcBef>
                  <a:spcPct val="0"/>
                </a:spcBef>
                <a:buSzTx/>
                <a:buFontTx/>
                <a:buNone/>
              </a:pPr>
              <a:r>
                <a:rPr lang="it-IT" altLang="it-IT" sz="1237">
                  <a:solidFill>
                    <a:srgbClr val="64656B"/>
                  </a:solidFill>
                  <a:latin typeface="Century Gothic" pitchFamily="34" charset="0"/>
                  <a:sym typeface="Raleway" pitchFamily="34" charset="0"/>
                </a:rPr>
                <a:t>Aldermary House</a:t>
              </a:r>
            </a:p>
            <a:p>
              <a:pPr eaLnBrk="1" hangingPunct="1">
                <a:spcBef>
                  <a:spcPct val="0"/>
                </a:spcBef>
                <a:buSzTx/>
                <a:buFontTx/>
                <a:buNone/>
              </a:pPr>
              <a:r>
                <a:rPr lang="it-IT" altLang="it-IT" sz="1237">
                  <a:solidFill>
                    <a:srgbClr val="64656B"/>
                  </a:solidFill>
                  <a:latin typeface="Century Gothic" pitchFamily="34" charset="0"/>
                  <a:sym typeface="Raleway" pitchFamily="34" charset="0"/>
                </a:rPr>
                <a:t>10-15 Queen Street - EC4N 1TX </a:t>
              </a:r>
            </a:p>
            <a:p>
              <a:pPr eaLnBrk="1" hangingPunct="1">
                <a:spcBef>
                  <a:spcPct val="0"/>
                </a:spcBef>
                <a:buSzTx/>
                <a:buFontTx/>
                <a:buNone/>
              </a:pPr>
              <a:r>
                <a:rPr lang="it-IT" altLang="it-IT" sz="1237">
                  <a:solidFill>
                    <a:srgbClr val="64656B"/>
                  </a:solidFill>
                  <a:latin typeface="Century Gothic" pitchFamily="34" charset="0"/>
                  <a:sym typeface="Raleway" pitchFamily="34" charset="0"/>
                </a:rPr>
                <a:t>T +44 (0)20 7074 2211</a:t>
              </a:r>
            </a:p>
            <a:p>
              <a:pPr eaLnBrk="1" hangingPunct="1">
                <a:spcBef>
                  <a:spcPct val="0"/>
                </a:spcBef>
                <a:buSzTx/>
                <a:buFontTx/>
                <a:buNone/>
              </a:pPr>
              <a:r>
                <a:rPr lang="it-IT" altLang="it-IT" sz="1237">
                  <a:solidFill>
                    <a:srgbClr val="64656B"/>
                  </a:solidFill>
                  <a:latin typeface="Century Gothic" pitchFamily="34" charset="0"/>
                  <a:sym typeface="Raleway" pitchFamily="34" charset="0"/>
                </a:rPr>
                <a:t>F +44 (0)20 7074 2233</a:t>
              </a:r>
            </a:p>
          </p:txBody>
        </p:sp>
        <p:sp>
          <p:nvSpPr>
            <p:cNvPr id="43022" name="Shape 492"/>
            <p:cNvSpPr>
              <a:spLocks noChangeArrowheads="1"/>
            </p:cNvSpPr>
            <p:nvPr/>
          </p:nvSpPr>
          <p:spPr bwMode="auto">
            <a:xfrm>
              <a:off x="19113502" y="9854043"/>
              <a:ext cx="3679778" cy="794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1883" tIns="41883" rIns="41883" bIns="41883" anchor="ctr">
              <a:spAutoFit/>
            </a:bodyPr>
            <a:lstStyle/>
            <a:p>
              <a:pPr eaLnBrk="1"/>
              <a:r>
                <a:rPr lang="it-IT" altLang="it-IT" sz="1237" dirty="0">
                  <a:solidFill>
                    <a:srgbClr val="64656B"/>
                  </a:solidFill>
                  <a:latin typeface="Century Gothic" pitchFamily="34" charset="0"/>
                  <a:sym typeface="Raleway" pitchFamily="34" charset="0"/>
                </a:rPr>
                <a:t>NEW YORK</a:t>
              </a:r>
            </a:p>
            <a:p>
              <a:pPr eaLnBrk="1"/>
              <a:r>
                <a:rPr lang="it-IT" altLang="it-IT" sz="1237" dirty="0">
                  <a:solidFill>
                    <a:srgbClr val="64656B"/>
                  </a:solidFill>
                  <a:latin typeface="Century Gothic" pitchFamily="34" charset="0"/>
                  <a:sym typeface="Raleway" pitchFamily="34" charset="0"/>
                </a:rPr>
                <a:t>780 Third </a:t>
              </a:r>
              <a:r>
                <a:rPr lang="it-IT" altLang="it-IT" sz="1237">
                  <a:solidFill>
                    <a:srgbClr val="64656B"/>
                  </a:solidFill>
                  <a:latin typeface="Century Gothic" pitchFamily="34" charset="0"/>
                  <a:sym typeface="Raleway" pitchFamily="34" charset="0"/>
                </a:rPr>
                <a:t>Avenue </a:t>
              </a:r>
              <a:r>
                <a:rPr lang="it-IT" altLang="it-IT" sz="1237" dirty="0">
                  <a:solidFill>
                    <a:srgbClr val="64656B"/>
                  </a:solidFill>
                  <a:latin typeface="Century Gothic" pitchFamily="34" charset="0"/>
                  <a:sym typeface="Raleway" pitchFamily="34" charset="0"/>
                </a:rPr>
                <a:t>-</a:t>
              </a:r>
              <a:r>
                <a:rPr lang="it-IT" altLang="it-IT" sz="1237">
                  <a:solidFill>
                    <a:srgbClr val="64656B"/>
                  </a:solidFill>
                  <a:latin typeface="Century Gothic" pitchFamily="34" charset="0"/>
                  <a:sym typeface="Raleway" pitchFamily="34" charset="0"/>
                </a:rPr>
                <a:t> </a:t>
              </a:r>
              <a:r>
                <a:rPr lang="it-IT" altLang="it-IT" sz="1237" dirty="0">
                  <a:solidFill>
                    <a:srgbClr val="64656B"/>
                  </a:solidFill>
                  <a:latin typeface="Century Gothic" pitchFamily="34" charset="0"/>
                  <a:sym typeface="Raleway" pitchFamily="34" charset="0"/>
                </a:rPr>
                <a:t>New York, NY 10017</a:t>
              </a:r>
            </a:p>
            <a:p>
              <a:pPr eaLnBrk="1"/>
              <a:r>
                <a:rPr lang="it-IT" altLang="it-IT" sz="1237" dirty="0">
                  <a:solidFill>
                    <a:srgbClr val="64656B"/>
                  </a:solidFill>
                  <a:latin typeface="Century Gothic" pitchFamily="34" charset="0"/>
                  <a:sym typeface="Raleway" pitchFamily="34" charset="0"/>
                </a:rPr>
                <a:t>T +1 (212)203 2255</a:t>
              </a:r>
            </a:p>
          </p:txBody>
        </p:sp>
        <p:sp>
          <p:nvSpPr>
            <p:cNvPr id="43023" name="Shape 863"/>
            <p:cNvSpPr>
              <a:spLocks noChangeArrowheads="1"/>
            </p:cNvSpPr>
            <p:nvPr/>
          </p:nvSpPr>
          <p:spPr bwMode="auto">
            <a:xfrm>
              <a:off x="9886896" y="9874249"/>
              <a:ext cx="3911133" cy="102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1884" tIns="41884" rIns="41884" bIns="41884" anchor="ctr">
              <a:spAutoFit/>
            </a:bodyPr>
            <a:lstStyle>
              <a:lvl1pPr>
                <a:spcBef>
                  <a:spcPts val="5900"/>
                </a:spcBef>
                <a:buSzPct val="75000"/>
                <a:buChar char="•"/>
                <a:defRPr sz="5200">
                  <a:solidFill>
                    <a:srgbClr val="000000"/>
                  </a:solidFill>
                  <a:latin typeface="Helvetica Light"/>
                  <a:ea typeface="Helvetica Light"/>
                  <a:cs typeface="Helvetica Light"/>
                  <a:sym typeface="Helvetica Light"/>
                </a:defRPr>
              </a:lvl1pPr>
              <a:lvl2pPr marL="742950" indent="-285750">
                <a:spcBef>
                  <a:spcPts val="5900"/>
                </a:spcBef>
                <a:buSzPct val="75000"/>
                <a:buChar char="•"/>
                <a:defRPr sz="5200">
                  <a:solidFill>
                    <a:srgbClr val="000000"/>
                  </a:solidFill>
                  <a:latin typeface="Helvetica Light"/>
                  <a:ea typeface="Helvetica Light"/>
                  <a:cs typeface="Helvetica Light"/>
                  <a:sym typeface="Helvetica Light"/>
                </a:defRPr>
              </a:lvl2pPr>
              <a:lvl3pPr marL="1143000" indent="-228600">
                <a:spcBef>
                  <a:spcPts val="5900"/>
                </a:spcBef>
                <a:buSzPct val="75000"/>
                <a:buChar char="•"/>
                <a:defRPr sz="5200">
                  <a:solidFill>
                    <a:srgbClr val="000000"/>
                  </a:solidFill>
                  <a:latin typeface="Helvetica Light"/>
                  <a:ea typeface="Helvetica Light"/>
                  <a:cs typeface="Helvetica Light"/>
                  <a:sym typeface="Helvetica Light"/>
                </a:defRPr>
              </a:lvl3pPr>
              <a:lvl4pPr marL="1600200" indent="-228600">
                <a:spcBef>
                  <a:spcPts val="5900"/>
                </a:spcBef>
                <a:buSzPct val="75000"/>
                <a:buChar char="•"/>
                <a:defRPr sz="5200">
                  <a:solidFill>
                    <a:srgbClr val="000000"/>
                  </a:solidFill>
                  <a:latin typeface="Helvetica Light"/>
                  <a:ea typeface="Helvetica Light"/>
                  <a:cs typeface="Helvetica Light"/>
                  <a:sym typeface="Helvetica Light"/>
                </a:defRPr>
              </a:lvl4pPr>
              <a:lvl5pPr marL="2057400" indent="-228600">
                <a:spcBef>
                  <a:spcPts val="5900"/>
                </a:spcBef>
                <a:buSzPct val="75000"/>
                <a:buChar char="•"/>
                <a:defRPr sz="5200">
                  <a:solidFill>
                    <a:srgbClr val="000000"/>
                  </a:solidFill>
                  <a:latin typeface="Helvetica Light"/>
                  <a:ea typeface="Helvetica Light"/>
                  <a:cs typeface="Helvetica Light"/>
                  <a:sym typeface="Helvetica Light"/>
                </a:defRPr>
              </a:lvl5pPr>
              <a:lvl6pPr marL="2514600" indent="-228600" defTabSz="825500" eaLnBrk="0" fontAlgn="base" hangingPunct="0">
                <a:spcBef>
                  <a:spcPts val="5900"/>
                </a:spcBef>
                <a:spcAft>
                  <a:spcPct val="0"/>
                </a:spcAft>
                <a:buSzPct val="75000"/>
                <a:buChar char="•"/>
                <a:defRPr sz="5200">
                  <a:solidFill>
                    <a:srgbClr val="000000"/>
                  </a:solidFill>
                  <a:latin typeface="Helvetica Light"/>
                  <a:ea typeface="Helvetica Light"/>
                  <a:cs typeface="Helvetica Light"/>
                  <a:sym typeface="Helvetica Light"/>
                </a:defRPr>
              </a:lvl6pPr>
              <a:lvl7pPr marL="2971800" indent="-228600" defTabSz="825500" eaLnBrk="0" fontAlgn="base" hangingPunct="0">
                <a:spcBef>
                  <a:spcPts val="5900"/>
                </a:spcBef>
                <a:spcAft>
                  <a:spcPct val="0"/>
                </a:spcAft>
                <a:buSzPct val="75000"/>
                <a:buChar char="•"/>
                <a:defRPr sz="5200">
                  <a:solidFill>
                    <a:srgbClr val="000000"/>
                  </a:solidFill>
                  <a:latin typeface="Helvetica Light"/>
                  <a:ea typeface="Helvetica Light"/>
                  <a:cs typeface="Helvetica Light"/>
                  <a:sym typeface="Helvetica Light"/>
                </a:defRPr>
              </a:lvl7pPr>
              <a:lvl8pPr marL="3429000" indent="-228600" defTabSz="825500" eaLnBrk="0" fontAlgn="base" hangingPunct="0">
                <a:spcBef>
                  <a:spcPts val="5900"/>
                </a:spcBef>
                <a:spcAft>
                  <a:spcPct val="0"/>
                </a:spcAft>
                <a:buSzPct val="75000"/>
                <a:buChar char="•"/>
                <a:defRPr sz="5200">
                  <a:solidFill>
                    <a:srgbClr val="000000"/>
                  </a:solidFill>
                  <a:latin typeface="Helvetica Light"/>
                  <a:ea typeface="Helvetica Light"/>
                  <a:cs typeface="Helvetica Light"/>
                  <a:sym typeface="Helvetica Light"/>
                </a:defRPr>
              </a:lvl8pPr>
              <a:lvl9pPr marL="3886200" indent="-228600" defTabSz="825500" eaLnBrk="0" fontAlgn="base" hangingPunct="0">
                <a:spcBef>
                  <a:spcPts val="5900"/>
                </a:spcBef>
                <a:spcAft>
                  <a:spcPct val="0"/>
                </a:spcAft>
                <a:buSzPct val="75000"/>
                <a:buChar char="•"/>
                <a:defRPr sz="5200">
                  <a:solidFill>
                    <a:srgbClr val="000000"/>
                  </a:solidFill>
                  <a:latin typeface="Helvetica Light"/>
                  <a:ea typeface="Helvetica Light"/>
                  <a:cs typeface="Helvetica Light"/>
                  <a:sym typeface="Helvetica Light"/>
                </a:defRPr>
              </a:lvl9pPr>
            </a:lstStyle>
            <a:p>
              <a:pPr eaLnBrk="1" hangingPunct="1">
                <a:spcBef>
                  <a:spcPct val="0"/>
                </a:spcBef>
                <a:buSzTx/>
                <a:buFontTx/>
                <a:buNone/>
              </a:pPr>
              <a:r>
                <a:rPr lang="it-IT" altLang="it-IT" sz="1237" dirty="0">
                  <a:solidFill>
                    <a:srgbClr val="64656B"/>
                  </a:solidFill>
                  <a:latin typeface="Century Gothic" pitchFamily="34" charset="0"/>
                  <a:sym typeface="Raleway" pitchFamily="34" charset="0"/>
                </a:rPr>
                <a:t>ROME</a:t>
              </a:r>
            </a:p>
            <a:p>
              <a:pPr eaLnBrk="1" hangingPunct="1">
                <a:spcBef>
                  <a:spcPct val="0"/>
                </a:spcBef>
                <a:buSzTx/>
                <a:buFontTx/>
                <a:buNone/>
              </a:pPr>
              <a:r>
                <a:rPr lang="it-IT" altLang="it-IT" sz="1237" dirty="0">
                  <a:solidFill>
                    <a:srgbClr val="64656B"/>
                  </a:solidFill>
                  <a:latin typeface="Century Gothic" pitchFamily="34" charset="0"/>
                  <a:sym typeface="Raleway" pitchFamily="34" charset="0"/>
                </a:rPr>
                <a:t>Via di San Nicola da Tolentino, 67 - 00187</a:t>
              </a:r>
            </a:p>
            <a:p>
              <a:pPr eaLnBrk="1" hangingPunct="1">
                <a:spcBef>
                  <a:spcPct val="0"/>
                </a:spcBef>
                <a:buSzTx/>
                <a:buFontTx/>
                <a:buNone/>
              </a:pPr>
              <a:r>
                <a:rPr lang="it-IT" altLang="it-IT" sz="1237" dirty="0">
                  <a:solidFill>
                    <a:srgbClr val="64656B"/>
                  </a:solidFill>
                  <a:latin typeface="Century Gothic" pitchFamily="34" charset="0"/>
                  <a:sym typeface="Raleway" pitchFamily="34" charset="0"/>
                </a:rPr>
                <a:t>T +39 06 93 18 271</a:t>
              </a:r>
            </a:p>
            <a:p>
              <a:pPr eaLnBrk="1" hangingPunct="1">
                <a:spcBef>
                  <a:spcPct val="0"/>
                </a:spcBef>
                <a:buSzTx/>
                <a:buFontTx/>
                <a:buNone/>
              </a:pPr>
              <a:r>
                <a:rPr lang="it-IT" altLang="it-IT" sz="1237" dirty="0">
                  <a:solidFill>
                    <a:srgbClr val="64656B"/>
                  </a:solidFill>
                  <a:latin typeface="Century Gothic" pitchFamily="34" charset="0"/>
                  <a:sym typeface="Raleway" pitchFamily="34" charset="0"/>
                </a:rPr>
                <a:t>F +39 06 931 827 403</a:t>
              </a:r>
            </a:p>
          </p:txBody>
        </p:sp>
      </p:grpSp>
      <p:pic>
        <p:nvPicPr>
          <p:cNvPr id="43017" name="Virgola blu grigio e bianca-01.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340121" y="8141511"/>
            <a:ext cx="314127" cy="23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43018" name="Virgola blu grigio e bianca-01.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518004" y="8141511"/>
            <a:ext cx="314127" cy="23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43019" name="Virgola blu grigio e bianca-01.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3953764" y="8141511"/>
            <a:ext cx="314127" cy="23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6" name="object 2"/>
          <p:cNvSpPr txBox="1"/>
          <p:nvPr/>
        </p:nvSpPr>
        <p:spPr>
          <a:xfrm>
            <a:off x="16135708" y="760051"/>
            <a:ext cx="3517541" cy="473848"/>
          </a:xfrm>
          <a:prstGeom prst="rect">
            <a:avLst/>
          </a:prstGeom>
        </p:spPr>
        <p:txBody>
          <a:bodyPr vert="horz" wrap="square" lIns="0" tIns="12065" rIns="0" bIns="0" rtlCol="0">
            <a:spAutoFit/>
          </a:bodyPr>
          <a:lstStyle/>
          <a:p>
            <a:pPr marL="12700">
              <a:lnSpc>
                <a:spcPct val="100000"/>
              </a:lnSpc>
              <a:spcBef>
                <a:spcPts val="95"/>
              </a:spcBef>
            </a:pPr>
            <a:r>
              <a:rPr lang="it-IT" sz="3000" spc="-10" dirty="0" smtClean="0">
                <a:solidFill>
                  <a:srgbClr val="636B64"/>
                </a:solidFill>
                <a:latin typeface="Century Gothic" panose="020B0502020202020204" pitchFamily="34" charset="0"/>
                <a:ea typeface="+mj-ea"/>
                <a:cs typeface="Verdana"/>
              </a:rPr>
              <a:t>NOVEMBER</a:t>
            </a:r>
            <a:r>
              <a:rPr sz="3000" spc="-10" dirty="0" smtClean="0">
                <a:solidFill>
                  <a:srgbClr val="636B64"/>
                </a:solidFill>
                <a:latin typeface="Century Gothic" panose="020B0502020202020204" pitchFamily="34" charset="0"/>
                <a:ea typeface="+mj-ea"/>
                <a:cs typeface="Verdana"/>
              </a:rPr>
              <a:t> </a:t>
            </a:r>
            <a:r>
              <a:rPr sz="3000" spc="-10" dirty="0">
                <a:solidFill>
                  <a:srgbClr val="636B64"/>
                </a:solidFill>
                <a:latin typeface="Century Gothic" panose="020B0502020202020204" pitchFamily="34" charset="0"/>
                <a:ea typeface="+mj-ea"/>
                <a:cs typeface="Verdana"/>
              </a:rPr>
              <a:t>2018</a:t>
            </a:r>
          </a:p>
        </p:txBody>
      </p:sp>
    </p:spTree>
    <p:extLst>
      <p:ext uri="{BB962C8B-B14F-4D97-AF65-F5344CB8AC3E}">
        <p14:creationId xmlns:p14="http://schemas.microsoft.com/office/powerpoint/2010/main" val="3831614235"/>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bject 2"/>
          <p:cNvSpPr/>
          <p:nvPr/>
        </p:nvSpPr>
        <p:spPr>
          <a:xfrm>
            <a:off x="-7817" y="1447318"/>
            <a:ext cx="20097115" cy="9004300"/>
          </a:xfrm>
          <a:custGeom>
            <a:avLst/>
            <a:gdLst/>
            <a:ahLst/>
            <a:cxnLst/>
            <a:rect l="l" t="t" r="r" b="b"/>
            <a:pathLst>
              <a:path w="20097115" h="9004300">
                <a:moveTo>
                  <a:pt x="0" y="9004123"/>
                </a:moveTo>
                <a:lnTo>
                  <a:pt x="20096560" y="9004123"/>
                </a:lnTo>
                <a:lnTo>
                  <a:pt x="20096560" y="0"/>
                </a:lnTo>
                <a:lnTo>
                  <a:pt x="0" y="0"/>
                </a:lnTo>
                <a:lnTo>
                  <a:pt x="0" y="9004123"/>
                </a:lnTo>
                <a:close/>
              </a:path>
            </a:pathLst>
          </a:custGeom>
          <a:solidFill>
            <a:srgbClr val="4B4B4A">
              <a:alpha val="7058"/>
            </a:srgbClr>
          </a:solidFill>
        </p:spPr>
        <p:txBody>
          <a:bodyPr wrap="square" lIns="0" tIns="0" rIns="0" bIns="0" rtlCol="0"/>
          <a:lstStyle/>
          <a:p>
            <a:endParaRPr>
              <a:latin typeface="Century Gothic" panose="020B0502020202020204" pitchFamily="34" charset="0"/>
            </a:endParaRPr>
          </a:p>
        </p:txBody>
      </p:sp>
      <p:sp>
        <p:nvSpPr>
          <p:cNvPr id="15" name="object 11"/>
          <p:cNvSpPr/>
          <p:nvPr/>
        </p:nvSpPr>
        <p:spPr>
          <a:xfrm>
            <a:off x="454682" y="7237448"/>
            <a:ext cx="8225768" cy="2301949"/>
          </a:xfrm>
          <a:custGeom>
            <a:avLst/>
            <a:gdLst/>
            <a:ahLst/>
            <a:cxnLst/>
            <a:rect l="l" t="t" r="r" b="b"/>
            <a:pathLst>
              <a:path w="3345179" h="688975">
                <a:moveTo>
                  <a:pt x="0" y="688565"/>
                </a:moveTo>
                <a:lnTo>
                  <a:pt x="3344819" y="688565"/>
                </a:lnTo>
                <a:lnTo>
                  <a:pt x="3344819" y="0"/>
                </a:lnTo>
                <a:lnTo>
                  <a:pt x="0" y="0"/>
                </a:lnTo>
                <a:lnTo>
                  <a:pt x="0" y="688565"/>
                </a:lnTo>
                <a:close/>
              </a:path>
            </a:pathLst>
          </a:custGeom>
          <a:solidFill>
            <a:srgbClr val="FFFFFF"/>
          </a:solidFill>
          <a:ln>
            <a:solidFill>
              <a:srgbClr val="003045"/>
            </a:solidFill>
          </a:ln>
        </p:spPr>
        <p:txBody>
          <a:bodyPr wrap="square" lIns="0" tIns="0" rIns="0" bIns="0" rtlCol="0"/>
          <a:lstStyle/>
          <a:p>
            <a:endParaRPr/>
          </a:p>
        </p:txBody>
      </p:sp>
      <p:sp>
        <p:nvSpPr>
          <p:cNvPr id="16" name="object 14"/>
          <p:cNvSpPr txBox="1">
            <a:spLocks noGrp="1"/>
          </p:cNvSpPr>
          <p:nvPr>
            <p:ph type="sldNum" sz="quarter" idx="7"/>
          </p:nvPr>
        </p:nvSpPr>
        <p:spPr>
          <a:xfrm>
            <a:off x="9962777" y="10848282"/>
            <a:ext cx="284479" cy="253916"/>
          </a:xfrm>
          <a:prstGeom prst="rect">
            <a:avLst/>
          </a:prstGeom>
        </p:spPr>
        <p:txBody>
          <a:bodyPr vert="horz" wrap="square" lIns="0" tIns="0" rIns="0" bIns="0" rtlCol="0">
            <a:spAutoFit/>
          </a:bodyPr>
          <a:lstStyle/>
          <a:p>
            <a:pPr marL="25400">
              <a:spcBef>
                <a:spcPts val="145"/>
              </a:spcBef>
            </a:pPr>
            <a:fld id="{81D60167-4931-47E6-BA6A-407CBD079E47}" type="slidenum">
              <a:rPr spc="-135" dirty="0">
                <a:solidFill>
                  <a:srgbClr val="646B65"/>
                </a:solidFill>
                <a:latin typeface="Century Gothic" panose="020B0502020202020204" pitchFamily="34" charset="0"/>
              </a:rPr>
              <a:pPr marL="25400">
                <a:spcBef>
                  <a:spcPts val="145"/>
                </a:spcBef>
              </a:pPr>
              <a:t>5</a:t>
            </a:fld>
            <a:endParaRPr spc="-135" dirty="0">
              <a:solidFill>
                <a:srgbClr val="646B65"/>
              </a:solidFill>
              <a:latin typeface="Century Gothic" panose="020B0502020202020204" pitchFamily="34" charset="0"/>
            </a:endParaRPr>
          </a:p>
        </p:txBody>
      </p:sp>
      <p:sp>
        <p:nvSpPr>
          <p:cNvPr id="2" name="CasellaDiTesto 1"/>
          <p:cNvSpPr txBox="1"/>
          <p:nvPr/>
        </p:nvSpPr>
        <p:spPr>
          <a:xfrm>
            <a:off x="454682" y="1855235"/>
            <a:ext cx="8968942" cy="4770537"/>
          </a:xfrm>
          <a:prstGeom prst="rect">
            <a:avLst/>
          </a:prstGeom>
          <a:noFill/>
        </p:spPr>
        <p:txBody>
          <a:bodyPr wrap="square" rtlCol="0">
            <a:spAutoFit/>
          </a:bodyPr>
          <a:lstStyle/>
          <a:p>
            <a:r>
              <a:rPr lang="it-IT" sz="2800" b="1" dirty="0" smtClean="0">
                <a:solidFill>
                  <a:srgbClr val="646B65"/>
                </a:solidFill>
                <a:latin typeface="Century Gothic" panose="020B0502020202020204" pitchFamily="34" charset="0"/>
              </a:rPr>
              <a:t>Corporation</a:t>
            </a:r>
          </a:p>
          <a:p>
            <a:endParaRPr lang="it-IT" sz="2400" dirty="0" smtClean="0">
              <a:solidFill>
                <a:srgbClr val="646B65"/>
              </a:solidFill>
              <a:latin typeface="Century Gothic" panose="020B0502020202020204" pitchFamily="34" charset="0"/>
            </a:endParaRPr>
          </a:p>
          <a:p>
            <a:pPr marL="571500" indent="-571500">
              <a:buFont typeface="Arial" panose="020B0604020202020204" pitchFamily="34" charset="0"/>
              <a:buChar char="•"/>
            </a:pPr>
            <a:r>
              <a:rPr lang="en-US" sz="2400" dirty="0">
                <a:solidFill>
                  <a:srgbClr val="646B65"/>
                </a:solidFill>
                <a:latin typeface="Century Gothic" panose="020B0502020202020204" pitchFamily="34" charset="0"/>
              </a:rPr>
              <a:t>P</a:t>
            </a:r>
            <a:r>
              <a:rPr lang="en-US" sz="2400" dirty="0" smtClean="0">
                <a:solidFill>
                  <a:srgbClr val="646B65"/>
                </a:solidFill>
                <a:latin typeface="Century Gothic" panose="020B0502020202020204" pitchFamily="34" charset="0"/>
              </a:rPr>
              <a:t>lurality </a:t>
            </a:r>
            <a:r>
              <a:rPr lang="en-US" sz="2400" dirty="0">
                <a:solidFill>
                  <a:srgbClr val="646B65"/>
                </a:solidFill>
                <a:latin typeface="Century Gothic" panose="020B0502020202020204" pitchFamily="34" charset="0"/>
              </a:rPr>
              <a:t>of bodies</a:t>
            </a:r>
          </a:p>
          <a:p>
            <a:pPr marL="571500" indent="-571500">
              <a:buFont typeface="Arial" panose="020B0604020202020204" pitchFamily="34" charset="0"/>
              <a:buChar char="•"/>
            </a:pPr>
            <a:r>
              <a:rPr lang="en-US" sz="2400" dirty="0">
                <a:solidFill>
                  <a:srgbClr val="646B65"/>
                </a:solidFill>
                <a:latin typeface="Century Gothic" panose="020B0502020202020204" pitchFamily="34" charset="0"/>
              </a:rPr>
              <a:t>P</a:t>
            </a:r>
            <a:r>
              <a:rPr lang="en-US" sz="2400" dirty="0" smtClean="0">
                <a:solidFill>
                  <a:srgbClr val="646B65"/>
                </a:solidFill>
                <a:latin typeface="Century Gothic" panose="020B0502020202020204" pitchFamily="34" charset="0"/>
              </a:rPr>
              <a:t>rinciple </a:t>
            </a:r>
            <a:r>
              <a:rPr lang="en-US" sz="2400" dirty="0">
                <a:solidFill>
                  <a:srgbClr val="646B65"/>
                </a:solidFill>
                <a:latin typeface="Century Gothic" panose="020B0502020202020204" pitchFamily="34" charset="0"/>
              </a:rPr>
              <a:t>of majority</a:t>
            </a:r>
          </a:p>
          <a:p>
            <a:pPr marL="571500" indent="-571500">
              <a:buFont typeface="Arial" panose="020B0604020202020204" pitchFamily="34" charset="0"/>
              <a:buChar char="•"/>
            </a:pPr>
            <a:r>
              <a:rPr lang="en-US" sz="2400" dirty="0">
                <a:solidFill>
                  <a:srgbClr val="646B65"/>
                </a:solidFill>
                <a:latin typeface="Century Gothic" panose="020B0502020202020204" pitchFamily="34" charset="0"/>
              </a:rPr>
              <a:t>L</a:t>
            </a:r>
            <a:r>
              <a:rPr lang="en-US" sz="2400" dirty="0" smtClean="0">
                <a:solidFill>
                  <a:srgbClr val="646B65"/>
                </a:solidFill>
                <a:latin typeface="Century Gothic" panose="020B0502020202020204" pitchFamily="34" charset="0"/>
              </a:rPr>
              <a:t>imited </a:t>
            </a:r>
            <a:r>
              <a:rPr lang="en-US" sz="2400" dirty="0">
                <a:solidFill>
                  <a:srgbClr val="646B65"/>
                </a:solidFill>
                <a:latin typeface="Century Gothic" panose="020B0502020202020204" pitchFamily="34" charset="0"/>
              </a:rPr>
              <a:t>shareholder rights</a:t>
            </a:r>
          </a:p>
          <a:p>
            <a:pPr marL="571500" indent="-571500">
              <a:buFont typeface="Arial" panose="020B0604020202020204" pitchFamily="34" charset="0"/>
              <a:buChar char="•"/>
            </a:pPr>
            <a:r>
              <a:rPr lang="en-US" sz="2400" dirty="0">
                <a:solidFill>
                  <a:srgbClr val="646B65"/>
                </a:solidFill>
                <a:latin typeface="Century Gothic" panose="020B0502020202020204" pitchFamily="34" charset="0"/>
              </a:rPr>
              <a:t>L</a:t>
            </a:r>
            <a:r>
              <a:rPr lang="en-US" sz="2400" dirty="0" smtClean="0">
                <a:solidFill>
                  <a:srgbClr val="646B65"/>
                </a:solidFill>
                <a:latin typeface="Century Gothic" panose="020B0502020202020204" pitchFamily="34" charset="0"/>
              </a:rPr>
              <a:t>imited</a:t>
            </a:r>
            <a:r>
              <a:rPr lang="en-US" sz="2400" dirty="0">
                <a:solidFill>
                  <a:srgbClr val="646B65"/>
                </a:solidFill>
                <a:latin typeface="Century Gothic" panose="020B0502020202020204" pitchFamily="34" charset="0"/>
              </a:rPr>
              <a:t>/ no personal liability of the shareholders</a:t>
            </a:r>
          </a:p>
          <a:p>
            <a:pPr marL="571500" indent="-571500">
              <a:buFont typeface="Arial" panose="020B0604020202020204" pitchFamily="34" charset="0"/>
              <a:buChar char="•"/>
            </a:pPr>
            <a:r>
              <a:rPr lang="en-US" sz="2400" dirty="0">
                <a:solidFill>
                  <a:srgbClr val="646B65"/>
                </a:solidFill>
                <a:latin typeface="Century Gothic" panose="020B0502020202020204" pitchFamily="34" charset="0"/>
              </a:rPr>
              <a:t>Main corporate kinds: S.p.A. and </a:t>
            </a:r>
            <a:r>
              <a:rPr lang="en-US" sz="2400" dirty="0" err="1">
                <a:solidFill>
                  <a:srgbClr val="646B65"/>
                </a:solidFill>
                <a:latin typeface="Century Gothic" panose="020B0502020202020204" pitchFamily="34" charset="0"/>
              </a:rPr>
              <a:t>S.r.l</a:t>
            </a:r>
            <a:r>
              <a:rPr lang="en-US" sz="2400" dirty="0">
                <a:solidFill>
                  <a:srgbClr val="646B65"/>
                </a:solidFill>
                <a:latin typeface="Century Gothic" panose="020B0502020202020204" pitchFamily="34" charset="0"/>
              </a:rPr>
              <a:t>.</a:t>
            </a:r>
          </a:p>
          <a:p>
            <a:endParaRPr lang="it-IT" sz="4400" dirty="0">
              <a:solidFill>
                <a:srgbClr val="646B65"/>
              </a:solidFill>
              <a:latin typeface="Century Gothic" panose="020B0502020202020204" pitchFamily="34" charset="0"/>
            </a:endParaRPr>
          </a:p>
          <a:p>
            <a:endParaRPr lang="it-IT" sz="4400" dirty="0" smtClean="0">
              <a:solidFill>
                <a:srgbClr val="646B65"/>
              </a:solidFill>
              <a:latin typeface="Century Gothic" panose="020B0502020202020204" pitchFamily="34" charset="0"/>
            </a:endParaRPr>
          </a:p>
          <a:p>
            <a:endParaRPr lang="it-IT" sz="4400" dirty="0">
              <a:solidFill>
                <a:srgbClr val="646B65"/>
              </a:solidFill>
              <a:latin typeface="Century Gothic" panose="020B0502020202020204" pitchFamily="34" charset="0"/>
            </a:endParaRPr>
          </a:p>
        </p:txBody>
      </p:sp>
      <p:sp>
        <p:nvSpPr>
          <p:cNvPr id="9" name="CasellaDiTesto 8"/>
          <p:cNvSpPr txBox="1"/>
          <p:nvPr/>
        </p:nvSpPr>
        <p:spPr>
          <a:xfrm>
            <a:off x="11423649" y="1855235"/>
            <a:ext cx="8645526" cy="4770537"/>
          </a:xfrm>
          <a:prstGeom prst="rect">
            <a:avLst/>
          </a:prstGeom>
          <a:noFill/>
        </p:spPr>
        <p:txBody>
          <a:bodyPr wrap="square" rtlCol="0">
            <a:spAutoFit/>
          </a:bodyPr>
          <a:lstStyle/>
          <a:p>
            <a:r>
              <a:rPr lang="it-IT" altLang="it-IT" sz="2800" b="1" dirty="0" smtClean="0">
                <a:solidFill>
                  <a:srgbClr val="646B65"/>
                </a:solidFill>
                <a:latin typeface="Century Gothic" panose="020B0502020202020204" pitchFamily="34" charset="0"/>
              </a:rPr>
              <a:t>Partnership</a:t>
            </a:r>
          </a:p>
          <a:p>
            <a:endParaRPr lang="it-IT" altLang="it-IT" sz="2400" dirty="0" smtClean="0">
              <a:solidFill>
                <a:srgbClr val="646B65"/>
              </a:solidFill>
              <a:latin typeface="Century Gothic" panose="020B0502020202020204" pitchFamily="34" charset="0"/>
            </a:endParaRPr>
          </a:p>
          <a:p>
            <a:pPr marL="457200" indent="-457200">
              <a:buFont typeface="Arial" panose="020B0604020202020204" pitchFamily="34" charset="0"/>
              <a:buChar char="•"/>
            </a:pPr>
            <a:r>
              <a:rPr lang="en-US" sz="2400" dirty="0">
                <a:solidFill>
                  <a:srgbClr val="646B65"/>
                </a:solidFill>
                <a:latin typeface="Century Gothic" panose="020B0502020202020204" pitchFamily="34" charset="0"/>
              </a:rPr>
              <a:t>N</a:t>
            </a:r>
            <a:r>
              <a:rPr lang="en-US" sz="2400" dirty="0" smtClean="0">
                <a:solidFill>
                  <a:srgbClr val="646B65"/>
                </a:solidFill>
                <a:latin typeface="Century Gothic" panose="020B0502020202020204" pitchFamily="34" charset="0"/>
              </a:rPr>
              <a:t>o </a:t>
            </a:r>
            <a:r>
              <a:rPr lang="en-US" sz="2400" dirty="0">
                <a:solidFill>
                  <a:srgbClr val="646B65"/>
                </a:solidFill>
                <a:latin typeface="Century Gothic" panose="020B0502020202020204" pitchFamily="34" charset="0"/>
              </a:rPr>
              <a:t>plurality of bodies foreseen</a:t>
            </a:r>
          </a:p>
          <a:p>
            <a:pPr marL="457200" indent="-457200">
              <a:buFont typeface="Arial" panose="020B0604020202020204" pitchFamily="34" charset="0"/>
              <a:buChar char="•"/>
            </a:pPr>
            <a:r>
              <a:rPr lang="en-US" sz="2400" dirty="0">
                <a:solidFill>
                  <a:srgbClr val="646B65"/>
                </a:solidFill>
                <a:latin typeface="Century Gothic" panose="020B0502020202020204" pitchFamily="34" charset="0"/>
              </a:rPr>
              <a:t>E</a:t>
            </a:r>
            <a:r>
              <a:rPr lang="en-US" sz="2400" dirty="0" smtClean="0">
                <a:solidFill>
                  <a:srgbClr val="646B65"/>
                </a:solidFill>
                <a:latin typeface="Century Gothic" panose="020B0502020202020204" pitchFamily="34" charset="0"/>
              </a:rPr>
              <a:t>very </a:t>
            </a:r>
            <a:r>
              <a:rPr lang="en-US" sz="2400" dirty="0">
                <a:solidFill>
                  <a:srgbClr val="646B65"/>
                </a:solidFill>
                <a:latin typeface="Century Gothic" panose="020B0502020202020204" pitchFamily="34" charset="0"/>
              </a:rPr>
              <a:t>shareholder has unlimited </a:t>
            </a:r>
            <a:br>
              <a:rPr lang="en-US" sz="2400" dirty="0">
                <a:solidFill>
                  <a:srgbClr val="646B65"/>
                </a:solidFill>
                <a:latin typeface="Century Gothic" panose="020B0502020202020204" pitchFamily="34" charset="0"/>
              </a:rPr>
            </a:br>
            <a:r>
              <a:rPr lang="en-US" sz="2400" dirty="0" smtClean="0">
                <a:solidFill>
                  <a:srgbClr val="646B65"/>
                </a:solidFill>
                <a:latin typeface="Century Gothic" panose="020B0502020202020204" pitchFamily="34" charset="0"/>
              </a:rPr>
              <a:t>management </a:t>
            </a:r>
            <a:r>
              <a:rPr lang="en-US" sz="2400" dirty="0">
                <a:solidFill>
                  <a:srgbClr val="646B65"/>
                </a:solidFill>
                <a:latin typeface="Century Gothic" panose="020B0502020202020204" pitchFamily="34" charset="0"/>
              </a:rPr>
              <a:t>power</a:t>
            </a:r>
          </a:p>
          <a:p>
            <a:pPr marL="457200" indent="-457200">
              <a:buFont typeface="Arial" panose="020B0604020202020204" pitchFamily="34" charset="0"/>
              <a:buChar char="•"/>
            </a:pPr>
            <a:r>
              <a:rPr lang="en-US" sz="2400" dirty="0">
                <a:solidFill>
                  <a:srgbClr val="646B65"/>
                </a:solidFill>
                <a:latin typeface="Century Gothic" panose="020B0502020202020204" pitchFamily="34" charset="0"/>
              </a:rPr>
              <a:t>C</a:t>
            </a:r>
            <a:r>
              <a:rPr lang="en-US" sz="2400" dirty="0" smtClean="0">
                <a:solidFill>
                  <a:srgbClr val="646B65"/>
                </a:solidFill>
                <a:latin typeface="Century Gothic" panose="020B0502020202020204" pitchFamily="34" charset="0"/>
              </a:rPr>
              <a:t>onsent </a:t>
            </a:r>
            <a:r>
              <a:rPr lang="en-US" sz="2400" dirty="0">
                <a:solidFill>
                  <a:srgbClr val="646B65"/>
                </a:solidFill>
                <a:latin typeface="Century Gothic" panose="020B0502020202020204" pitchFamily="34" charset="0"/>
              </a:rPr>
              <a:t>of all shareholders required</a:t>
            </a:r>
          </a:p>
          <a:p>
            <a:pPr marL="457200" indent="-457200">
              <a:buFont typeface="Arial" panose="020B0604020202020204" pitchFamily="34" charset="0"/>
              <a:buChar char="•"/>
            </a:pPr>
            <a:r>
              <a:rPr lang="en-US" sz="2400" dirty="0">
                <a:solidFill>
                  <a:srgbClr val="646B65"/>
                </a:solidFill>
                <a:latin typeface="Century Gothic" panose="020B0502020202020204" pitchFamily="34" charset="0"/>
              </a:rPr>
              <a:t>P</a:t>
            </a:r>
            <a:r>
              <a:rPr lang="en-US" sz="2400" dirty="0" smtClean="0">
                <a:solidFill>
                  <a:srgbClr val="646B65"/>
                </a:solidFill>
                <a:latin typeface="Century Gothic" panose="020B0502020202020204" pitchFamily="34" charset="0"/>
              </a:rPr>
              <a:t>ersonal </a:t>
            </a:r>
            <a:r>
              <a:rPr lang="en-US" sz="2400" dirty="0">
                <a:solidFill>
                  <a:srgbClr val="646B65"/>
                </a:solidFill>
                <a:latin typeface="Century Gothic" panose="020B0502020202020204" pitchFamily="34" charset="0"/>
              </a:rPr>
              <a:t>liability of the shareholders</a:t>
            </a:r>
          </a:p>
          <a:p>
            <a:endParaRPr lang="it-IT" sz="4400" dirty="0">
              <a:solidFill>
                <a:srgbClr val="646B65"/>
              </a:solidFill>
              <a:latin typeface="Century Gothic" panose="020B0502020202020204" pitchFamily="34" charset="0"/>
            </a:endParaRPr>
          </a:p>
          <a:p>
            <a:endParaRPr lang="it-IT" sz="4400" dirty="0" smtClean="0">
              <a:solidFill>
                <a:srgbClr val="646B65"/>
              </a:solidFill>
              <a:latin typeface="Century Gothic" panose="020B0502020202020204" pitchFamily="34" charset="0"/>
            </a:endParaRPr>
          </a:p>
          <a:p>
            <a:endParaRPr lang="it-IT" sz="4400" dirty="0">
              <a:solidFill>
                <a:srgbClr val="646B65"/>
              </a:solidFill>
              <a:latin typeface="Century Gothic" panose="020B0502020202020204" pitchFamily="34" charset="0"/>
            </a:endParaRPr>
          </a:p>
        </p:txBody>
      </p:sp>
      <p:sp>
        <p:nvSpPr>
          <p:cNvPr id="4" name="CasellaDiTesto 3"/>
          <p:cNvSpPr txBox="1"/>
          <p:nvPr/>
        </p:nvSpPr>
        <p:spPr>
          <a:xfrm>
            <a:off x="454683" y="7605633"/>
            <a:ext cx="7844767" cy="1200329"/>
          </a:xfrm>
          <a:prstGeom prst="rect">
            <a:avLst/>
          </a:prstGeom>
          <a:noFill/>
        </p:spPr>
        <p:txBody>
          <a:bodyPr wrap="square" rtlCol="0">
            <a:spAutoFit/>
          </a:bodyPr>
          <a:lstStyle/>
          <a:p>
            <a:pPr marL="457200" indent="-457200">
              <a:buFont typeface="Arial" panose="020B0604020202020204" pitchFamily="34" charset="0"/>
              <a:buChar char="•"/>
            </a:pPr>
            <a:r>
              <a:rPr lang="it-IT" sz="2400" dirty="0">
                <a:solidFill>
                  <a:srgbClr val="646B65"/>
                </a:solidFill>
                <a:latin typeface="Century Gothic" panose="020B0502020202020204" pitchFamily="34" charset="0"/>
              </a:rPr>
              <a:t>Società per azioni (</a:t>
            </a:r>
            <a:r>
              <a:rPr lang="it-IT" sz="2400" dirty="0" err="1">
                <a:solidFill>
                  <a:srgbClr val="646B65"/>
                </a:solidFill>
                <a:latin typeface="Century Gothic" panose="020B0502020202020204" pitchFamily="34" charset="0"/>
              </a:rPr>
              <a:t>s.p.a</a:t>
            </a:r>
            <a:r>
              <a:rPr lang="it-IT" sz="2400" dirty="0" err="1" smtClean="0">
                <a:solidFill>
                  <a:srgbClr val="646B65"/>
                </a:solidFill>
                <a:latin typeface="Century Gothic" panose="020B0502020202020204" pitchFamily="34" charset="0"/>
              </a:rPr>
              <a:t>.</a:t>
            </a:r>
            <a:r>
              <a:rPr lang="it-IT" sz="2400" dirty="0" smtClean="0">
                <a:solidFill>
                  <a:srgbClr val="646B65"/>
                </a:solidFill>
                <a:latin typeface="Century Gothic" panose="020B0502020202020204" pitchFamily="34" charset="0"/>
              </a:rPr>
              <a:t>)</a:t>
            </a:r>
            <a:endParaRPr lang="it-IT" sz="2400" dirty="0">
              <a:solidFill>
                <a:srgbClr val="646B65"/>
              </a:solidFill>
              <a:latin typeface="Century Gothic" panose="020B0502020202020204" pitchFamily="34" charset="0"/>
            </a:endParaRPr>
          </a:p>
          <a:p>
            <a:pPr marL="457200" indent="-457200">
              <a:buFont typeface="Arial" panose="020B0604020202020204" pitchFamily="34" charset="0"/>
              <a:buChar char="•"/>
            </a:pPr>
            <a:r>
              <a:rPr lang="it-IT" sz="2400" dirty="0">
                <a:solidFill>
                  <a:srgbClr val="646B65"/>
                </a:solidFill>
                <a:latin typeface="Century Gothic" panose="020B0502020202020204" pitchFamily="34" charset="0"/>
              </a:rPr>
              <a:t>Società a responsabilità limitata (s.r.l</a:t>
            </a:r>
            <a:r>
              <a:rPr lang="it-IT" sz="2400" dirty="0" smtClean="0">
                <a:solidFill>
                  <a:srgbClr val="646B65"/>
                </a:solidFill>
                <a:latin typeface="Century Gothic" panose="020B0502020202020204" pitchFamily="34" charset="0"/>
              </a:rPr>
              <a:t>.)</a:t>
            </a:r>
          </a:p>
          <a:p>
            <a:pPr marL="457200" indent="-457200">
              <a:buFont typeface="Arial" panose="020B0604020202020204" pitchFamily="34" charset="0"/>
              <a:buChar char="•"/>
            </a:pPr>
            <a:r>
              <a:rPr lang="it-IT" sz="2400" dirty="0" smtClean="0">
                <a:solidFill>
                  <a:srgbClr val="646B65"/>
                </a:solidFill>
                <a:latin typeface="Century Gothic" panose="020B0502020202020204" pitchFamily="34" charset="0"/>
              </a:rPr>
              <a:t>Società </a:t>
            </a:r>
            <a:r>
              <a:rPr lang="it-IT" sz="2400" dirty="0">
                <a:solidFill>
                  <a:srgbClr val="646B65"/>
                </a:solidFill>
                <a:latin typeface="Century Gothic" panose="020B0502020202020204" pitchFamily="34" charset="0"/>
              </a:rPr>
              <a:t>in accomandita per azioni (</a:t>
            </a:r>
            <a:r>
              <a:rPr lang="it-IT" sz="2400" dirty="0" err="1">
                <a:solidFill>
                  <a:srgbClr val="646B65"/>
                </a:solidFill>
                <a:latin typeface="Century Gothic" panose="020B0502020202020204" pitchFamily="34" charset="0"/>
              </a:rPr>
              <a:t>s.a.p.a</a:t>
            </a:r>
            <a:r>
              <a:rPr lang="it-IT" sz="2400" dirty="0">
                <a:solidFill>
                  <a:srgbClr val="646B65"/>
                </a:solidFill>
                <a:latin typeface="Century Gothic" panose="020B0502020202020204" pitchFamily="34" charset="0"/>
              </a:rPr>
              <a:t>)</a:t>
            </a:r>
          </a:p>
        </p:txBody>
      </p:sp>
      <p:sp>
        <p:nvSpPr>
          <p:cNvPr id="18" name="object 11"/>
          <p:cNvSpPr/>
          <p:nvPr/>
        </p:nvSpPr>
        <p:spPr>
          <a:xfrm>
            <a:off x="11423650" y="7238926"/>
            <a:ext cx="8225768" cy="2301949"/>
          </a:xfrm>
          <a:custGeom>
            <a:avLst/>
            <a:gdLst/>
            <a:ahLst/>
            <a:cxnLst/>
            <a:rect l="l" t="t" r="r" b="b"/>
            <a:pathLst>
              <a:path w="3345179" h="688975">
                <a:moveTo>
                  <a:pt x="0" y="688565"/>
                </a:moveTo>
                <a:lnTo>
                  <a:pt x="3344819" y="688565"/>
                </a:lnTo>
                <a:lnTo>
                  <a:pt x="3344819" y="0"/>
                </a:lnTo>
                <a:lnTo>
                  <a:pt x="0" y="0"/>
                </a:lnTo>
                <a:lnTo>
                  <a:pt x="0" y="688565"/>
                </a:lnTo>
                <a:close/>
              </a:path>
            </a:pathLst>
          </a:custGeom>
          <a:solidFill>
            <a:srgbClr val="FFFFFF"/>
          </a:solidFill>
          <a:ln>
            <a:solidFill>
              <a:srgbClr val="003045"/>
            </a:solidFill>
          </a:ln>
        </p:spPr>
        <p:txBody>
          <a:bodyPr wrap="square" lIns="0" tIns="0" rIns="0" bIns="0" rtlCol="0"/>
          <a:lstStyle/>
          <a:p>
            <a:endParaRPr/>
          </a:p>
        </p:txBody>
      </p:sp>
      <p:sp>
        <p:nvSpPr>
          <p:cNvPr id="19" name="CasellaDiTesto 18"/>
          <p:cNvSpPr txBox="1"/>
          <p:nvPr/>
        </p:nvSpPr>
        <p:spPr>
          <a:xfrm>
            <a:off x="11436349" y="7616965"/>
            <a:ext cx="7772400" cy="1200329"/>
          </a:xfrm>
          <a:prstGeom prst="rect">
            <a:avLst/>
          </a:prstGeom>
          <a:noFill/>
        </p:spPr>
        <p:txBody>
          <a:bodyPr wrap="square" rtlCol="0">
            <a:spAutoFit/>
          </a:bodyPr>
          <a:lstStyle/>
          <a:p>
            <a:pPr marL="457200" indent="-457200">
              <a:buFont typeface="Arial" panose="020B0604020202020204" pitchFamily="34" charset="0"/>
              <a:buChar char="•"/>
            </a:pPr>
            <a:r>
              <a:rPr lang="it-IT" sz="2400" dirty="0">
                <a:solidFill>
                  <a:srgbClr val="646B65"/>
                </a:solidFill>
                <a:latin typeface="Century Gothic" panose="020B0502020202020204" pitchFamily="34" charset="0"/>
              </a:rPr>
              <a:t>Società </a:t>
            </a:r>
            <a:r>
              <a:rPr lang="it-IT" sz="2400" dirty="0" smtClean="0">
                <a:solidFill>
                  <a:srgbClr val="646B65"/>
                </a:solidFill>
                <a:latin typeface="Century Gothic" panose="020B0502020202020204" pitchFamily="34" charset="0"/>
              </a:rPr>
              <a:t>semplice</a:t>
            </a:r>
          </a:p>
          <a:p>
            <a:pPr marL="457200" indent="-457200">
              <a:buFont typeface="Arial" panose="020B0604020202020204" pitchFamily="34" charset="0"/>
              <a:buChar char="•"/>
            </a:pPr>
            <a:r>
              <a:rPr lang="it-IT" sz="2400" dirty="0" smtClean="0">
                <a:solidFill>
                  <a:srgbClr val="646B65"/>
                </a:solidFill>
                <a:latin typeface="Century Gothic" panose="020B0502020202020204" pitchFamily="34" charset="0"/>
              </a:rPr>
              <a:t>Società </a:t>
            </a:r>
            <a:r>
              <a:rPr lang="it-IT" sz="2400" dirty="0">
                <a:solidFill>
                  <a:srgbClr val="646B65"/>
                </a:solidFill>
                <a:latin typeface="Century Gothic" panose="020B0502020202020204" pitchFamily="34" charset="0"/>
              </a:rPr>
              <a:t>in nome collettivo (s.n.c</a:t>
            </a:r>
            <a:r>
              <a:rPr lang="it-IT" sz="2400" dirty="0" smtClean="0">
                <a:solidFill>
                  <a:srgbClr val="646B65"/>
                </a:solidFill>
                <a:latin typeface="Century Gothic" panose="020B0502020202020204" pitchFamily="34" charset="0"/>
              </a:rPr>
              <a:t>.)</a:t>
            </a:r>
          </a:p>
          <a:p>
            <a:pPr marL="457200" indent="-457200">
              <a:buFont typeface="Arial" panose="020B0604020202020204" pitchFamily="34" charset="0"/>
              <a:buChar char="•"/>
            </a:pPr>
            <a:r>
              <a:rPr lang="it-IT" sz="2400" dirty="0" smtClean="0">
                <a:solidFill>
                  <a:srgbClr val="646B65"/>
                </a:solidFill>
                <a:latin typeface="Century Gothic" panose="020B0502020202020204" pitchFamily="34" charset="0"/>
              </a:rPr>
              <a:t>Società </a:t>
            </a:r>
            <a:r>
              <a:rPr lang="it-IT" sz="2400" dirty="0">
                <a:solidFill>
                  <a:srgbClr val="646B65"/>
                </a:solidFill>
                <a:latin typeface="Century Gothic" panose="020B0502020202020204" pitchFamily="34" charset="0"/>
              </a:rPr>
              <a:t>in accomandita semplice (s.a.s.)</a:t>
            </a:r>
          </a:p>
        </p:txBody>
      </p:sp>
      <p:sp>
        <p:nvSpPr>
          <p:cNvPr id="20" name="object 15"/>
          <p:cNvSpPr/>
          <p:nvPr/>
        </p:nvSpPr>
        <p:spPr>
          <a:xfrm rot="16200000" flipH="1">
            <a:off x="3259497" y="5750528"/>
            <a:ext cx="1878673" cy="1095167"/>
          </a:xfrm>
          <a:custGeom>
            <a:avLst/>
            <a:gdLst/>
            <a:ahLst/>
            <a:cxnLst/>
            <a:rect l="l" t="t" r="r" b="b"/>
            <a:pathLst>
              <a:path w="3322320" h="2091054">
                <a:moveTo>
                  <a:pt x="2276789" y="0"/>
                </a:moveTo>
                <a:lnTo>
                  <a:pt x="2276789" y="522706"/>
                </a:lnTo>
                <a:lnTo>
                  <a:pt x="0" y="522706"/>
                </a:lnTo>
                <a:lnTo>
                  <a:pt x="0" y="1568119"/>
                </a:lnTo>
                <a:lnTo>
                  <a:pt x="2276789" y="1568119"/>
                </a:lnTo>
                <a:lnTo>
                  <a:pt x="2276789" y="2090826"/>
                </a:lnTo>
                <a:lnTo>
                  <a:pt x="3322202" y="1045413"/>
                </a:lnTo>
                <a:lnTo>
                  <a:pt x="2276789" y="0"/>
                </a:lnTo>
                <a:close/>
              </a:path>
            </a:pathLst>
          </a:custGeom>
          <a:solidFill>
            <a:srgbClr val="002F4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object 15"/>
          <p:cNvSpPr/>
          <p:nvPr/>
        </p:nvSpPr>
        <p:spPr>
          <a:xfrm rot="16200000" flipH="1">
            <a:off x="14383212" y="5767955"/>
            <a:ext cx="1878673" cy="1095167"/>
          </a:xfrm>
          <a:custGeom>
            <a:avLst/>
            <a:gdLst/>
            <a:ahLst/>
            <a:cxnLst/>
            <a:rect l="l" t="t" r="r" b="b"/>
            <a:pathLst>
              <a:path w="3322320" h="2091054">
                <a:moveTo>
                  <a:pt x="2276789" y="0"/>
                </a:moveTo>
                <a:lnTo>
                  <a:pt x="2276789" y="522706"/>
                </a:lnTo>
                <a:lnTo>
                  <a:pt x="0" y="522706"/>
                </a:lnTo>
                <a:lnTo>
                  <a:pt x="0" y="1568119"/>
                </a:lnTo>
                <a:lnTo>
                  <a:pt x="2276789" y="1568119"/>
                </a:lnTo>
                <a:lnTo>
                  <a:pt x="2276789" y="2090826"/>
                </a:lnTo>
                <a:lnTo>
                  <a:pt x="3322202" y="1045413"/>
                </a:lnTo>
                <a:lnTo>
                  <a:pt x="2276789" y="0"/>
                </a:lnTo>
                <a:close/>
              </a:path>
            </a:pathLst>
          </a:custGeom>
          <a:solidFill>
            <a:srgbClr val="002F4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22"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80960" y="10455275"/>
            <a:ext cx="2232090" cy="687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Virgola blu grigio e bianca-01.pn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870450" y="741799"/>
            <a:ext cx="512762"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24" name="Shape 149"/>
          <p:cNvSpPr>
            <a:spLocks noChangeShapeType="1"/>
          </p:cNvSpPr>
          <p:nvPr/>
        </p:nvSpPr>
        <p:spPr bwMode="auto">
          <a:xfrm>
            <a:off x="-6350" y="877227"/>
            <a:ext cx="5085901" cy="0"/>
          </a:xfrm>
          <a:prstGeom prst="line">
            <a:avLst/>
          </a:prstGeom>
          <a:noFill/>
          <a:ln w="19050">
            <a:solidFill>
              <a:srgbClr val="123A56"/>
            </a:solidFill>
            <a:miter lim="400000"/>
            <a:headEnd/>
            <a:tailEnd/>
          </a:ln>
          <a:extLst>
            <a:ext uri="{909E8E84-426E-40DD-AFC4-6F175D3DCCD1}">
              <a14:hiddenFill xmlns:a14="http://schemas.microsoft.com/office/drawing/2010/main">
                <a:noFill/>
              </a14:hiddenFill>
            </a:ext>
          </a:extLst>
        </p:spPr>
        <p:txBody>
          <a:bodyPr lIns="50799" tIns="50799" rIns="50799" bIns="50799" anchor="ctr"/>
          <a:lstStyle/>
          <a:p>
            <a:endParaRPr lang="it-IT"/>
          </a:p>
        </p:txBody>
      </p:sp>
      <p:sp>
        <p:nvSpPr>
          <p:cNvPr id="25" name="Shape 150"/>
          <p:cNvSpPr/>
          <p:nvPr/>
        </p:nvSpPr>
        <p:spPr>
          <a:xfrm>
            <a:off x="179388" y="280851"/>
            <a:ext cx="4603822" cy="564255"/>
          </a:xfrm>
          <a:prstGeom prst="rect">
            <a:avLst/>
          </a:prstGeom>
          <a:ln w="12700">
            <a:miter lim="400000"/>
          </a:ln>
          <a:extLst>
            <a:ext uri="{C572A759-6A51-4108-AA02-DFA0A04FC94B}"/>
          </a:extLst>
        </p:spPr>
        <p:txBody>
          <a:bodyPr wrap="none" lIns="50799" tIns="50799" rIns="50799" bIns="50799" anchor="ctr">
            <a:spAutoFit/>
          </a:bodyPr>
          <a:lstStyle>
            <a:lvl1pPr algn="l">
              <a:defRPr sz="3500" cap="all">
                <a:solidFill>
                  <a:srgbClr val="123A56"/>
                </a:solidFill>
                <a:latin typeface="Raleway Light"/>
                <a:ea typeface="Raleway Light"/>
                <a:cs typeface="Raleway Light"/>
                <a:sym typeface="Raleway Light"/>
              </a:defRPr>
            </a:lvl1pPr>
          </a:lstStyle>
          <a:p>
            <a:pPr fontAlgn="auto" hangingPunct="0">
              <a:spcBef>
                <a:spcPts val="0"/>
              </a:spcBef>
              <a:spcAft>
                <a:spcPts val="0"/>
              </a:spcAft>
              <a:defRPr/>
            </a:pPr>
            <a:r>
              <a:rPr lang="en-US" sz="3000" kern="0" dirty="0">
                <a:solidFill>
                  <a:srgbClr val="003045"/>
                </a:solidFill>
                <a:latin typeface="Century Gothic" panose="020B0502020202020204" pitchFamily="34" charset="0"/>
              </a:rPr>
              <a:t>THE ITALIAN COMPANIES</a:t>
            </a:r>
          </a:p>
        </p:txBody>
      </p:sp>
    </p:spTree>
    <p:extLst>
      <p:ext uri="{BB962C8B-B14F-4D97-AF65-F5344CB8AC3E}">
        <p14:creationId xmlns:p14="http://schemas.microsoft.com/office/powerpoint/2010/main" val="12040456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2"/>
          <p:cNvSpPr/>
          <p:nvPr/>
        </p:nvSpPr>
        <p:spPr>
          <a:xfrm>
            <a:off x="-7817" y="1447318"/>
            <a:ext cx="20097115" cy="9004300"/>
          </a:xfrm>
          <a:custGeom>
            <a:avLst/>
            <a:gdLst/>
            <a:ahLst/>
            <a:cxnLst/>
            <a:rect l="l" t="t" r="r" b="b"/>
            <a:pathLst>
              <a:path w="20097115" h="9004300">
                <a:moveTo>
                  <a:pt x="0" y="9004123"/>
                </a:moveTo>
                <a:lnTo>
                  <a:pt x="20096560" y="9004123"/>
                </a:lnTo>
                <a:lnTo>
                  <a:pt x="20096560" y="0"/>
                </a:lnTo>
                <a:lnTo>
                  <a:pt x="0" y="0"/>
                </a:lnTo>
                <a:lnTo>
                  <a:pt x="0" y="9004123"/>
                </a:lnTo>
                <a:close/>
              </a:path>
            </a:pathLst>
          </a:custGeom>
          <a:solidFill>
            <a:srgbClr val="4B4B4A">
              <a:alpha val="7058"/>
            </a:srgbClr>
          </a:solidFill>
        </p:spPr>
        <p:txBody>
          <a:bodyPr wrap="square" lIns="0" tIns="0" rIns="0" bIns="0" rtlCol="0"/>
          <a:lstStyle/>
          <a:p>
            <a:endParaRPr>
              <a:latin typeface="Century Gothic" panose="020B0502020202020204" pitchFamily="34" charset="0"/>
            </a:endParaRPr>
          </a:p>
        </p:txBody>
      </p:sp>
      <p:sp>
        <p:nvSpPr>
          <p:cNvPr id="16" name="object 14"/>
          <p:cNvSpPr txBox="1">
            <a:spLocks noGrp="1"/>
          </p:cNvSpPr>
          <p:nvPr>
            <p:ph type="sldNum" sz="quarter" idx="7"/>
          </p:nvPr>
        </p:nvSpPr>
        <p:spPr>
          <a:xfrm>
            <a:off x="9962777" y="10848282"/>
            <a:ext cx="284479" cy="253916"/>
          </a:xfrm>
          <a:prstGeom prst="rect">
            <a:avLst/>
          </a:prstGeom>
        </p:spPr>
        <p:txBody>
          <a:bodyPr vert="horz" wrap="square" lIns="0" tIns="0" rIns="0" bIns="0" rtlCol="0">
            <a:spAutoFit/>
          </a:bodyPr>
          <a:lstStyle/>
          <a:p>
            <a:pPr marL="25400">
              <a:spcBef>
                <a:spcPts val="145"/>
              </a:spcBef>
            </a:pPr>
            <a:fld id="{81D60167-4931-47E6-BA6A-407CBD079E47}" type="slidenum">
              <a:rPr spc="-135" dirty="0">
                <a:solidFill>
                  <a:srgbClr val="646B65"/>
                </a:solidFill>
                <a:latin typeface="Century Gothic" panose="020B0502020202020204" pitchFamily="34" charset="0"/>
              </a:rPr>
              <a:pPr marL="25400">
                <a:spcBef>
                  <a:spcPts val="145"/>
                </a:spcBef>
              </a:pPr>
              <a:t>6</a:t>
            </a:fld>
            <a:endParaRPr spc="-135" dirty="0">
              <a:solidFill>
                <a:srgbClr val="646B65"/>
              </a:solidFill>
              <a:latin typeface="Century Gothic" panose="020B0502020202020204" pitchFamily="34" charset="0"/>
            </a:endParaRPr>
          </a:p>
        </p:txBody>
      </p:sp>
      <p:sp>
        <p:nvSpPr>
          <p:cNvPr id="10" name="CasellaDiTesto 9"/>
          <p:cNvSpPr txBox="1"/>
          <p:nvPr/>
        </p:nvSpPr>
        <p:spPr>
          <a:xfrm>
            <a:off x="679450" y="2149475"/>
            <a:ext cx="18745200" cy="6063198"/>
          </a:xfrm>
          <a:prstGeom prst="rect">
            <a:avLst/>
          </a:prstGeom>
          <a:noFill/>
        </p:spPr>
        <p:txBody>
          <a:bodyPr wrap="square" rtlCol="0">
            <a:spAutoFit/>
          </a:bodyPr>
          <a:lstStyle/>
          <a:p>
            <a:pPr algn="ctr"/>
            <a:r>
              <a:rPr lang="it-IT" sz="2800" b="1" dirty="0" smtClean="0">
                <a:solidFill>
                  <a:srgbClr val="646B65"/>
                </a:solidFill>
                <a:latin typeface="Century Gothic" panose="020B0502020202020204" pitchFamily="34" charset="0"/>
              </a:rPr>
              <a:t>MAIN FEATURES:</a:t>
            </a:r>
          </a:p>
          <a:p>
            <a:endParaRPr lang="it-IT" sz="3600" b="1" dirty="0" smtClean="0">
              <a:solidFill>
                <a:srgbClr val="646B65"/>
              </a:solidFill>
              <a:latin typeface="Century Gothic" panose="020B0502020202020204" pitchFamily="34" charset="0"/>
            </a:endParaRPr>
          </a:p>
          <a:p>
            <a:endParaRPr lang="it-IT" sz="3600" b="1" dirty="0" smtClean="0">
              <a:solidFill>
                <a:srgbClr val="646B65"/>
              </a:solidFill>
              <a:latin typeface="Century Gothic" panose="020B0502020202020204" pitchFamily="34" charset="0"/>
            </a:endParaRPr>
          </a:p>
          <a:p>
            <a:pPr marL="457200" indent="-457200">
              <a:lnSpc>
                <a:spcPct val="150000"/>
              </a:lnSpc>
              <a:buBlip>
                <a:blip r:embed="rId3"/>
              </a:buBlip>
            </a:pPr>
            <a:r>
              <a:rPr lang="en-US" sz="2400" dirty="0">
                <a:solidFill>
                  <a:srgbClr val="646B65"/>
                </a:solidFill>
                <a:latin typeface="Century Gothic" panose="020B0502020202020204" pitchFamily="34" charset="0"/>
              </a:rPr>
              <a:t>M</a:t>
            </a:r>
            <a:r>
              <a:rPr lang="en-US" sz="2400" dirty="0" smtClean="0">
                <a:solidFill>
                  <a:srgbClr val="646B65"/>
                </a:solidFill>
                <a:latin typeface="Century Gothic" panose="020B0502020202020204" pitchFamily="34" charset="0"/>
              </a:rPr>
              <a:t>ain </a:t>
            </a:r>
            <a:r>
              <a:rPr lang="en-US" sz="2400" dirty="0">
                <a:solidFill>
                  <a:srgbClr val="646B65"/>
                </a:solidFill>
                <a:latin typeface="Century Gothic" panose="020B0502020202020204" pitchFamily="34" charset="0"/>
              </a:rPr>
              <a:t>format for medium to large companies</a:t>
            </a:r>
          </a:p>
          <a:p>
            <a:pPr marL="457200" indent="-457200">
              <a:lnSpc>
                <a:spcPct val="150000"/>
              </a:lnSpc>
              <a:buBlip>
                <a:blip r:embed="rId3"/>
              </a:buBlip>
            </a:pPr>
            <a:r>
              <a:rPr lang="en-US" sz="2400" dirty="0">
                <a:solidFill>
                  <a:srgbClr val="646B65"/>
                </a:solidFill>
                <a:latin typeface="Century Gothic" panose="020B0502020202020204" pitchFamily="34" charset="0"/>
              </a:rPr>
              <a:t>E</a:t>
            </a:r>
            <a:r>
              <a:rPr lang="en-US" sz="2400" dirty="0" smtClean="0">
                <a:solidFill>
                  <a:srgbClr val="646B65"/>
                </a:solidFill>
                <a:latin typeface="Century Gothic" panose="020B0502020202020204" pitchFamily="34" charset="0"/>
              </a:rPr>
              <a:t>stablished </a:t>
            </a:r>
            <a:r>
              <a:rPr lang="en-US" sz="2400" dirty="0">
                <a:solidFill>
                  <a:srgbClr val="646B65"/>
                </a:solidFill>
                <a:latin typeface="Century Gothic" panose="020B0502020202020204" pitchFamily="34" charset="0"/>
              </a:rPr>
              <a:t>through articles of incorporation and registration </a:t>
            </a:r>
          </a:p>
          <a:p>
            <a:pPr marL="457200" indent="-457200">
              <a:lnSpc>
                <a:spcPct val="150000"/>
              </a:lnSpc>
              <a:buBlip>
                <a:blip r:embed="rId3"/>
              </a:buBlip>
            </a:pPr>
            <a:r>
              <a:rPr lang="en-US" sz="2400" dirty="0">
                <a:solidFill>
                  <a:srgbClr val="646B65"/>
                </a:solidFill>
                <a:latin typeface="Century Gothic" panose="020B0502020202020204" pitchFamily="34" charset="0"/>
              </a:rPr>
              <a:t>M</a:t>
            </a:r>
            <a:r>
              <a:rPr lang="en-US" sz="2400" dirty="0" smtClean="0">
                <a:solidFill>
                  <a:srgbClr val="646B65"/>
                </a:solidFill>
                <a:latin typeface="Century Gothic" panose="020B0502020202020204" pitchFamily="34" charset="0"/>
              </a:rPr>
              <a:t>inimum </a:t>
            </a:r>
            <a:r>
              <a:rPr lang="en-US" sz="2400" dirty="0">
                <a:solidFill>
                  <a:srgbClr val="646B65"/>
                </a:solidFill>
                <a:latin typeface="Century Gothic" panose="020B0502020202020204" pitchFamily="34" charset="0"/>
              </a:rPr>
              <a:t>share capital is €50,000 </a:t>
            </a:r>
          </a:p>
          <a:p>
            <a:pPr marL="457200" indent="-457200">
              <a:lnSpc>
                <a:spcPct val="150000"/>
              </a:lnSpc>
              <a:buBlip>
                <a:blip r:embed="rId3"/>
              </a:buBlip>
            </a:pPr>
            <a:r>
              <a:rPr lang="en-US" sz="2400" dirty="0">
                <a:solidFill>
                  <a:srgbClr val="646B65"/>
                </a:solidFill>
                <a:latin typeface="Century Gothic" panose="020B0502020202020204" pitchFamily="34" charset="0"/>
              </a:rPr>
              <a:t>T</a:t>
            </a:r>
            <a:r>
              <a:rPr lang="en-US" sz="2400" dirty="0" smtClean="0">
                <a:solidFill>
                  <a:srgbClr val="646B65"/>
                </a:solidFill>
                <a:latin typeface="Century Gothic" panose="020B0502020202020204" pitchFamily="34" charset="0"/>
              </a:rPr>
              <a:t>hree </a:t>
            </a:r>
            <a:r>
              <a:rPr lang="en-US" sz="2400" dirty="0">
                <a:solidFill>
                  <a:srgbClr val="646B65"/>
                </a:solidFill>
                <a:latin typeface="Century Gothic" panose="020B0502020202020204" pitchFamily="34" charset="0"/>
              </a:rPr>
              <a:t>different regimes of management possible </a:t>
            </a:r>
          </a:p>
          <a:p>
            <a:endParaRPr lang="it-IT" sz="3600" dirty="0">
              <a:solidFill>
                <a:srgbClr val="646B65"/>
              </a:solidFill>
              <a:latin typeface="Century Gothic" panose="020B0502020202020204" pitchFamily="34" charset="0"/>
            </a:endParaRPr>
          </a:p>
          <a:p>
            <a:endParaRPr lang="it-IT" sz="3600" dirty="0" smtClean="0">
              <a:solidFill>
                <a:srgbClr val="646B65"/>
              </a:solidFill>
              <a:latin typeface="Century Gothic" panose="020B0502020202020204" pitchFamily="34" charset="0"/>
            </a:endParaRPr>
          </a:p>
          <a:p>
            <a:endParaRPr lang="it-IT" sz="3600" dirty="0">
              <a:solidFill>
                <a:srgbClr val="646B65"/>
              </a:solidFill>
              <a:latin typeface="Century Gothic" panose="020B0502020202020204" pitchFamily="34" charset="0"/>
            </a:endParaRPr>
          </a:p>
          <a:p>
            <a:r>
              <a:rPr lang="it-IT" sz="3600" dirty="0" smtClean="0">
                <a:solidFill>
                  <a:srgbClr val="646B65"/>
                </a:solidFill>
                <a:latin typeface="Century Gothic" panose="020B0502020202020204" pitchFamily="34" charset="0"/>
              </a:rPr>
              <a:t> </a:t>
            </a:r>
            <a:endParaRPr lang="it-IT" sz="3600" dirty="0">
              <a:solidFill>
                <a:srgbClr val="646B65"/>
              </a:solidFill>
              <a:latin typeface="Century Gothic" panose="020B0502020202020204" pitchFamily="34" charset="0"/>
            </a:endParaRPr>
          </a:p>
        </p:txBody>
      </p:sp>
      <p:pic>
        <p:nvPicPr>
          <p:cNvPr id="9" name="Picture 2"/>
          <p:cNvPicPr>
            <a:picLocks noChangeAspect="1" noChangeArrowheads="1"/>
          </p:cNvPicPr>
          <p:nvPr/>
        </p:nvPicPr>
        <p:blipFill rotWithShape="1">
          <a:blip r:embed="rId4">
            <a:grayscl/>
            <a:extLst>
              <a:ext uri="{BEBA8EAE-BF5A-486C-A8C5-ECC9F3942E4B}">
                <a14:imgProps xmlns:a14="http://schemas.microsoft.com/office/drawing/2010/main">
                  <a14:imgLayer r:embed="rId5">
                    <a14:imgEffect>
                      <a14:backgroundRemoval t="2254" b="85070" l="845" r="100000"/>
                    </a14:imgEffect>
                  </a14:imgLayer>
                </a14:imgProps>
              </a:ext>
              <a:ext uri="{28A0092B-C50C-407E-A947-70E740481C1C}">
                <a14:useLocalDpi xmlns:a14="http://schemas.microsoft.com/office/drawing/2010/main" val="0"/>
              </a:ext>
            </a:extLst>
          </a:blip>
          <a:srcRect b="11214"/>
          <a:stretch/>
        </p:blipFill>
        <p:spPr bwMode="auto">
          <a:xfrm>
            <a:off x="17291050" y="8270871"/>
            <a:ext cx="2456187" cy="2180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Virgola blu grigio e bianca-01.png"/>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870450" y="741799"/>
            <a:ext cx="512762"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2" name="Shape 149"/>
          <p:cNvSpPr>
            <a:spLocks noChangeShapeType="1"/>
          </p:cNvSpPr>
          <p:nvPr/>
        </p:nvSpPr>
        <p:spPr bwMode="auto">
          <a:xfrm>
            <a:off x="-6350" y="877227"/>
            <a:ext cx="5085901" cy="0"/>
          </a:xfrm>
          <a:prstGeom prst="line">
            <a:avLst/>
          </a:prstGeom>
          <a:noFill/>
          <a:ln w="19050">
            <a:solidFill>
              <a:srgbClr val="123A56"/>
            </a:solidFill>
            <a:miter lim="400000"/>
            <a:headEnd/>
            <a:tailEnd/>
          </a:ln>
          <a:extLst>
            <a:ext uri="{909E8E84-426E-40DD-AFC4-6F175D3DCCD1}">
              <a14:hiddenFill xmlns:a14="http://schemas.microsoft.com/office/drawing/2010/main">
                <a:noFill/>
              </a14:hiddenFill>
            </a:ext>
          </a:extLst>
        </p:spPr>
        <p:txBody>
          <a:bodyPr lIns="50799" tIns="50799" rIns="50799" bIns="50799" anchor="ctr"/>
          <a:lstStyle/>
          <a:p>
            <a:endParaRPr lang="it-IT"/>
          </a:p>
        </p:txBody>
      </p:sp>
      <p:sp>
        <p:nvSpPr>
          <p:cNvPr id="13" name="Shape 150"/>
          <p:cNvSpPr/>
          <p:nvPr/>
        </p:nvSpPr>
        <p:spPr>
          <a:xfrm>
            <a:off x="179388" y="280850"/>
            <a:ext cx="4463720" cy="564255"/>
          </a:xfrm>
          <a:prstGeom prst="rect">
            <a:avLst/>
          </a:prstGeom>
          <a:ln w="12700">
            <a:miter lim="400000"/>
          </a:ln>
          <a:extLst>
            <a:ext uri="{C572A759-6A51-4108-AA02-DFA0A04FC94B}"/>
          </a:extLst>
        </p:spPr>
        <p:txBody>
          <a:bodyPr wrap="none" lIns="50799" tIns="50799" rIns="50799" bIns="50799" anchor="ctr">
            <a:spAutoFit/>
          </a:bodyPr>
          <a:lstStyle>
            <a:lvl1pPr algn="l">
              <a:defRPr sz="3500" cap="all">
                <a:solidFill>
                  <a:srgbClr val="123A56"/>
                </a:solidFill>
                <a:latin typeface="Raleway Light"/>
                <a:ea typeface="Raleway Light"/>
                <a:cs typeface="Raleway Light"/>
                <a:sym typeface="Raleway Light"/>
              </a:defRPr>
            </a:lvl1pPr>
          </a:lstStyle>
          <a:p>
            <a:pPr marL="12700">
              <a:lnSpc>
                <a:spcPct val="100000"/>
              </a:lnSpc>
            </a:pPr>
            <a:r>
              <a:rPr lang="en-US" sz="3000" spc="20" dirty="0">
                <a:solidFill>
                  <a:srgbClr val="003045"/>
                </a:solidFill>
                <a:latin typeface="Century Gothic"/>
                <a:cs typeface="Century Gothic"/>
              </a:rPr>
              <a:t>LA SOCIETÀ PER AZIONI</a:t>
            </a:r>
            <a:endParaRPr lang="en-US" sz="3000" dirty="0">
              <a:solidFill>
                <a:srgbClr val="003045"/>
              </a:solidFill>
              <a:latin typeface="Century Gothic"/>
              <a:cs typeface="Century Gothic"/>
            </a:endParaRPr>
          </a:p>
        </p:txBody>
      </p:sp>
      <p:pic>
        <p:nvPicPr>
          <p:cNvPr id="14" name="Picture 2"/>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580960" y="10455275"/>
            <a:ext cx="2232090" cy="687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4356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2"/>
          <p:cNvSpPr/>
          <p:nvPr/>
        </p:nvSpPr>
        <p:spPr>
          <a:xfrm>
            <a:off x="-7817" y="1447318"/>
            <a:ext cx="20097115" cy="9004300"/>
          </a:xfrm>
          <a:custGeom>
            <a:avLst/>
            <a:gdLst/>
            <a:ahLst/>
            <a:cxnLst/>
            <a:rect l="l" t="t" r="r" b="b"/>
            <a:pathLst>
              <a:path w="20097115" h="9004300">
                <a:moveTo>
                  <a:pt x="0" y="9004123"/>
                </a:moveTo>
                <a:lnTo>
                  <a:pt x="20096560" y="9004123"/>
                </a:lnTo>
                <a:lnTo>
                  <a:pt x="20096560" y="0"/>
                </a:lnTo>
                <a:lnTo>
                  <a:pt x="0" y="0"/>
                </a:lnTo>
                <a:lnTo>
                  <a:pt x="0" y="9004123"/>
                </a:lnTo>
                <a:close/>
              </a:path>
            </a:pathLst>
          </a:custGeom>
          <a:solidFill>
            <a:srgbClr val="4B4B4A">
              <a:alpha val="7058"/>
            </a:srgbClr>
          </a:solidFill>
        </p:spPr>
        <p:txBody>
          <a:bodyPr wrap="square" lIns="0" tIns="0" rIns="0" bIns="0" rtlCol="0"/>
          <a:lstStyle/>
          <a:p>
            <a:endParaRPr>
              <a:latin typeface="Century Gothic" panose="020B0502020202020204" pitchFamily="34" charset="0"/>
            </a:endParaRPr>
          </a:p>
        </p:txBody>
      </p:sp>
      <p:sp>
        <p:nvSpPr>
          <p:cNvPr id="16" name="object 14"/>
          <p:cNvSpPr txBox="1">
            <a:spLocks noGrp="1"/>
          </p:cNvSpPr>
          <p:nvPr>
            <p:ph type="sldNum" sz="quarter" idx="7"/>
          </p:nvPr>
        </p:nvSpPr>
        <p:spPr>
          <a:xfrm>
            <a:off x="9962777" y="10848282"/>
            <a:ext cx="284479" cy="253916"/>
          </a:xfrm>
          <a:prstGeom prst="rect">
            <a:avLst/>
          </a:prstGeom>
        </p:spPr>
        <p:txBody>
          <a:bodyPr vert="horz" wrap="square" lIns="0" tIns="0" rIns="0" bIns="0" rtlCol="0">
            <a:spAutoFit/>
          </a:bodyPr>
          <a:lstStyle/>
          <a:p>
            <a:pPr marL="25400">
              <a:spcBef>
                <a:spcPts val="145"/>
              </a:spcBef>
            </a:pPr>
            <a:fld id="{81D60167-4931-47E6-BA6A-407CBD079E47}" type="slidenum">
              <a:rPr spc="-135" dirty="0">
                <a:solidFill>
                  <a:srgbClr val="646B65"/>
                </a:solidFill>
                <a:latin typeface="Century Gothic" panose="020B0502020202020204" pitchFamily="34" charset="0"/>
              </a:rPr>
              <a:pPr marL="25400">
                <a:spcBef>
                  <a:spcPts val="145"/>
                </a:spcBef>
              </a:pPr>
              <a:t>7</a:t>
            </a:fld>
            <a:endParaRPr spc="-135" dirty="0">
              <a:solidFill>
                <a:srgbClr val="646B65"/>
              </a:solidFill>
              <a:latin typeface="Century Gothic" panose="020B0502020202020204" pitchFamily="34" charset="0"/>
            </a:endParaRPr>
          </a:p>
        </p:txBody>
      </p:sp>
      <p:sp>
        <p:nvSpPr>
          <p:cNvPr id="10" name="CasellaDiTesto 9"/>
          <p:cNvSpPr txBox="1"/>
          <p:nvPr/>
        </p:nvSpPr>
        <p:spPr>
          <a:xfrm>
            <a:off x="1490793" y="2071549"/>
            <a:ext cx="17099893" cy="1631216"/>
          </a:xfrm>
          <a:prstGeom prst="rect">
            <a:avLst/>
          </a:prstGeom>
          <a:noFill/>
        </p:spPr>
        <p:txBody>
          <a:bodyPr wrap="square" rtlCol="0">
            <a:spAutoFit/>
          </a:bodyPr>
          <a:lstStyle/>
          <a:p>
            <a:pPr algn="ctr"/>
            <a:r>
              <a:rPr lang="en-US" sz="2800" b="1" dirty="0" smtClean="0">
                <a:solidFill>
                  <a:srgbClr val="646B65"/>
                </a:solidFill>
                <a:latin typeface="Century Gothic" panose="020B0502020202020204" pitchFamily="34" charset="0"/>
              </a:rPr>
              <a:t>SINCE REFORM OF THE LAW IN 2003</a:t>
            </a:r>
          </a:p>
          <a:p>
            <a:endParaRPr lang="en-US" sz="3600" dirty="0">
              <a:solidFill>
                <a:srgbClr val="646B65"/>
              </a:solidFill>
              <a:latin typeface="Century Gothic" panose="020B0502020202020204" pitchFamily="34" charset="0"/>
            </a:endParaRPr>
          </a:p>
          <a:p>
            <a:pPr algn="ctr"/>
            <a:r>
              <a:rPr lang="en-US" sz="3600" dirty="0">
                <a:solidFill>
                  <a:srgbClr val="646B65"/>
                </a:solidFill>
                <a:latin typeface="Century Gothic" panose="020B0502020202020204" pitchFamily="34" charset="0"/>
              </a:rPr>
              <a:t>	</a:t>
            </a:r>
            <a:r>
              <a:rPr lang="en-US" sz="2400" dirty="0">
                <a:solidFill>
                  <a:srgbClr val="646B65"/>
                </a:solidFill>
                <a:latin typeface="Century Gothic" panose="020B0502020202020204" pitchFamily="34" charset="0"/>
              </a:rPr>
              <a:t>Shareholders may decide which regime to choose:</a:t>
            </a:r>
            <a:endParaRPr lang="it-IT" sz="2400" dirty="0">
              <a:solidFill>
                <a:srgbClr val="646B65"/>
              </a:solidFill>
              <a:latin typeface="Century Gothic" panose="020B0502020202020204" pitchFamily="34" charset="0"/>
            </a:endParaRPr>
          </a:p>
        </p:txBody>
      </p:sp>
      <p:sp>
        <p:nvSpPr>
          <p:cNvPr id="9" name="object 11"/>
          <p:cNvSpPr/>
          <p:nvPr/>
        </p:nvSpPr>
        <p:spPr>
          <a:xfrm>
            <a:off x="4719638" y="5249033"/>
            <a:ext cx="3345179" cy="2234442"/>
          </a:xfrm>
          <a:custGeom>
            <a:avLst/>
            <a:gdLst/>
            <a:ahLst/>
            <a:cxnLst/>
            <a:rect l="l" t="t" r="r" b="b"/>
            <a:pathLst>
              <a:path w="3345179" h="688975">
                <a:moveTo>
                  <a:pt x="0" y="688565"/>
                </a:moveTo>
                <a:lnTo>
                  <a:pt x="3344819" y="688565"/>
                </a:lnTo>
                <a:lnTo>
                  <a:pt x="3344819" y="0"/>
                </a:lnTo>
                <a:lnTo>
                  <a:pt x="0" y="0"/>
                </a:lnTo>
                <a:lnTo>
                  <a:pt x="0" y="688565"/>
                </a:lnTo>
                <a:close/>
              </a:path>
            </a:pathLst>
          </a:custGeom>
          <a:solidFill>
            <a:srgbClr val="FFFFFF"/>
          </a:solidFill>
          <a:ln>
            <a:solidFill>
              <a:srgbClr val="003045"/>
            </a:solidFill>
          </a:ln>
        </p:spPr>
        <p:txBody>
          <a:bodyPr wrap="square" lIns="0" tIns="0" rIns="0" bIns="0" rtlCol="0"/>
          <a:lstStyle/>
          <a:p>
            <a:endParaRPr/>
          </a:p>
        </p:txBody>
      </p:sp>
      <p:sp>
        <p:nvSpPr>
          <p:cNvPr id="11" name="object 11"/>
          <p:cNvSpPr/>
          <p:nvPr/>
        </p:nvSpPr>
        <p:spPr>
          <a:xfrm>
            <a:off x="12230007" y="5249033"/>
            <a:ext cx="3345179" cy="2234442"/>
          </a:xfrm>
          <a:custGeom>
            <a:avLst/>
            <a:gdLst/>
            <a:ahLst/>
            <a:cxnLst/>
            <a:rect l="l" t="t" r="r" b="b"/>
            <a:pathLst>
              <a:path w="3345179" h="688975">
                <a:moveTo>
                  <a:pt x="0" y="688565"/>
                </a:moveTo>
                <a:lnTo>
                  <a:pt x="3344819" y="688565"/>
                </a:lnTo>
                <a:lnTo>
                  <a:pt x="3344819" y="0"/>
                </a:lnTo>
                <a:lnTo>
                  <a:pt x="0" y="0"/>
                </a:lnTo>
                <a:lnTo>
                  <a:pt x="0" y="688565"/>
                </a:lnTo>
                <a:close/>
              </a:path>
            </a:pathLst>
          </a:custGeom>
          <a:solidFill>
            <a:srgbClr val="FFFFFF"/>
          </a:solidFill>
          <a:ln>
            <a:solidFill>
              <a:srgbClr val="003045"/>
            </a:solidFill>
          </a:ln>
        </p:spPr>
        <p:txBody>
          <a:bodyPr wrap="square" lIns="0" tIns="0" rIns="0" bIns="0" rtlCol="0"/>
          <a:lstStyle/>
          <a:p>
            <a:endParaRPr/>
          </a:p>
        </p:txBody>
      </p:sp>
      <p:sp>
        <p:nvSpPr>
          <p:cNvPr id="12" name="object 11"/>
          <p:cNvSpPr/>
          <p:nvPr/>
        </p:nvSpPr>
        <p:spPr>
          <a:xfrm>
            <a:off x="8470854" y="5236333"/>
            <a:ext cx="3345179" cy="2234442"/>
          </a:xfrm>
          <a:custGeom>
            <a:avLst/>
            <a:gdLst/>
            <a:ahLst/>
            <a:cxnLst/>
            <a:rect l="l" t="t" r="r" b="b"/>
            <a:pathLst>
              <a:path w="3345179" h="688975">
                <a:moveTo>
                  <a:pt x="0" y="688565"/>
                </a:moveTo>
                <a:lnTo>
                  <a:pt x="3344819" y="688565"/>
                </a:lnTo>
                <a:lnTo>
                  <a:pt x="3344819" y="0"/>
                </a:lnTo>
                <a:lnTo>
                  <a:pt x="0" y="0"/>
                </a:lnTo>
                <a:lnTo>
                  <a:pt x="0" y="688565"/>
                </a:lnTo>
                <a:close/>
              </a:path>
            </a:pathLst>
          </a:custGeom>
          <a:solidFill>
            <a:srgbClr val="FFFFFF"/>
          </a:solidFill>
          <a:ln>
            <a:solidFill>
              <a:srgbClr val="003045"/>
            </a:solidFill>
          </a:ln>
        </p:spPr>
        <p:txBody>
          <a:bodyPr wrap="square" lIns="0" tIns="0" rIns="0" bIns="0" rtlCol="0"/>
          <a:lstStyle/>
          <a:p>
            <a:endParaRPr/>
          </a:p>
        </p:txBody>
      </p:sp>
      <p:sp>
        <p:nvSpPr>
          <p:cNvPr id="13" name="Text Box 9"/>
          <p:cNvSpPr txBox="1">
            <a:spLocks noChangeArrowheads="1"/>
          </p:cNvSpPr>
          <p:nvPr/>
        </p:nvSpPr>
        <p:spPr bwMode="auto">
          <a:xfrm>
            <a:off x="4718050" y="5698310"/>
            <a:ext cx="3324739"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dirty="0" err="1">
                <a:solidFill>
                  <a:srgbClr val="646B65"/>
                </a:solidFill>
                <a:latin typeface="Century Gothic" panose="020B0502020202020204" pitchFamily="34" charset="0"/>
              </a:rPr>
              <a:t>Traditional</a:t>
            </a:r>
            <a:r>
              <a:rPr lang="it-IT" altLang="it-IT" dirty="0">
                <a:solidFill>
                  <a:srgbClr val="646B65"/>
                </a:solidFill>
                <a:latin typeface="Century Gothic" panose="020B0502020202020204" pitchFamily="34" charset="0"/>
              </a:rPr>
              <a:t> Regime</a:t>
            </a:r>
          </a:p>
        </p:txBody>
      </p:sp>
      <p:sp>
        <p:nvSpPr>
          <p:cNvPr id="14" name="Text Box 9"/>
          <p:cNvSpPr txBox="1">
            <a:spLocks noChangeArrowheads="1"/>
          </p:cNvSpPr>
          <p:nvPr/>
        </p:nvSpPr>
        <p:spPr bwMode="auto">
          <a:xfrm>
            <a:off x="12179799" y="5698309"/>
            <a:ext cx="3324739"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dirty="0" err="1" smtClean="0">
                <a:solidFill>
                  <a:srgbClr val="646B65"/>
                </a:solidFill>
                <a:latin typeface="Century Gothic" panose="020B0502020202020204" pitchFamily="34" charset="0"/>
              </a:rPr>
              <a:t>Monistic</a:t>
            </a:r>
            <a:r>
              <a:rPr lang="it-IT" altLang="it-IT" dirty="0" smtClean="0">
                <a:solidFill>
                  <a:srgbClr val="646B65"/>
                </a:solidFill>
                <a:latin typeface="Century Gothic" panose="020B0502020202020204" pitchFamily="34" charset="0"/>
              </a:rPr>
              <a:t> </a:t>
            </a:r>
            <a:r>
              <a:rPr lang="it-IT" altLang="it-IT" dirty="0">
                <a:solidFill>
                  <a:srgbClr val="646B65"/>
                </a:solidFill>
                <a:latin typeface="Century Gothic" panose="020B0502020202020204" pitchFamily="34" charset="0"/>
              </a:rPr>
              <a:t>Regime</a:t>
            </a:r>
          </a:p>
        </p:txBody>
      </p:sp>
      <p:sp>
        <p:nvSpPr>
          <p:cNvPr id="15" name="Text Box 9"/>
          <p:cNvSpPr txBox="1">
            <a:spLocks noChangeArrowheads="1"/>
          </p:cNvSpPr>
          <p:nvPr/>
        </p:nvSpPr>
        <p:spPr bwMode="auto">
          <a:xfrm>
            <a:off x="8428386" y="5698309"/>
            <a:ext cx="3324739"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dirty="0" err="1" smtClean="0">
                <a:solidFill>
                  <a:srgbClr val="646B65"/>
                </a:solidFill>
                <a:latin typeface="Century Gothic" panose="020B0502020202020204" pitchFamily="34" charset="0"/>
              </a:rPr>
              <a:t>Dualistic</a:t>
            </a:r>
            <a:r>
              <a:rPr lang="it-IT" altLang="it-IT" dirty="0" smtClean="0">
                <a:solidFill>
                  <a:srgbClr val="646B65"/>
                </a:solidFill>
                <a:latin typeface="Century Gothic" panose="020B0502020202020204" pitchFamily="34" charset="0"/>
              </a:rPr>
              <a:t> Regime</a:t>
            </a:r>
            <a:endParaRPr lang="it-IT" altLang="it-IT" dirty="0">
              <a:solidFill>
                <a:srgbClr val="646B65"/>
              </a:solidFill>
              <a:latin typeface="Century Gothic" panose="020B0502020202020204" pitchFamily="34" charset="0"/>
            </a:endParaRPr>
          </a:p>
        </p:txBody>
      </p:sp>
      <p:pic>
        <p:nvPicPr>
          <p:cNvPr id="21"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80960" y="10455275"/>
            <a:ext cx="2232090" cy="687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Virgola blu grigio e bianca-01.pn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861050" y="741799"/>
            <a:ext cx="512762"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23" name="Shape 149"/>
          <p:cNvSpPr>
            <a:spLocks noChangeShapeType="1"/>
          </p:cNvSpPr>
          <p:nvPr/>
        </p:nvSpPr>
        <p:spPr bwMode="auto">
          <a:xfrm>
            <a:off x="-6350" y="877227"/>
            <a:ext cx="6153940" cy="0"/>
          </a:xfrm>
          <a:prstGeom prst="line">
            <a:avLst/>
          </a:prstGeom>
          <a:noFill/>
          <a:ln w="19050">
            <a:solidFill>
              <a:srgbClr val="123A56"/>
            </a:solidFill>
            <a:miter lim="400000"/>
            <a:headEnd/>
            <a:tailEnd/>
          </a:ln>
          <a:extLst>
            <a:ext uri="{909E8E84-426E-40DD-AFC4-6F175D3DCCD1}">
              <a14:hiddenFill xmlns:a14="http://schemas.microsoft.com/office/drawing/2010/main">
                <a:noFill/>
              </a14:hiddenFill>
            </a:ext>
          </a:extLst>
        </p:spPr>
        <p:txBody>
          <a:bodyPr lIns="50799" tIns="50799" rIns="50799" bIns="50799" anchor="ctr"/>
          <a:lstStyle/>
          <a:p>
            <a:endParaRPr lang="it-IT"/>
          </a:p>
        </p:txBody>
      </p:sp>
      <p:sp>
        <p:nvSpPr>
          <p:cNvPr id="24" name="Shape 150"/>
          <p:cNvSpPr/>
          <p:nvPr/>
        </p:nvSpPr>
        <p:spPr>
          <a:xfrm>
            <a:off x="130262" y="317814"/>
            <a:ext cx="5273588" cy="564255"/>
          </a:xfrm>
          <a:prstGeom prst="rect">
            <a:avLst/>
          </a:prstGeom>
          <a:ln w="12700">
            <a:miter lim="400000"/>
          </a:ln>
          <a:extLst>
            <a:ext uri="{C572A759-6A51-4108-AA02-DFA0A04FC94B}"/>
          </a:extLst>
        </p:spPr>
        <p:txBody>
          <a:bodyPr wrap="square" lIns="50799" tIns="50799" rIns="50799" bIns="50799" anchor="ctr">
            <a:spAutoFit/>
          </a:bodyPr>
          <a:lstStyle>
            <a:lvl1pPr algn="l">
              <a:defRPr sz="3500" cap="all">
                <a:solidFill>
                  <a:srgbClr val="123A56"/>
                </a:solidFill>
                <a:latin typeface="Raleway Light"/>
                <a:ea typeface="Raleway Light"/>
                <a:cs typeface="Raleway Light"/>
                <a:sym typeface="Raleway Light"/>
              </a:defRPr>
            </a:lvl1pPr>
          </a:lstStyle>
          <a:p>
            <a:pPr marL="12700">
              <a:lnSpc>
                <a:spcPct val="100000"/>
              </a:lnSpc>
            </a:pPr>
            <a:r>
              <a:rPr lang="en-US" sz="3000" spc="20" dirty="0">
                <a:solidFill>
                  <a:srgbClr val="003045"/>
                </a:solidFill>
                <a:latin typeface="Century Gothic"/>
                <a:cs typeface="Century Gothic"/>
              </a:rPr>
              <a:t>REGIMES OF MANAGEMENT</a:t>
            </a:r>
            <a:endParaRPr lang="en-US" sz="3000" dirty="0">
              <a:solidFill>
                <a:srgbClr val="003045"/>
              </a:solidFill>
              <a:latin typeface="Century Gothic"/>
              <a:cs typeface="Century Gothic"/>
            </a:endParaRPr>
          </a:p>
        </p:txBody>
      </p:sp>
    </p:spTree>
    <p:extLst>
      <p:ext uri="{BB962C8B-B14F-4D97-AF65-F5344CB8AC3E}">
        <p14:creationId xmlns:p14="http://schemas.microsoft.com/office/powerpoint/2010/main" val="10112931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2"/>
          <p:cNvSpPr/>
          <p:nvPr/>
        </p:nvSpPr>
        <p:spPr>
          <a:xfrm>
            <a:off x="-7817" y="1447318"/>
            <a:ext cx="20097115" cy="9004300"/>
          </a:xfrm>
          <a:custGeom>
            <a:avLst/>
            <a:gdLst/>
            <a:ahLst/>
            <a:cxnLst/>
            <a:rect l="l" t="t" r="r" b="b"/>
            <a:pathLst>
              <a:path w="20097115" h="9004300">
                <a:moveTo>
                  <a:pt x="0" y="9004123"/>
                </a:moveTo>
                <a:lnTo>
                  <a:pt x="20096560" y="9004123"/>
                </a:lnTo>
                <a:lnTo>
                  <a:pt x="20096560" y="0"/>
                </a:lnTo>
                <a:lnTo>
                  <a:pt x="0" y="0"/>
                </a:lnTo>
                <a:lnTo>
                  <a:pt x="0" y="9004123"/>
                </a:lnTo>
                <a:close/>
              </a:path>
            </a:pathLst>
          </a:custGeom>
          <a:solidFill>
            <a:srgbClr val="4B4B4A">
              <a:alpha val="7058"/>
            </a:srgbClr>
          </a:solidFill>
        </p:spPr>
        <p:txBody>
          <a:bodyPr wrap="square" lIns="0" tIns="0" rIns="0" bIns="0" rtlCol="0"/>
          <a:lstStyle/>
          <a:p>
            <a:endParaRPr dirty="0">
              <a:latin typeface="Century Gothic" panose="020B0502020202020204" pitchFamily="34" charset="0"/>
            </a:endParaRPr>
          </a:p>
        </p:txBody>
      </p:sp>
      <p:sp>
        <p:nvSpPr>
          <p:cNvPr id="16" name="object 14"/>
          <p:cNvSpPr txBox="1">
            <a:spLocks noGrp="1"/>
          </p:cNvSpPr>
          <p:nvPr>
            <p:ph type="sldNum" sz="quarter" idx="7"/>
          </p:nvPr>
        </p:nvSpPr>
        <p:spPr>
          <a:xfrm>
            <a:off x="9962777" y="10848282"/>
            <a:ext cx="284479" cy="253916"/>
          </a:xfrm>
          <a:prstGeom prst="rect">
            <a:avLst/>
          </a:prstGeom>
        </p:spPr>
        <p:txBody>
          <a:bodyPr vert="horz" wrap="square" lIns="0" tIns="0" rIns="0" bIns="0" rtlCol="0">
            <a:spAutoFit/>
          </a:bodyPr>
          <a:lstStyle/>
          <a:p>
            <a:pPr marL="25400">
              <a:spcBef>
                <a:spcPts val="145"/>
              </a:spcBef>
            </a:pPr>
            <a:fld id="{81D60167-4931-47E6-BA6A-407CBD079E47}" type="slidenum">
              <a:rPr spc="-135" dirty="0">
                <a:solidFill>
                  <a:srgbClr val="646B65"/>
                </a:solidFill>
                <a:latin typeface="Century Gothic" panose="020B0502020202020204" pitchFamily="34" charset="0"/>
              </a:rPr>
              <a:pPr marL="25400">
                <a:spcBef>
                  <a:spcPts val="145"/>
                </a:spcBef>
              </a:pPr>
              <a:t>8</a:t>
            </a:fld>
            <a:endParaRPr spc="-135" dirty="0">
              <a:solidFill>
                <a:srgbClr val="646B65"/>
              </a:solidFill>
              <a:latin typeface="Century Gothic" panose="020B0502020202020204" pitchFamily="34" charset="0"/>
            </a:endParaRPr>
          </a:p>
        </p:txBody>
      </p:sp>
      <p:sp>
        <p:nvSpPr>
          <p:cNvPr id="10" name="CasellaDiTesto 9"/>
          <p:cNvSpPr txBox="1"/>
          <p:nvPr/>
        </p:nvSpPr>
        <p:spPr>
          <a:xfrm>
            <a:off x="1136650" y="1692275"/>
            <a:ext cx="17830800" cy="523220"/>
          </a:xfrm>
          <a:prstGeom prst="rect">
            <a:avLst/>
          </a:prstGeom>
          <a:noFill/>
        </p:spPr>
        <p:txBody>
          <a:bodyPr wrap="square" rtlCol="0">
            <a:spAutoFit/>
          </a:bodyPr>
          <a:lstStyle/>
          <a:p>
            <a:pPr algn="ctr"/>
            <a:r>
              <a:rPr lang="it-IT" sz="2800" b="1" dirty="0" smtClean="0">
                <a:solidFill>
                  <a:srgbClr val="646B65"/>
                </a:solidFill>
                <a:latin typeface="Century Gothic" panose="020B0502020202020204" pitchFamily="34" charset="0"/>
              </a:rPr>
              <a:t>THE TRADITIONAL REGIME </a:t>
            </a:r>
          </a:p>
        </p:txBody>
      </p:sp>
      <p:sp>
        <p:nvSpPr>
          <p:cNvPr id="9" name="CasellaDiTesto 8"/>
          <p:cNvSpPr txBox="1"/>
          <p:nvPr/>
        </p:nvSpPr>
        <p:spPr>
          <a:xfrm>
            <a:off x="2458046" y="2838711"/>
            <a:ext cx="15165388" cy="461665"/>
          </a:xfrm>
          <a:prstGeom prst="rect">
            <a:avLst/>
          </a:prstGeom>
          <a:noFill/>
        </p:spPr>
        <p:txBody>
          <a:bodyPr wrap="square" rtlCol="0">
            <a:spAutoFit/>
          </a:bodyPr>
          <a:lstStyle/>
          <a:p>
            <a:r>
              <a:rPr lang="it-IT" sz="2400" b="1" dirty="0" err="1">
                <a:solidFill>
                  <a:srgbClr val="646B65"/>
                </a:solidFill>
                <a:latin typeface="Century Gothic" panose="020B0502020202020204" pitchFamily="34" charset="0"/>
              </a:rPr>
              <a:t>Two-tier</a:t>
            </a:r>
            <a:r>
              <a:rPr lang="it-IT" sz="2400" b="1" dirty="0">
                <a:solidFill>
                  <a:srgbClr val="646B65"/>
                </a:solidFill>
                <a:latin typeface="Century Gothic" panose="020B0502020202020204" pitchFamily="34" charset="0"/>
              </a:rPr>
              <a:t> </a:t>
            </a:r>
            <a:r>
              <a:rPr lang="it-IT" sz="2400" b="1" dirty="0" err="1">
                <a:solidFill>
                  <a:srgbClr val="646B65"/>
                </a:solidFill>
                <a:latin typeface="Century Gothic" panose="020B0502020202020204" pitchFamily="34" charset="0"/>
              </a:rPr>
              <a:t>vertical</a:t>
            </a:r>
            <a:r>
              <a:rPr lang="it-IT" sz="2400" b="1" dirty="0">
                <a:solidFill>
                  <a:srgbClr val="646B65"/>
                </a:solidFill>
                <a:latin typeface="Century Gothic" panose="020B0502020202020204" pitchFamily="34" charset="0"/>
              </a:rPr>
              <a:t> </a:t>
            </a:r>
            <a:r>
              <a:rPr lang="it-IT" sz="2400" b="1" dirty="0" err="1">
                <a:solidFill>
                  <a:srgbClr val="646B65"/>
                </a:solidFill>
                <a:latin typeface="Century Gothic" panose="020B0502020202020204" pitchFamily="34" charset="0"/>
              </a:rPr>
              <a:t>board</a:t>
            </a:r>
            <a:r>
              <a:rPr lang="it-IT" sz="2400" b="1" dirty="0">
                <a:solidFill>
                  <a:srgbClr val="646B65"/>
                </a:solidFill>
                <a:latin typeface="Century Gothic" panose="020B0502020202020204" pitchFamily="34" charset="0"/>
              </a:rPr>
              <a:t> </a:t>
            </a:r>
            <a:r>
              <a:rPr lang="it-IT" sz="2400" dirty="0">
                <a:solidFill>
                  <a:srgbClr val="646B65"/>
                </a:solidFill>
                <a:latin typeface="Century Gothic" panose="020B0502020202020204" pitchFamily="34" charset="0"/>
              </a:rPr>
              <a:t>structure </a:t>
            </a:r>
            <a:r>
              <a:rPr lang="it-IT" sz="2400" dirty="0" err="1">
                <a:solidFill>
                  <a:srgbClr val="646B65"/>
                </a:solidFill>
                <a:latin typeface="Century Gothic" panose="020B0502020202020204" pitchFamily="34" charset="0"/>
              </a:rPr>
              <a:t>inspired</a:t>
            </a:r>
            <a:r>
              <a:rPr lang="it-IT" sz="2400" dirty="0">
                <a:solidFill>
                  <a:srgbClr val="646B65"/>
                </a:solidFill>
                <a:latin typeface="Century Gothic" panose="020B0502020202020204" pitchFamily="34" charset="0"/>
              </a:rPr>
              <a:t> by </a:t>
            </a:r>
            <a:r>
              <a:rPr lang="it-IT" sz="2400" dirty="0" err="1">
                <a:solidFill>
                  <a:srgbClr val="646B65"/>
                </a:solidFill>
                <a:latin typeface="Century Gothic" panose="020B0502020202020204" pitchFamily="34" charset="0"/>
              </a:rPr>
              <a:t>German</a:t>
            </a:r>
            <a:r>
              <a:rPr lang="it-IT" sz="2400" dirty="0">
                <a:solidFill>
                  <a:srgbClr val="646B65"/>
                </a:solidFill>
                <a:latin typeface="Century Gothic" panose="020B0502020202020204" pitchFamily="34" charset="0"/>
              </a:rPr>
              <a:t> </a:t>
            </a:r>
            <a:r>
              <a:rPr lang="it-IT" sz="2400" dirty="0" smtClean="0">
                <a:solidFill>
                  <a:srgbClr val="646B65"/>
                </a:solidFill>
                <a:latin typeface="Century Gothic" panose="020B0502020202020204" pitchFamily="34" charset="0"/>
              </a:rPr>
              <a:t>law: </a:t>
            </a:r>
            <a:endParaRPr lang="it-IT" sz="2400" dirty="0">
              <a:solidFill>
                <a:srgbClr val="646B65"/>
              </a:solidFill>
              <a:latin typeface="Century Gothic" panose="020B0502020202020204" pitchFamily="34" charset="0"/>
            </a:endParaRPr>
          </a:p>
        </p:txBody>
      </p:sp>
      <p:sp>
        <p:nvSpPr>
          <p:cNvPr id="13" name="object 15"/>
          <p:cNvSpPr/>
          <p:nvPr/>
        </p:nvSpPr>
        <p:spPr>
          <a:xfrm>
            <a:off x="747373" y="2747580"/>
            <a:ext cx="1614117" cy="794120"/>
          </a:xfrm>
          <a:custGeom>
            <a:avLst/>
            <a:gdLst/>
            <a:ahLst/>
            <a:cxnLst/>
            <a:rect l="l" t="t" r="r" b="b"/>
            <a:pathLst>
              <a:path w="3322320" h="2091054">
                <a:moveTo>
                  <a:pt x="2276789" y="0"/>
                </a:moveTo>
                <a:lnTo>
                  <a:pt x="2276789" y="522706"/>
                </a:lnTo>
                <a:lnTo>
                  <a:pt x="0" y="522706"/>
                </a:lnTo>
                <a:lnTo>
                  <a:pt x="0" y="1568119"/>
                </a:lnTo>
                <a:lnTo>
                  <a:pt x="2276789" y="1568119"/>
                </a:lnTo>
                <a:lnTo>
                  <a:pt x="2276789" y="2090826"/>
                </a:lnTo>
                <a:lnTo>
                  <a:pt x="3322202" y="1045413"/>
                </a:lnTo>
                <a:lnTo>
                  <a:pt x="2276789" y="0"/>
                </a:lnTo>
                <a:close/>
              </a:path>
            </a:pathLst>
          </a:custGeom>
          <a:solidFill>
            <a:srgbClr val="002F45"/>
          </a:solidFill>
        </p:spPr>
        <p:txBody>
          <a:bodyPr wrap="square" lIns="0" tIns="0" rIns="0" bIns="0" rtlCol="0"/>
          <a:lstStyle/>
          <a:p>
            <a:endParaRPr/>
          </a:p>
        </p:txBody>
      </p:sp>
      <p:sp>
        <p:nvSpPr>
          <p:cNvPr id="11" name="CasellaDiTesto 10"/>
          <p:cNvSpPr txBox="1"/>
          <p:nvPr/>
        </p:nvSpPr>
        <p:spPr>
          <a:xfrm>
            <a:off x="2442170" y="3361278"/>
            <a:ext cx="17515879" cy="1200329"/>
          </a:xfrm>
          <a:prstGeom prst="rect">
            <a:avLst/>
          </a:prstGeom>
          <a:noFill/>
        </p:spPr>
        <p:txBody>
          <a:bodyPr wrap="square" rtlCol="0">
            <a:spAutoFit/>
          </a:bodyPr>
          <a:lstStyle/>
          <a:p>
            <a:r>
              <a:rPr lang="en-US" sz="2400" dirty="0">
                <a:solidFill>
                  <a:srgbClr val="646B65"/>
                </a:solidFill>
                <a:latin typeface="Century Gothic" panose="020B0502020202020204" pitchFamily="34" charset="0"/>
              </a:rPr>
              <a:t>Shareholders elect two boards, one with </a:t>
            </a:r>
            <a:r>
              <a:rPr lang="en-US" sz="2400" dirty="0" smtClean="0">
                <a:solidFill>
                  <a:srgbClr val="646B65"/>
                </a:solidFill>
                <a:latin typeface="Century Gothic" panose="020B0502020202020204" pitchFamily="34" charset="0"/>
              </a:rPr>
              <a:t>managerial </a:t>
            </a:r>
            <a:r>
              <a:rPr lang="en-US" sz="2400" dirty="0">
                <a:solidFill>
                  <a:srgbClr val="646B65"/>
                </a:solidFill>
                <a:latin typeface="Century Gothic" panose="020B0502020202020204" pitchFamily="34" charset="0"/>
              </a:rPr>
              <a:t>functions </a:t>
            </a:r>
            <a:r>
              <a:rPr lang="en-US" sz="2400" dirty="0" smtClean="0">
                <a:solidFill>
                  <a:srgbClr val="646B65"/>
                </a:solidFill>
                <a:latin typeface="Century Gothic" panose="020B0502020202020204" pitchFamily="34" charset="0"/>
              </a:rPr>
              <a:t>and </a:t>
            </a:r>
            <a:r>
              <a:rPr lang="en-US" sz="2400" dirty="0">
                <a:solidFill>
                  <a:srgbClr val="646B65"/>
                </a:solidFill>
                <a:latin typeface="Century Gothic" panose="020B0502020202020204" pitchFamily="34" charset="0"/>
              </a:rPr>
              <a:t>the second with </a:t>
            </a:r>
            <a:r>
              <a:rPr lang="en-US" sz="2400" dirty="0" smtClean="0">
                <a:solidFill>
                  <a:srgbClr val="646B65"/>
                </a:solidFill>
                <a:latin typeface="Century Gothic" panose="020B0502020202020204" pitchFamily="34" charset="0"/>
              </a:rPr>
              <a:t>supervisory </a:t>
            </a:r>
            <a:r>
              <a:rPr lang="en-US" sz="2400" dirty="0">
                <a:solidFill>
                  <a:srgbClr val="646B65"/>
                </a:solidFill>
                <a:latin typeface="Century Gothic" panose="020B0502020202020204" pitchFamily="34" charset="0"/>
              </a:rPr>
              <a:t>functions (“</a:t>
            </a:r>
            <a:r>
              <a:rPr lang="en-US" sz="2400" dirty="0" err="1">
                <a:solidFill>
                  <a:srgbClr val="646B65"/>
                </a:solidFill>
                <a:latin typeface="Century Gothic" panose="020B0502020202020204" pitchFamily="34" charset="0"/>
              </a:rPr>
              <a:t>collegio</a:t>
            </a:r>
            <a:r>
              <a:rPr lang="en-US" sz="2400" dirty="0">
                <a:solidFill>
                  <a:srgbClr val="646B65"/>
                </a:solidFill>
                <a:latin typeface="Century Gothic" panose="020B0502020202020204" pitchFamily="34" charset="0"/>
              </a:rPr>
              <a:t> </a:t>
            </a:r>
            <a:r>
              <a:rPr lang="en-US" sz="2400" dirty="0" err="1">
                <a:solidFill>
                  <a:srgbClr val="646B65"/>
                </a:solidFill>
                <a:latin typeface="Century Gothic" panose="020B0502020202020204" pitchFamily="34" charset="0"/>
              </a:rPr>
              <a:t>sindacale</a:t>
            </a:r>
            <a:r>
              <a:rPr lang="en-US" sz="2400" dirty="0" smtClean="0">
                <a:solidFill>
                  <a:srgbClr val="646B65"/>
                </a:solidFill>
                <a:latin typeface="Century Gothic" panose="020B0502020202020204" pitchFamily="34" charset="0"/>
              </a:rPr>
              <a:t>”). </a:t>
            </a:r>
            <a:br>
              <a:rPr lang="en-US" sz="2400" dirty="0" smtClean="0">
                <a:solidFill>
                  <a:srgbClr val="646B65"/>
                </a:solidFill>
                <a:latin typeface="Century Gothic" panose="020B0502020202020204" pitchFamily="34" charset="0"/>
              </a:rPr>
            </a:br>
            <a:r>
              <a:rPr lang="en-US" sz="2400" dirty="0" smtClean="0">
                <a:solidFill>
                  <a:srgbClr val="646B65"/>
                </a:solidFill>
                <a:latin typeface="Century Gothic" panose="020B0502020202020204" pitchFamily="34" charset="0"/>
              </a:rPr>
              <a:t>Used </a:t>
            </a:r>
            <a:r>
              <a:rPr lang="en-US" sz="2400" dirty="0">
                <a:solidFill>
                  <a:srgbClr val="646B65"/>
                </a:solidFill>
                <a:latin typeface="Century Gothic" panose="020B0502020202020204" pitchFamily="34" charset="0"/>
              </a:rPr>
              <a:t>by 228 Italian Companies out of 234.</a:t>
            </a:r>
          </a:p>
        </p:txBody>
      </p:sp>
      <p:sp>
        <p:nvSpPr>
          <p:cNvPr id="15" name="object 11"/>
          <p:cNvSpPr/>
          <p:nvPr/>
        </p:nvSpPr>
        <p:spPr>
          <a:xfrm>
            <a:off x="3498850" y="5048303"/>
            <a:ext cx="4184961" cy="2234442"/>
          </a:xfrm>
          <a:custGeom>
            <a:avLst/>
            <a:gdLst/>
            <a:ahLst/>
            <a:cxnLst/>
            <a:rect l="l" t="t" r="r" b="b"/>
            <a:pathLst>
              <a:path w="3345179" h="688975">
                <a:moveTo>
                  <a:pt x="0" y="688565"/>
                </a:moveTo>
                <a:lnTo>
                  <a:pt x="3344819" y="688565"/>
                </a:lnTo>
                <a:lnTo>
                  <a:pt x="3344819" y="0"/>
                </a:lnTo>
                <a:lnTo>
                  <a:pt x="0" y="0"/>
                </a:lnTo>
                <a:lnTo>
                  <a:pt x="0" y="688565"/>
                </a:lnTo>
                <a:close/>
              </a:path>
            </a:pathLst>
          </a:custGeom>
          <a:solidFill>
            <a:srgbClr val="FFFFFF"/>
          </a:solidFill>
          <a:ln>
            <a:solidFill>
              <a:schemeClr val="tx1"/>
            </a:solidFill>
          </a:ln>
        </p:spPr>
        <p:txBody>
          <a:bodyPr wrap="square" lIns="0" tIns="0" rIns="0" bIns="0" rtlCol="0"/>
          <a:lstStyle/>
          <a:p>
            <a:endParaRPr/>
          </a:p>
        </p:txBody>
      </p:sp>
      <p:sp>
        <p:nvSpPr>
          <p:cNvPr id="18" name="object 11"/>
          <p:cNvSpPr/>
          <p:nvPr/>
        </p:nvSpPr>
        <p:spPr>
          <a:xfrm>
            <a:off x="5913021" y="8747689"/>
            <a:ext cx="8177630" cy="1474727"/>
          </a:xfrm>
          <a:custGeom>
            <a:avLst/>
            <a:gdLst/>
            <a:ahLst/>
            <a:cxnLst/>
            <a:rect l="l" t="t" r="r" b="b"/>
            <a:pathLst>
              <a:path w="3345179" h="688975">
                <a:moveTo>
                  <a:pt x="0" y="688565"/>
                </a:moveTo>
                <a:lnTo>
                  <a:pt x="3344819" y="688565"/>
                </a:lnTo>
                <a:lnTo>
                  <a:pt x="3344819" y="0"/>
                </a:lnTo>
                <a:lnTo>
                  <a:pt x="0" y="0"/>
                </a:lnTo>
                <a:lnTo>
                  <a:pt x="0" y="688565"/>
                </a:lnTo>
                <a:close/>
              </a:path>
            </a:pathLst>
          </a:custGeom>
          <a:solidFill>
            <a:srgbClr val="FFFFFF"/>
          </a:solidFill>
          <a:ln>
            <a:solidFill>
              <a:schemeClr val="tx1"/>
            </a:solidFill>
          </a:ln>
        </p:spPr>
        <p:txBody>
          <a:bodyPr wrap="square" lIns="0" tIns="0" rIns="0" bIns="0" rtlCol="0"/>
          <a:lstStyle/>
          <a:p>
            <a:endParaRPr/>
          </a:p>
        </p:txBody>
      </p:sp>
      <p:sp>
        <p:nvSpPr>
          <p:cNvPr id="19" name="object 11"/>
          <p:cNvSpPr/>
          <p:nvPr/>
        </p:nvSpPr>
        <p:spPr>
          <a:xfrm>
            <a:off x="12338050" y="5048303"/>
            <a:ext cx="4191000" cy="2234442"/>
          </a:xfrm>
          <a:custGeom>
            <a:avLst/>
            <a:gdLst/>
            <a:ahLst/>
            <a:cxnLst/>
            <a:rect l="l" t="t" r="r" b="b"/>
            <a:pathLst>
              <a:path w="3345179" h="688975">
                <a:moveTo>
                  <a:pt x="0" y="688565"/>
                </a:moveTo>
                <a:lnTo>
                  <a:pt x="3344819" y="688565"/>
                </a:lnTo>
                <a:lnTo>
                  <a:pt x="3344819" y="0"/>
                </a:lnTo>
                <a:lnTo>
                  <a:pt x="0" y="0"/>
                </a:lnTo>
                <a:lnTo>
                  <a:pt x="0" y="688565"/>
                </a:lnTo>
                <a:close/>
              </a:path>
            </a:pathLst>
          </a:custGeom>
          <a:solidFill>
            <a:srgbClr val="FFFFFF"/>
          </a:solidFill>
          <a:ln>
            <a:solidFill>
              <a:schemeClr val="tx1"/>
            </a:solidFill>
          </a:ln>
        </p:spPr>
        <p:txBody>
          <a:bodyPr wrap="square" lIns="0" tIns="0" rIns="0" bIns="0" rtlCol="0"/>
          <a:lstStyle/>
          <a:p>
            <a:endParaRPr/>
          </a:p>
        </p:txBody>
      </p:sp>
      <p:sp>
        <p:nvSpPr>
          <p:cNvPr id="20" name="object 15"/>
          <p:cNvSpPr/>
          <p:nvPr/>
        </p:nvSpPr>
        <p:spPr>
          <a:xfrm flipH="1">
            <a:off x="8745340" y="5707389"/>
            <a:ext cx="2590802" cy="777133"/>
          </a:xfrm>
          <a:custGeom>
            <a:avLst/>
            <a:gdLst/>
            <a:ahLst/>
            <a:cxnLst/>
            <a:rect l="l" t="t" r="r" b="b"/>
            <a:pathLst>
              <a:path w="3322320" h="2091054">
                <a:moveTo>
                  <a:pt x="2276789" y="0"/>
                </a:moveTo>
                <a:lnTo>
                  <a:pt x="2276789" y="522706"/>
                </a:lnTo>
                <a:lnTo>
                  <a:pt x="0" y="522706"/>
                </a:lnTo>
                <a:lnTo>
                  <a:pt x="0" y="1568119"/>
                </a:lnTo>
                <a:lnTo>
                  <a:pt x="2276789" y="1568119"/>
                </a:lnTo>
                <a:lnTo>
                  <a:pt x="2276789" y="2090826"/>
                </a:lnTo>
                <a:lnTo>
                  <a:pt x="3322202" y="1045413"/>
                </a:lnTo>
                <a:lnTo>
                  <a:pt x="2276789" y="0"/>
                </a:lnTo>
                <a:close/>
              </a:path>
            </a:pathLst>
          </a:custGeom>
          <a:solidFill>
            <a:srgbClr val="002F45"/>
          </a:solidFill>
        </p:spPr>
        <p:txBody>
          <a:bodyPr wrap="square" lIns="0" tIns="0" rIns="0" bIns="0" rtlCol="0"/>
          <a:lstStyle/>
          <a:p>
            <a:endParaRPr/>
          </a:p>
        </p:txBody>
      </p:sp>
      <p:sp>
        <p:nvSpPr>
          <p:cNvPr id="21" name="object 15"/>
          <p:cNvSpPr/>
          <p:nvPr/>
        </p:nvSpPr>
        <p:spPr>
          <a:xfrm rot="5400000" flipH="1" flipV="1">
            <a:off x="6212256" y="7587333"/>
            <a:ext cx="1310908" cy="794120"/>
          </a:xfrm>
          <a:custGeom>
            <a:avLst/>
            <a:gdLst/>
            <a:ahLst/>
            <a:cxnLst/>
            <a:rect l="l" t="t" r="r" b="b"/>
            <a:pathLst>
              <a:path w="3322320" h="2091054">
                <a:moveTo>
                  <a:pt x="2276789" y="0"/>
                </a:moveTo>
                <a:lnTo>
                  <a:pt x="2276789" y="522706"/>
                </a:lnTo>
                <a:lnTo>
                  <a:pt x="0" y="522706"/>
                </a:lnTo>
                <a:lnTo>
                  <a:pt x="0" y="1568119"/>
                </a:lnTo>
                <a:lnTo>
                  <a:pt x="2276789" y="1568119"/>
                </a:lnTo>
                <a:lnTo>
                  <a:pt x="2276789" y="2090826"/>
                </a:lnTo>
                <a:lnTo>
                  <a:pt x="3322202" y="1045413"/>
                </a:lnTo>
                <a:lnTo>
                  <a:pt x="2276789" y="0"/>
                </a:lnTo>
                <a:close/>
              </a:path>
            </a:pathLst>
          </a:custGeom>
          <a:solidFill>
            <a:srgbClr val="002F45"/>
          </a:solidFill>
        </p:spPr>
        <p:txBody>
          <a:bodyPr wrap="square" lIns="0" tIns="0" rIns="0" bIns="0" rtlCol="0"/>
          <a:lstStyle/>
          <a:p>
            <a:endParaRPr/>
          </a:p>
        </p:txBody>
      </p:sp>
      <p:sp>
        <p:nvSpPr>
          <p:cNvPr id="23" name="object 15"/>
          <p:cNvSpPr/>
          <p:nvPr/>
        </p:nvSpPr>
        <p:spPr>
          <a:xfrm rot="5400000" flipH="1" flipV="1">
            <a:off x="12460656" y="7579989"/>
            <a:ext cx="1310908" cy="794120"/>
          </a:xfrm>
          <a:custGeom>
            <a:avLst/>
            <a:gdLst/>
            <a:ahLst/>
            <a:cxnLst/>
            <a:rect l="l" t="t" r="r" b="b"/>
            <a:pathLst>
              <a:path w="3322320" h="2091054">
                <a:moveTo>
                  <a:pt x="2276789" y="0"/>
                </a:moveTo>
                <a:lnTo>
                  <a:pt x="2276789" y="522706"/>
                </a:lnTo>
                <a:lnTo>
                  <a:pt x="0" y="522706"/>
                </a:lnTo>
                <a:lnTo>
                  <a:pt x="0" y="1568119"/>
                </a:lnTo>
                <a:lnTo>
                  <a:pt x="2276789" y="1568119"/>
                </a:lnTo>
                <a:lnTo>
                  <a:pt x="2276789" y="2090826"/>
                </a:lnTo>
                <a:lnTo>
                  <a:pt x="3322202" y="1045413"/>
                </a:lnTo>
                <a:lnTo>
                  <a:pt x="2276789" y="0"/>
                </a:lnTo>
                <a:close/>
              </a:path>
            </a:pathLst>
          </a:custGeom>
          <a:solidFill>
            <a:srgbClr val="002F45"/>
          </a:solidFill>
        </p:spPr>
        <p:txBody>
          <a:bodyPr wrap="square" lIns="0" tIns="0" rIns="0" bIns="0" rtlCol="0"/>
          <a:lstStyle/>
          <a:p>
            <a:endParaRPr/>
          </a:p>
        </p:txBody>
      </p:sp>
      <p:sp>
        <p:nvSpPr>
          <p:cNvPr id="12" name="CasellaDiTesto 11"/>
          <p:cNvSpPr txBox="1"/>
          <p:nvPr/>
        </p:nvSpPr>
        <p:spPr>
          <a:xfrm>
            <a:off x="3498850" y="5349875"/>
            <a:ext cx="4244582" cy="1938992"/>
          </a:xfrm>
          <a:prstGeom prst="rect">
            <a:avLst/>
          </a:prstGeom>
          <a:noFill/>
        </p:spPr>
        <p:txBody>
          <a:bodyPr wrap="square" rtlCol="0">
            <a:spAutoFit/>
          </a:bodyPr>
          <a:lstStyle/>
          <a:p>
            <a:pPr algn="ctr"/>
            <a:r>
              <a:rPr lang="it-IT" sz="2400" b="1" dirty="0" err="1" smtClean="0">
                <a:solidFill>
                  <a:srgbClr val="646B65"/>
                </a:solidFill>
                <a:latin typeface="Century Gothic" panose="020B0502020202020204" pitchFamily="34" charset="0"/>
              </a:rPr>
              <a:t>Managing</a:t>
            </a:r>
            <a:r>
              <a:rPr lang="it-IT" sz="2400" b="1" dirty="0" smtClean="0">
                <a:solidFill>
                  <a:srgbClr val="646B65"/>
                </a:solidFill>
                <a:latin typeface="Century Gothic" panose="020B0502020202020204" pitchFamily="34" charset="0"/>
              </a:rPr>
              <a:t> Board</a:t>
            </a:r>
          </a:p>
          <a:p>
            <a:endParaRPr lang="it-IT" sz="2400" dirty="0" smtClean="0">
              <a:solidFill>
                <a:srgbClr val="646B65"/>
              </a:solidFill>
              <a:latin typeface="Century Gothic" panose="020B0502020202020204" pitchFamily="34" charset="0"/>
            </a:endParaRPr>
          </a:p>
          <a:p>
            <a:pPr algn="ctr"/>
            <a:r>
              <a:rPr lang="it-IT" sz="2400" dirty="0" smtClean="0">
                <a:solidFill>
                  <a:srgbClr val="646B65"/>
                </a:solidFill>
                <a:latin typeface="Century Gothic" panose="020B0502020202020204" pitchFamily="34" charset="0"/>
              </a:rPr>
              <a:t>(amministratore unico or consiglio di amministrazione</a:t>
            </a:r>
            <a:r>
              <a:rPr lang="it-IT" sz="2000" dirty="0" smtClean="0">
                <a:solidFill>
                  <a:srgbClr val="646B65"/>
                </a:solidFill>
                <a:latin typeface="Century Gothic" panose="020B0502020202020204" pitchFamily="34" charset="0"/>
              </a:rPr>
              <a:t>)</a:t>
            </a:r>
            <a:endParaRPr lang="it-IT" sz="2000" dirty="0">
              <a:solidFill>
                <a:srgbClr val="646B65"/>
              </a:solidFill>
              <a:latin typeface="Century Gothic" panose="020B0502020202020204" pitchFamily="34" charset="0"/>
            </a:endParaRPr>
          </a:p>
        </p:txBody>
      </p:sp>
      <p:sp>
        <p:nvSpPr>
          <p:cNvPr id="14" name="CasellaDiTesto 13"/>
          <p:cNvSpPr txBox="1"/>
          <p:nvPr/>
        </p:nvSpPr>
        <p:spPr>
          <a:xfrm>
            <a:off x="12719050" y="5273675"/>
            <a:ext cx="3581400" cy="1569660"/>
          </a:xfrm>
          <a:prstGeom prst="rect">
            <a:avLst/>
          </a:prstGeom>
          <a:noFill/>
        </p:spPr>
        <p:txBody>
          <a:bodyPr wrap="square" rtlCol="0">
            <a:spAutoFit/>
          </a:bodyPr>
          <a:lstStyle/>
          <a:p>
            <a:pPr algn="ctr"/>
            <a:r>
              <a:rPr lang="it-IT" sz="2400" b="1" dirty="0" err="1">
                <a:solidFill>
                  <a:srgbClr val="646B65"/>
                </a:solidFill>
                <a:latin typeface="Century Gothic" panose="020B0502020202020204" pitchFamily="34" charset="0"/>
              </a:rPr>
              <a:t>Supervisory</a:t>
            </a:r>
            <a:r>
              <a:rPr lang="it-IT" sz="2400" b="1" dirty="0">
                <a:solidFill>
                  <a:srgbClr val="646B65"/>
                </a:solidFill>
                <a:latin typeface="Century Gothic" panose="020B0502020202020204" pitchFamily="34" charset="0"/>
              </a:rPr>
              <a:t> Board</a:t>
            </a:r>
          </a:p>
          <a:p>
            <a:pPr algn="ctr"/>
            <a:endParaRPr lang="it-IT" sz="2400" dirty="0" smtClean="0">
              <a:solidFill>
                <a:srgbClr val="646B65"/>
              </a:solidFill>
              <a:latin typeface="Century Gothic" panose="020B0502020202020204" pitchFamily="34" charset="0"/>
            </a:endParaRPr>
          </a:p>
          <a:p>
            <a:pPr algn="ctr"/>
            <a:r>
              <a:rPr lang="it-IT" sz="2400" dirty="0" smtClean="0">
                <a:solidFill>
                  <a:srgbClr val="646B65"/>
                </a:solidFill>
                <a:latin typeface="Century Gothic" panose="020B0502020202020204" pitchFamily="34" charset="0"/>
              </a:rPr>
              <a:t>(</a:t>
            </a:r>
            <a:r>
              <a:rPr lang="it-IT" sz="2400" dirty="0">
                <a:solidFill>
                  <a:srgbClr val="646B65"/>
                </a:solidFill>
                <a:latin typeface="Century Gothic" panose="020B0502020202020204" pitchFamily="34" charset="0"/>
              </a:rPr>
              <a:t>collegio sindacale)</a:t>
            </a:r>
          </a:p>
          <a:p>
            <a:endParaRPr lang="it-IT" sz="2400" dirty="0"/>
          </a:p>
        </p:txBody>
      </p:sp>
      <p:sp>
        <p:nvSpPr>
          <p:cNvPr id="24" name="CasellaDiTesto 23"/>
          <p:cNvSpPr txBox="1"/>
          <p:nvPr/>
        </p:nvSpPr>
        <p:spPr>
          <a:xfrm>
            <a:off x="7465956" y="9131109"/>
            <a:ext cx="5562600" cy="830997"/>
          </a:xfrm>
          <a:prstGeom prst="rect">
            <a:avLst/>
          </a:prstGeom>
          <a:noFill/>
        </p:spPr>
        <p:txBody>
          <a:bodyPr wrap="square" rtlCol="0">
            <a:spAutoFit/>
          </a:bodyPr>
          <a:lstStyle/>
          <a:p>
            <a:pPr algn="ctr"/>
            <a:r>
              <a:rPr lang="it-IT" sz="2400" b="1" dirty="0">
                <a:solidFill>
                  <a:srgbClr val="646B65"/>
                </a:solidFill>
                <a:latin typeface="Century Gothic" panose="020B0502020202020204" pitchFamily="34" charset="0"/>
              </a:rPr>
              <a:t>Shareholders’ Meeting</a:t>
            </a:r>
          </a:p>
          <a:p>
            <a:pPr algn="ctr"/>
            <a:r>
              <a:rPr lang="it-IT" sz="2400" dirty="0">
                <a:solidFill>
                  <a:srgbClr val="646B65"/>
                </a:solidFill>
                <a:latin typeface="Century Gothic" panose="020B0502020202020204" pitchFamily="34" charset="0"/>
              </a:rPr>
              <a:t>(assemblea)</a:t>
            </a:r>
          </a:p>
        </p:txBody>
      </p:sp>
      <p:sp>
        <p:nvSpPr>
          <p:cNvPr id="25" name="CasellaDiTesto 24"/>
          <p:cNvSpPr txBox="1"/>
          <p:nvPr/>
        </p:nvSpPr>
        <p:spPr>
          <a:xfrm>
            <a:off x="9620417" y="6621838"/>
            <a:ext cx="2438400" cy="461665"/>
          </a:xfrm>
          <a:prstGeom prst="rect">
            <a:avLst/>
          </a:prstGeom>
          <a:noFill/>
        </p:spPr>
        <p:txBody>
          <a:bodyPr wrap="square" rtlCol="0">
            <a:spAutoFit/>
          </a:bodyPr>
          <a:lstStyle/>
          <a:p>
            <a:r>
              <a:rPr lang="it-IT" sz="2400" i="1" dirty="0">
                <a:solidFill>
                  <a:srgbClr val="646B65"/>
                </a:solidFill>
                <a:latin typeface="Century Gothic" panose="020B0502020202020204" pitchFamily="34" charset="0"/>
              </a:rPr>
              <a:t>Control</a:t>
            </a:r>
          </a:p>
        </p:txBody>
      </p:sp>
      <p:sp>
        <p:nvSpPr>
          <p:cNvPr id="26" name="CasellaDiTesto 25"/>
          <p:cNvSpPr txBox="1"/>
          <p:nvPr/>
        </p:nvSpPr>
        <p:spPr>
          <a:xfrm>
            <a:off x="9265315" y="8021533"/>
            <a:ext cx="2438400" cy="461665"/>
          </a:xfrm>
          <a:prstGeom prst="rect">
            <a:avLst/>
          </a:prstGeom>
          <a:noFill/>
        </p:spPr>
        <p:txBody>
          <a:bodyPr wrap="square" rtlCol="0">
            <a:spAutoFit/>
          </a:bodyPr>
          <a:lstStyle/>
          <a:p>
            <a:r>
              <a:rPr lang="it-IT" sz="2400" i="1" dirty="0" smtClean="0">
                <a:solidFill>
                  <a:srgbClr val="646B65"/>
                </a:solidFill>
                <a:latin typeface="Century Gothic" panose="020B0502020202020204" pitchFamily="34" charset="0"/>
              </a:rPr>
              <a:t>Nomination</a:t>
            </a:r>
            <a:endParaRPr lang="it-IT" sz="2400" i="1" dirty="0">
              <a:solidFill>
                <a:srgbClr val="646B65"/>
              </a:solidFill>
              <a:latin typeface="Century Gothic" panose="020B0502020202020204" pitchFamily="34" charset="0"/>
            </a:endParaRPr>
          </a:p>
        </p:txBody>
      </p:sp>
      <p:pic>
        <p:nvPicPr>
          <p:cNvPr id="3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80960" y="10455275"/>
            <a:ext cx="2232090" cy="687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Virgola blu grigio e bianca-01.pn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861050" y="741799"/>
            <a:ext cx="512762"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31" name="Shape 150"/>
          <p:cNvSpPr/>
          <p:nvPr/>
        </p:nvSpPr>
        <p:spPr>
          <a:xfrm>
            <a:off x="130262" y="317814"/>
            <a:ext cx="6416588" cy="564255"/>
          </a:xfrm>
          <a:prstGeom prst="rect">
            <a:avLst/>
          </a:prstGeom>
          <a:ln w="12700">
            <a:miter lim="400000"/>
          </a:ln>
          <a:extLst>
            <a:ext uri="{C572A759-6A51-4108-AA02-DFA0A04FC94B}"/>
          </a:extLst>
        </p:spPr>
        <p:txBody>
          <a:bodyPr wrap="square" lIns="50799" tIns="50799" rIns="50799" bIns="50799" anchor="ctr">
            <a:spAutoFit/>
          </a:bodyPr>
          <a:lstStyle>
            <a:lvl1pPr algn="l">
              <a:defRPr sz="3500" cap="all">
                <a:solidFill>
                  <a:srgbClr val="123A56"/>
                </a:solidFill>
                <a:latin typeface="Raleway Light"/>
                <a:ea typeface="Raleway Light"/>
                <a:cs typeface="Raleway Light"/>
                <a:sym typeface="Raleway Light"/>
              </a:defRPr>
            </a:lvl1pPr>
          </a:lstStyle>
          <a:p>
            <a:pPr marL="12700">
              <a:lnSpc>
                <a:spcPct val="100000"/>
              </a:lnSpc>
            </a:pPr>
            <a:r>
              <a:rPr lang="en-US" sz="3000" spc="20" dirty="0">
                <a:solidFill>
                  <a:srgbClr val="003045"/>
                </a:solidFill>
                <a:latin typeface="Century Gothic"/>
                <a:cs typeface="Century Gothic"/>
              </a:rPr>
              <a:t>REGIMES OF MANAGEMENT</a:t>
            </a:r>
            <a:endParaRPr lang="en-US" sz="3000" dirty="0">
              <a:solidFill>
                <a:srgbClr val="003045"/>
              </a:solidFill>
              <a:latin typeface="Century Gothic"/>
              <a:cs typeface="Century Gothic"/>
            </a:endParaRPr>
          </a:p>
        </p:txBody>
      </p:sp>
      <p:sp>
        <p:nvSpPr>
          <p:cNvPr id="32" name="Shape 149"/>
          <p:cNvSpPr>
            <a:spLocks noChangeShapeType="1"/>
          </p:cNvSpPr>
          <p:nvPr/>
        </p:nvSpPr>
        <p:spPr bwMode="auto">
          <a:xfrm>
            <a:off x="-6350" y="877227"/>
            <a:ext cx="6153940" cy="0"/>
          </a:xfrm>
          <a:prstGeom prst="line">
            <a:avLst/>
          </a:prstGeom>
          <a:noFill/>
          <a:ln w="19050">
            <a:solidFill>
              <a:srgbClr val="123A56"/>
            </a:solidFill>
            <a:miter lim="400000"/>
            <a:headEnd/>
            <a:tailEnd/>
          </a:ln>
          <a:extLst>
            <a:ext uri="{909E8E84-426E-40DD-AFC4-6F175D3DCCD1}">
              <a14:hiddenFill xmlns:a14="http://schemas.microsoft.com/office/drawing/2010/main">
                <a:noFill/>
              </a14:hiddenFill>
            </a:ext>
          </a:extLst>
        </p:spPr>
        <p:txBody>
          <a:bodyPr lIns="50799" tIns="50799" rIns="50799" bIns="50799" anchor="ctr"/>
          <a:lstStyle/>
          <a:p>
            <a:endParaRPr lang="it-IT"/>
          </a:p>
        </p:txBody>
      </p:sp>
    </p:spTree>
    <p:extLst>
      <p:ext uri="{BB962C8B-B14F-4D97-AF65-F5344CB8AC3E}">
        <p14:creationId xmlns:p14="http://schemas.microsoft.com/office/powerpoint/2010/main" val="24615035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2"/>
          <p:cNvSpPr/>
          <p:nvPr/>
        </p:nvSpPr>
        <p:spPr>
          <a:xfrm>
            <a:off x="-7817" y="1447318"/>
            <a:ext cx="20097115" cy="9004300"/>
          </a:xfrm>
          <a:custGeom>
            <a:avLst/>
            <a:gdLst/>
            <a:ahLst/>
            <a:cxnLst/>
            <a:rect l="l" t="t" r="r" b="b"/>
            <a:pathLst>
              <a:path w="20097115" h="9004300">
                <a:moveTo>
                  <a:pt x="0" y="9004123"/>
                </a:moveTo>
                <a:lnTo>
                  <a:pt x="20096560" y="9004123"/>
                </a:lnTo>
                <a:lnTo>
                  <a:pt x="20096560" y="0"/>
                </a:lnTo>
                <a:lnTo>
                  <a:pt x="0" y="0"/>
                </a:lnTo>
                <a:lnTo>
                  <a:pt x="0" y="9004123"/>
                </a:lnTo>
                <a:close/>
              </a:path>
            </a:pathLst>
          </a:custGeom>
          <a:solidFill>
            <a:srgbClr val="4B4B4A">
              <a:alpha val="7058"/>
            </a:srgbClr>
          </a:solidFill>
        </p:spPr>
        <p:txBody>
          <a:bodyPr wrap="square" lIns="0" tIns="0" rIns="0" bIns="0" rtlCol="0"/>
          <a:lstStyle/>
          <a:p>
            <a:endParaRPr dirty="0">
              <a:latin typeface="Century Gothic" panose="020B0502020202020204" pitchFamily="34" charset="0"/>
            </a:endParaRPr>
          </a:p>
        </p:txBody>
      </p:sp>
      <p:sp>
        <p:nvSpPr>
          <p:cNvPr id="16" name="object 14"/>
          <p:cNvSpPr txBox="1">
            <a:spLocks noGrp="1"/>
          </p:cNvSpPr>
          <p:nvPr>
            <p:ph type="sldNum" sz="quarter" idx="7"/>
          </p:nvPr>
        </p:nvSpPr>
        <p:spPr>
          <a:xfrm>
            <a:off x="9962777" y="10848282"/>
            <a:ext cx="284479" cy="253916"/>
          </a:xfrm>
          <a:prstGeom prst="rect">
            <a:avLst/>
          </a:prstGeom>
        </p:spPr>
        <p:txBody>
          <a:bodyPr vert="horz" wrap="square" lIns="0" tIns="0" rIns="0" bIns="0" rtlCol="0">
            <a:spAutoFit/>
          </a:bodyPr>
          <a:lstStyle/>
          <a:p>
            <a:pPr marL="25400">
              <a:spcBef>
                <a:spcPts val="145"/>
              </a:spcBef>
            </a:pPr>
            <a:fld id="{81D60167-4931-47E6-BA6A-407CBD079E47}" type="slidenum">
              <a:rPr spc="-135" dirty="0">
                <a:solidFill>
                  <a:srgbClr val="646B65"/>
                </a:solidFill>
                <a:latin typeface="Century Gothic" panose="020B0502020202020204" pitchFamily="34" charset="0"/>
              </a:rPr>
              <a:pPr marL="25400">
                <a:spcBef>
                  <a:spcPts val="145"/>
                </a:spcBef>
              </a:pPr>
              <a:t>9</a:t>
            </a:fld>
            <a:endParaRPr spc="-135" dirty="0">
              <a:solidFill>
                <a:srgbClr val="646B65"/>
              </a:solidFill>
              <a:latin typeface="Century Gothic" panose="020B0502020202020204" pitchFamily="34" charset="0"/>
            </a:endParaRPr>
          </a:p>
        </p:txBody>
      </p:sp>
      <p:sp>
        <p:nvSpPr>
          <p:cNvPr id="10" name="CasellaDiTesto 9"/>
          <p:cNvSpPr txBox="1"/>
          <p:nvPr/>
        </p:nvSpPr>
        <p:spPr>
          <a:xfrm>
            <a:off x="648357" y="1692275"/>
            <a:ext cx="18547693" cy="523220"/>
          </a:xfrm>
          <a:prstGeom prst="rect">
            <a:avLst/>
          </a:prstGeom>
          <a:noFill/>
        </p:spPr>
        <p:txBody>
          <a:bodyPr wrap="square" rtlCol="0">
            <a:spAutoFit/>
          </a:bodyPr>
          <a:lstStyle/>
          <a:p>
            <a:pPr algn="ctr"/>
            <a:r>
              <a:rPr lang="it-IT" sz="2800" b="1" dirty="0" smtClean="0">
                <a:solidFill>
                  <a:srgbClr val="646B65"/>
                </a:solidFill>
                <a:latin typeface="Century Gothic" panose="020B0502020202020204" pitchFamily="34" charset="0"/>
              </a:rPr>
              <a:t>THE DUALISTIC REGIME </a:t>
            </a:r>
          </a:p>
        </p:txBody>
      </p:sp>
      <p:sp>
        <p:nvSpPr>
          <p:cNvPr id="9" name="CasellaDiTesto 8"/>
          <p:cNvSpPr txBox="1"/>
          <p:nvPr/>
        </p:nvSpPr>
        <p:spPr>
          <a:xfrm>
            <a:off x="2458046" y="2838711"/>
            <a:ext cx="15165388" cy="830997"/>
          </a:xfrm>
          <a:prstGeom prst="rect">
            <a:avLst/>
          </a:prstGeom>
          <a:noFill/>
        </p:spPr>
        <p:txBody>
          <a:bodyPr wrap="square" rtlCol="0">
            <a:spAutoFit/>
          </a:bodyPr>
          <a:lstStyle/>
          <a:p>
            <a:r>
              <a:rPr lang="it-IT" sz="2400" b="1" dirty="0" err="1">
                <a:solidFill>
                  <a:srgbClr val="646B65"/>
                </a:solidFill>
                <a:latin typeface="Century Gothic" panose="020B0502020202020204" pitchFamily="34" charset="0"/>
              </a:rPr>
              <a:t>Two-tier</a:t>
            </a:r>
            <a:r>
              <a:rPr lang="it-IT" sz="2400" b="1" dirty="0">
                <a:solidFill>
                  <a:srgbClr val="646B65"/>
                </a:solidFill>
                <a:latin typeface="Century Gothic" panose="020B0502020202020204" pitchFamily="34" charset="0"/>
              </a:rPr>
              <a:t> </a:t>
            </a:r>
            <a:r>
              <a:rPr lang="it-IT" sz="2400" b="1" dirty="0" err="1">
                <a:solidFill>
                  <a:srgbClr val="646B65"/>
                </a:solidFill>
                <a:latin typeface="Century Gothic" panose="020B0502020202020204" pitchFamily="34" charset="0"/>
              </a:rPr>
              <a:t>vertical</a:t>
            </a:r>
            <a:r>
              <a:rPr lang="it-IT" sz="2400" b="1" dirty="0">
                <a:solidFill>
                  <a:srgbClr val="646B65"/>
                </a:solidFill>
                <a:latin typeface="Century Gothic" panose="020B0502020202020204" pitchFamily="34" charset="0"/>
              </a:rPr>
              <a:t> </a:t>
            </a:r>
            <a:r>
              <a:rPr lang="it-IT" sz="2400" b="1" dirty="0" err="1">
                <a:solidFill>
                  <a:srgbClr val="646B65"/>
                </a:solidFill>
                <a:latin typeface="Century Gothic" panose="020B0502020202020204" pitchFamily="34" charset="0"/>
              </a:rPr>
              <a:t>board</a:t>
            </a:r>
            <a:r>
              <a:rPr lang="it-IT" sz="2400" b="1" dirty="0">
                <a:solidFill>
                  <a:srgbClr val="646B65"/>
                </a:solidFill>
                <a:latin typeface="Century Gothic" panose="020B0502020202020204" pitchFamily="34" charset="0"/>
              </a:rPr>
              <a:t> </a:t>
            </a:r>
            <a:r>
              <a:rPr lang="it-IT" sz="2400" dirty="0" smtClean="0">
                <a:solidFill>
                  <a:srgbClr val="646B65"/>
                </a:solidFill>
                <a:latin typeface="Century Gothic" panose="020B0502020202020204" pitchFamily="34" charset="0"/>
              </a:rPr>
              <a:t>structure </a:t>
            </a:r>
            <a:r>
              <a:rPr lang="it-IT" sz="2400" dirty="0" err="1" smtClean="0">
                <a:solidFill>
                  <a:srgbClr val="646B65"/>
                </a:solidFill>
                <a:latin typeface="Century Gothic" panose="020B0502020202020204" pitchFamily="34" charset="0"/>
              </a:rPr>
              <a:t>inspired</a:t>
            </a:r>
            <a:r>
              <a:rPr lang="it-IT" sz="2400" dirty="0" smtClean="0">
                <a:solidFill>
                  <a:srgbClr val="646B65"/>
                </a:solidFill>
                <a:latin typeface="Century Gothic" panose="020B0502020202020204" pitchFamily="34" charset="0"/>
              </a:rPr>
              <a:t> </a:t>
            </a:r>
            <a:r>
              <a:rPr lang="it-IT" sz="2400" dirty="0">
                <a:solidFill>
                  <a:srgbClr val="646B65"/>
                </a:solidFill>
                <a:latin typeface="Century Gothic" panose="020B0502020202020204" pitchFamily="34" charset="0"/>
              </a:rPr>
              <a:t>by </a:t>
            </a:r>
            <a:r>
              <a:rPr lang="it-IT" sz="2400" dirty="0" err="1">
                <a:solidFill>
                  <a:srgbClr val="646B65"/>
                </a:solidFill>
                <a:latin typeface="Century Gothic" panose="020B0502020202020204" pitchFamily="34" charset="0"/>
              </a:rPr>
              <a:t>German</a:t>
            </a:r>
            <a:r>
              <a:rPr lang="it-IT" sz="2400" dirty="0">
                <a:solidFill>
                  <a:srgbClr val="646B65"/>
                </a:solidFill>
                <a:latin typeface="Century Gothic" panose="020B0502020202020204" pitchFamily="34" charset="0"/>
              </a:rPr>
              <a:t> </a:t>
            </a:r>
            <a:r>
              <a:rPr lang="it-IT" sz="2400" dirty="0" smtClean="0">
                <a:solidFill>
                  <a:srgbClr val="646B65"/>
                </a:solidFill>
                <a:latin typeface="Century Gothic" panose="020B0502020202020204" pitchFamily="34" charset="0"/>
              </a:rPr>
              <a:t>Law:</a:t>
            </a:r>
            <a:endParaRPr lang="it-IT" sz="2400" dirty="0">
              <a:solidFill>
                <a:srgbClr val="646B65"/>
              </a:solidFill>
              <a:latin typeface="Century Gothic" panose="020B0502020202020204" pitchFamily="34" charset="0"/>
            </a:endParaRPr>
          </a:p>
          <a:p>
            <a:r>
              <a:rPr lang="it-IT" sz="2400" b="1" dirty="0" smtClean="0">
                <a:solidFill>
                  <a:srgbClr val="646B65"/>
                </a:solidFill>
                <a:latin typeface="Century Gothic" panose="020B0502020202020204" pitchFamily="34" charset="0"/>
              </a:rPr>
              <a:t>  </a:t>
            </a:r>
            <a:endParaRPr lang="it-IT" sz="2400" b="1" dirty="0">
              <a:solidFill>
                <a:srgbClr val="646B65"/>
              </a:solidFill>
              <a:latin typeface="Century Gothic" panose="020B0502020202020204" pitchFamily="34" charset="0"/>
            </a:endParaRPr>
          </a:p>
        </p:txBody>
      </p:sp>
      <p:sp>
        <p:nvSpPr>
          <p:cNvPr id="13" name="object 15"/>
          <p:cNvSpPr/>
          <p:nvPr/>
        </p:nvSpPr>
        <p:spPr>
          <a:xfrm>
            <a:off x="747373" y="2747580"/>
            <a:ext cx="1614117" cy="794120"/>
          </a:xfrm>
          <a:custGeom>
            <a:avLst/>
            <a:gdLst/>
            <a:ahLst/>
            <a:cxnLst/>
            <a:rect l="l" t="t" r="r" b="b"/>
            <a:pathLst>
              <a:path w="3322320" h="2091054">
                <a:moveTo>
                  <a:pt x="2276789" y="0"/>
                </a:moveTo>
                <a:lnTo>
                  <a:pt x="2276789" y="522706"/>
                </a:lnTo>
                <a:lnTo>
                  <a:pt x="0" y="522706"/>
                </a:lnTo>
                <a:lnTo>
                  <a:pt x="0" y="1568119"/>
                </a:lnTo>
                <a:lnTo>
                  <a:pt x="2276789" y="1568119"/>
                </a:lnTo>
                <a:lnTo>
                  <a:pt x="2276789" y="2090826"/>
                </a:lnTo>
                <a:lnTo>
                  <a:pt x="3322202" y="1045413"/>
                </a:lnTo>
                <a:lnTo>
                  <a:pt x="2276789" y="0"/>
                </a:lnTo>
                <a:close/>
              </a:path>
            </a:pathLst>
          </a:custGeom>
          <a:solidFill>
            <a:srgbClr val="002F45"/>
          </a:solidFill>
        </p:spPr>
        <p:txBody>
          <a:bodyPr wrap="square" lIns="0" tIns="0" rIns="0" bIns="0" rtlCol="0"/>
          <a:lstStyle/>
          <a:p>
            <a:endParaRPr/>
          </a:p>
        </p:txBody>
      </p:sp>
      <p:sp>
        <p:nvSpPr>
          <p:cNvPr id="11" name="CasellaDiTesto 10"/>
          <p:cNvSpPr txBox="1"/>
          <p:nvPr/>
        </p:nvSpPr>
        <p:spPr>
          <a:xfrm>
            <a:off x="2442170" y="3361278"/>
            <a:ext cx="17515879" cy="830997"/>
          </a:xfrm>
          <a:prstGeom prst="rect">
            <a:avLst/>
          </a:prstGeom>
          <a:noFill/>
        </p:spPr>
        <p:txBody>
          <a:bodyPr wrap="square" rtlCol="0">
            <a:spAutoFit/>
          </a:bodyPr>
          <a:lstStyle/>
          <a:p>
            <a:r>
              <a:rPr lang="en-US" sz="2400" dirty="0">
                <a:solidFill>
                  <a:srgbClr val="646B65"/>
                </a:solidFill>
                <a:latin typeface="Century Gothic" panose="020B0502020202020204" pitchFamily="34" charset="0"/>
              </a:rPr>
              <a:t>Shareholders elect one board with </a:t>
            </a:r>
            <a:r>
              <a:rPr lang="en-US" sz="2400" dirty="0" smtClean="0">
                <a:solidFill>
                  <a:srgbClr val="646B65"/>
                </a:solidFill>
                <a:latin typeface="Century Gothic" panose="020B0502020202020204" pitchFamily="34" charset="0"/>
              </a:rPr>
              <a:t>supervisory </a:t>
            </a:r>
            <a:r>
              <a:rPr lang="en-US" sz="2400" dirty="0">
                <a:solidFill>
                  <a:srgbClr val="646B65"/>
                </a:solidFill>
                <a:latin typeface="Century Gothic" panose="020B0502020202020204" pitchFamily="34" charset="0"/>
              </a:rPr>
              <a:t>functions which in turn </a:t>
            </a:r>
            <a:r>
              <a:rPr lang="en-US" sz="2400" dirty="0" smtClean="0">
                <a:solidFill>
                  <a:srgbClr val="646B65"/>
                </a:solidFill>
                <a:latin typeface="Century Gothic" panose="020B0502020202020204" pitchFamily="34" charset="0"/>
              </a:rPr>
              <a:t>elects </a:t>
            </a:r>
            <a:r>
              <a:rPr lang="en-US" sz="2400" dirty="0">
                <a:solidFill>
                  <a:srgbClr val="646B65"/>
                </a:solidFill>
                <a:latin typeface="Century Gothic" panose="020B0502020202020204" pitchFamily="34" charset="0"/>
              </a:rPr>
              <a:t>a second board with managerial </a:t>
            </a:r>
            <a:r>
              <a:rPr lang="en-US" sz="2400" dirty="0" smtClean="0">
                <a:solidFill>
                  <a:srgbClr val="646B65"/>
                </a:solidFill>
                <a:latin typeface="Century Gothic" panose="020B0502020202020204" pitchFamily="34" charset="0"/>
              </a:rPr>
              <a:t>functions</a:t>
            </a:r>
            <a:endParaRPr lang="en-US" sz="2400" dirty="0">
              <a:solidFill>
                <a:srgbClr val="646B65"/>
              </a:solidFill>
              <a:latin typeface="Century Gothic" panose="020B0502020202020204" pitchFamily="34" charset="0"/>
            </a:endParaRPr>
          </a:p>
        </p:txBody>
      </p:sp>
      <p:sp>
        <p:nvSpPr>
          <p:cNvPr id="15" name="object 11"/>
          <p:cNvSpPr/>
          <p:nvPr/>
        </p:nvSpPr>
        <p:spPr>
          <a:xfrm>
            <a:off x="3255596" y="4515759"/>
            <a:ext cx="2935822" cy="4124087"/>
          </a:xfrm>
          <a:custGeom>
            <a:avLst/>
            <a:gdLst/>
            <a:ahLst/>
            <a:cxnLst/>
            <a:rect l="l" t="t" r="r" b="b"/>
            <a:pathLst>
              <a:path w="3345179" h="688975">
                <a:moveTo>
                  <a:pt x="0" y="688565"/>
                </a:moveTo>
                <a:lnTo>
                  <a:pt x="3344819" y="688565"/>
                </a:lnTo>
                <a:lnTo>
                  <a:pt x="3344819" y="0"/>
                </a:lnTo>
                <a:lnTo>
                  <a:pt x="0" y="0"/>
                </a:lnTo>
                <a:lnTo>
                  <a:pt x="0" y="688565"/>
                </a:lnTo>
                <a:close/>
              </a:path>
            </a:pathLst>
          </a:custGeom>
          <a:solidFill>
            <a:srgbClr val="FFFFFF"/>
          </a:solidFill>
          <a:ln>
            <a:solidFill>
              <a:schemeClr val="tx1"/>
            </a:solidFill>
          </a:ln>
        </p:spPr>
        <p:txBody>
          <a:bodyPr wrap="square" lIns="0" tIns="0" rIns="0" bIns="0" rtlCol="0"/>
          <a:lstStyle/>
          <a:p>
            <a:endParaRPr/>
          </a:p>
        </p:txBody>
      </p:sp>
      <p:sp>
        <p:nvSpPr>
          <p:cNvPr id="18" name="object 11"/>
          <p:cNvSpPr/>
          <p:nvPr/>
        </p:nvSpPr>
        <p:spPr>
          <a:xfrm>
            <a:off x="11670688" y="8299717"/>
            <a:ext cx="5620362" cy="1474727"/>
          </a:xfrm>
          <a:custGeom>
            <a:avLst/>
            <a:gdLst/>
            <a:ahLst/>
            <a:cxnLst/>
            <a:rect l="l" t="t" r="r" b="b"/>
            <a:pathLst>
              <a:path w="3345179" h="688975">
                <a:moveTo>
                  <a:pt x="0" y="688565"/>
                </a:moveTo>
                <a:lnTo>
                  <a:pt x="3344819" y="688565"/>
                </a:lnTo>
                <a:lnTo>
                  <a:pt x="3344819" y="0"/>
                </a:lnTo>
                <a:lnTo>
                  <a:pt x="0" y="0"/>
                </a:lnTo>
                <a:lnTo>
                  <a:pt x="0" y="688565"/>
                </a:lnTo>
                <a:close/>
              </a:path>
            </a:pathLst>
          </a:custGeom>
          <a:solidFill>
            <a:srgbClr val="FFFFFF"/>
          </a:solidFill>
          <a:ln>
            <a:solidFill>
              <a:schemeClr val="tx1"/>
            </a:solidFill>
          </a:ln>
        </p:spPr>
        <p:txBody>
          <a:bodyPr wrap="square" lIns="0" tIns="0" rIns="0" bIns="0" rtlCol="0"/>
          <a:lstStyle/>
          <a:p>
            <a:endParaRPr/>
          </a:p>
        </p:txBody>
      </p:sp>
      <p:sp>
        <p:nvSpPr>
          <p:cNvPr id="19" name="object 11"/>
          <p:cNvSpPr/>
          <p:nvPr/>
        </p:nvSpPr>
        <p:spPr>
          <a:xfrm>
            <a:off x="11670688" y="4587361"/>
            <a:ext cx="5467962" cy="1453765"/>
          </a:xfrm>
          <a:custGeom>
            <a:avLst/>
            <a:gdLst/>
            <a:ahLst/>
            <a:cxnLst/>
            <a:rect l="l" t="t" r="r" b="b"/>
            <a:pathLst>
              <a:path w="3345179" h="688975">
                <a:moveTo>
                  <a:pt x="0" y="688565"/>
                </a:moveTo>
                <a:lnTo>
                  <a:pt x="3344819" y="688565"/>
                </a:lnTo>
                <a:lnTo>
                  <a:pt x="3344819" y="0"/>
                </a:lnTo>
                <a:lnTo>
                  <a:pt x="0" y="0"/>
                </a:lnTo>
                <a:lnTo>
                  <a:pt x="0" y="688565"/>
                </a:lnTo>
                <a:close/>
              </a:path>
            </a:pathLst>
          </a:custGeom>
          <a:solidFill>
            <a:srgbClr val="FFFFFF"/>
          </a:solidFill>
          <a:ln>
            <a:solidFill>
              <a:schemeClr val="tx1"/>
            </a:solidFill>
          </a:ln>
        </p:spPr>
        <p:txBody>
          <a:bodyPr wrap="square" lIns="0" tIns="0" rIns="0" bIns="0" rtlCol="0"/>
          <a:lstStyle/>
          <a:p>
            <a:endParaRPr/>
          </a:p>
        </p:txBody>
      </p:sp>
      <p:sp>
        <p:nvSpPr>
          <p:cNvPr id="20" name="object 15"/>
          <p:cNvSpPr/>
          <p:nvPr/>
        </p:nvSpPr>
        <p:spPr>
          <a:xfrm flipH="1">
            <a:off x="7755534" y="4806057"/>
            <a:ext cx="2144910" cy="862269"/>
          </a:xfrm>
          <a:custGeom>
            <a:avLst/>
            <a:gdLst/>
            <a:ahLst/>
            <a:cxnLst/>
            <a:rect l="l" t="t" r="r" b="b"/>
            <a:pathLst>
              <a:path w="3322320" h="2091054">
                <a:moveTo>
                  <a:pt x="2276789" y="0"/>
                </a:moveTo>
                <a:lnTo>
                  <a:pt x="2276789" y="522706"/>
                </a:lnTo>
                <a:lnTo>
                  <a:pt x="0" y="522706"/>
                </a:lnTo>
                <a:lnTo>
                  <a:pt x="0" y="1568119"/>
                </a:lnTo>
                <a:lnTo>
                  <a:pt x="2276789" y="1568119"/>
                </a:lnTo>
                <a:lnTo>
                  <a:pt x="2276789" y="2090826"/>
                </a:lnTo>
                <a:lnTo>
                  <a:pt x="3322202" y="1045413"/>
                </a:lnTo>
                <a:lnTo>
                  <a:pt x="2276789" y="0"/>
                </a:lnTo>
                <a:close/>
              </a:path>
            </a:pathLst>
          </a:custGeom>
          <a:solidFill>
            <a:srgbClr val="002F45"/>
          </a:solidFill>
        </p:spPr>
        <p:txBody>
          <a:bodyPr wrap="square" lIns="0" tIns="0" rIns="0" bIns="0" rtlCol="0"/>
          <a:lstStyle/>
          <a:p>
            <a:endParaRPr/>
          </a:p>
        </p:txBody>
      </p:sp>
      <p:sp>
        <p:nvSpPr>
          <p:cNvPr id="23" name="object 15"/>
          <p:cNvSpPr/>
          <p:nvPr/>
        </p:nvSpPr>
        <p:spPr>
          <a:xfrm rot="5400000" flipH="1" flipV="1">
            <a:off x="13930496" y="6571496"/>
            <a:ext cx="1310908" cy="794120"/>
          </a:xfrm>
          <a:custGeom>
            <a:avLst/>
            <a:gdLst/>
            <a:ahLst/>
            <a:cxnLst/>
            <a:rect l="l" t="t" r="r" b="b"/>
            <a:pathLst>
              <a:path w="3322320" h="2091054">
                <a:moveTo>
                  <a:pt x="2276789" y="0"/>
                </a:moveTo>
                <a:lnTo>
                  <a:pt x="2276789" y="522706"/>
                </a:lnTo>
                <a:lnTo>
                  <a:pt x="0" y="522706"/>
                </a:lnTo>
                <a:lnTo>
                  <a:pt x="0" y="1568119"/>
                </a:lnTo>
                <a:lnTo>
                  <a:pt x="2276789" y="1568119"/>
                </a:lnTo>
                <a:lnTo>
                  <a:pt x="2276789" y="2090826"/>
                </a:lnTo>
                <a:lnTo>
                  <a:pt x="3322202" y="1045413"/>
                </a:lnTo>
                <a:lnTo>
                  <a:pt x="2276789" y="0"/>
                </a:lnTo>
                <a:close/>
              </a:path>
            </a:pathLst>
          </a:custGeom>
          <a:solidFill>
            <a:srgbClr val="002F45"/>
          </a:solidFill>
        </p:spPr>
        <p:txBody>
          <a:bodyPr wrap="square" lIns="0" tIns="0" rIns="0" bIns="0" rtlCol="0"/>
          <a:lstStyle/>
          <a:p>
            <a:endParaRPr/>
          </a:p>
        </p:txBody>
      </p:sp>
      <p:sp>
        <p:nvSpPr>
          <p:cNvPr id="12" name="CasellaDiTesto 11"/>
          <p:cNvSpPr txBox="1"/>
          <p:nvPr/>
        </p:nvSpPr>
        <p:spPr>
          <a:xfrm>
            <a:off x="3516421" y="5388123"/>
            <a:ext cx="2414171" cy="1938992"/>
          </a:xfrm>
          <a:prstGeom prst="rect">
            <a:avLst/>
          </a:prstGeom>
          <a:noFill/>
        </p:spPr>
        <p:txBody>
          <a:bodyPr wrap="square" rtlCol="0">
            <a:spAutoFit/>
          </a:bodyPr>
          <a:lstStyle/>
          <a:p>
            <a:pPr algn="ctr"/>
            <a:r>
              <a:rPr lang="it-IT" sz="2400" b="1" dirty="0" err="1" smtClean="0">
                <a:solidFill>
                  <a:srgbClr val="646B65"/>
                </a:solidFill>
                <a:latin typeface="Century Gothic" panose="020B0502020202020204" pitchFamily="34" charset="0"/>
              </a:rPr>
              <a:t>Managing</a:t>
            </a:r>
            <a:r>
              <a:rPr lang="it-IT" sz="2400" b="1" dirty="0" smtClean="0">
                <a:solidFill>
                  <a:srgbClr val="646B65"/>
                </a:solidFill>
                <a:latin typeface="Century Gothic" panose="020B0502020202020204" pitchFamily="34" charset="0"/>
              </a:rPr>
              <a:t> </a:t>
            </a:r>
            <a:r>
              <a:rPr lang="it-IT" sz="2400" b="1" dirty="0">
                <a:solidFill>
                  <a:srgbClr val="646B65"/>
                </a:solidFill>
                <a:latin typeface="Century Gothic" panose="020B0502020202020204" pitchFamily="34" charset="0"/>
              </a:rPr>
              <a:t>Board</a:t>
            </a:r>
          </a:p>
          <a:p>
            <a:endParaRPr lang="it-IT" sz="2400" dirty="0" smtClean="0">
              <a:solidFill>
                <a:srgbClr val="646B65"/>
              </a:solidFill>
              <a:latin typeface="Century Gothic" panose="020B0502020202020204" pitchFamily="34" charset="0"/>
            </a:endParaRPr>
          </a:p>
          <a:p>
            <a:pPr algn="ctr"/>
            <a:r>
              <a:rPr lang="it-IT" sz="2400" dirty="0" smtClean="0">
                <a:solidFill>
                  <a:srgbClr val="646B65"/>
                </a:solidFill>
                <a:latin typeface="Century Gothic" panose="020B0502020202020204" pitchFamily="34" charset="0"/>
              </a:rPr>
              <a:t>(consiglio </a:t>
            </a:r>
            <a:r>
              <a:rPr lang="it-IT" sz="2400" dirty="0">
                <a:solidFill>
                  <a:srgbClr val="646B65"/>
                </a:solidFill>
                <a:latin typeface="Century Gothic" panose="020B0502020202020204" pitchFamily="34" charset="0"/>
              </a:rPr>
              <a:t>di </a:t>
            </a:r>
            <a:r>
              <a:rPr lang="it-IT" sz="2400" dirty="0" smtClean="0">
                <a:solidFill>
                  <a:srgbClr val="646B65"/>
                </a:solidFill>
                <a:latin typeface="Century Gothic" panose="020B0502020202020204" pitchFamily="34" charset="0"/>
              </a:rPr>
              <a:t>gestione)</a:t>
            </a:r>
            <a:endParaRPr lang="it-IT" sz="2400" dirty="0">
              <a:solidFill>
                <a:srgbClr val="646B65"/>
              </a:solidFill>
              <a:latin typeface="Century Gothic" panose="020B0502020202020204" pitchFamily="34" charset="0"/>
            </a:endParaRPr>
          </a:p>
        </p:txBody>
      </p:sp>
      <p:sp>
        <p:nvSpPr>
          <p:cNvPr id="14" name="CasellaDiTesto 13"/>
          <p:cNvSpPr txBox="1"/>
          <p:nvPr/>
        </p:nvSpPr>
        <p:spPr>
          <a:xfrm>
            <a:off x="11961214" y="4694615"/>
            <a:ext cx="5253636" cy="1569660"/>
          </a:xfrm>
          <a:prstGeom prst="rect">
            <a:avLst/>
          </a:prstGeom>
          <a:noFill/>
        </p:spPr>
        <p:txBody>
          <a:bodyPr wrap="square" rtlCol="0">
            <a:spAutoFit/>
          </a:bodyPr>
          <a:lstStyle/>
          <a:p>
            <a:pPr algn="ctr"/>
            <a:r>
              <a:rPr lang="it-IT" sz="2400" b="1" dirty="0" err="1">
                <a:solidFill>
                  <a:srgbClr val="646B65"/>
                </a:solidFill>
                <a:latin typeface="Century Gothic" panose="020B0502020202020204" pitchFamily="34" charset="0"/>
              </a:rPr>
              <a:t>Supervisory</a:t>
            </a:r>
            <a:r>
              <a:rPr lang="it-IT" sz="2400" b="1" dirty="0">
                <a:solidFill>
                  <a:srgbClr val="646B65"/>
                </a:solidFill>
                <a:latin typeface="Century Gothic" panose="020B0502020202020204" pitchFamily="34" charset="0"/>
              </a:rPr>
              <a:t> Board</a:t>
            </a:r>
          </a:p>
          <a:p>
            <a:pPr algn="ctr"/>
            <a:endParaRPr lang="it-IT" sz="2400" dirty="0" smtClean="0">
              <a:solidFill>
                <a:srgbClr val="646B65"/>
              </a:solidFill>
              <a:latin typeface="Century Gothic" panose="020B0502020202020204" pitchFamily="34" charset="0"/>
            </a:endParaRPr>
          </a:p>
          <a:p>
            <a:pPr algn="ctr"/>
            <a:r>
              <a:rPr lang="it-IT" sz="2400" dirty="0" smtClean="0">
                <a:solidFill>
                  <a:srgbClr val="646B65"/>
                </a:solidFill>
                <a:latin typeface="Century Gothic" panose="020B0502020202020204" pitchFamily="34" charset="0"/>
              </a:rPr>
              <a:t>(Consiglio di sorveglianza)</a:t>
            </a:r>
            <a:endParaRPr lang="it-IT" sz="2400" dirty="0">
              <a:solidFill>
                <a:srgbClr val="646B65"/>
              </a:solidFill>
              <a:latin typeface="Century Gothic" panose="020B0502020202020204" pitchFamily="34" charset="0"/>
            </a:endParaRPr>
          </a:p>
          <a:p>
            <a:endParaRPr lang="it-IT" sz="2400" dirty="0"/>
          </a:p>
        </p:txBody>
      </p:sp>
      <p:sp>
        <p:nvSpPr>
          <p:cNvPr id="24" name="CasellaDiTesto 23"/>
          <p:cNvSpPr txBox="1"/>
          <p:nvPr/>
        </p:nvSpPr>
        <p:spPr>
          <a:xfrm>
            <a:off x="11652250" y="8492946"/>
            <a:ext cx="5683250" cy="1200329"/>
          </a:xfrm>
          <a:prstGeom prst="rect">
            <a:avLst/>
          </a:prstGeom>
          <a:noFill/>
        </p:spPr>
        <p:txBody>
          <a:bodyPr wrap="square" rtlCol="0">
            <a:spAutoFit/>
          </a:bodyPr>
          <a:lstStyle/>
          <a:p>
            <a:pPr algn="ctr"/>
            <a:r>
              <a:rPr lang="it-IT" sz="2400" b="1" dirty="0">
                <a:solidFill>
                  <a:srgbClr val="646B65"/>
                </a:solidFill>
                <a:latin typeface="Century Gothic" panose="020B0502020202020204" pitchFamily="34" charset="0"/>
              </a:rPr>
              <a:t>Shareholders’ </a:t>
            </a:r>
            <a:r>
              <a:rPr lang="it-IT" sz="2400" b="1" dirty="0" smtClean="0">
                <a:solidFill>
                  <a:srgbClr val="646B65"/>
                </a:solidFill>
                <a:latin typeface="Century Gothic" panose="020B0502020202020204" pitchFamily="34" charset="0"/>
              </a:rPr>
              <a:t>Meeting</a:t>
            </a:r>
          </a:p>
          <a:p>
            <a:pPr algn="ctr"/>
            <a:endParaRPr lang="it-IT" sz="2400" b="1" dirty="0">
              <a:solidFill>
                <a:srgbClr val="646B65"/>
              </a:solidFill>
              <a:latin typeface="Century Gothic" panose="020B0502020202020204" pitchFamily="34" charset="0"/>
            </a:endParaRPr>
          </a:p>
          <a:p>
            <a:pPr algn="ctr"/>
            <a:r>
              <a:rPr lang="it-IT" sz="2400" dirty="0">
                <a:solidFill>
                  <a:srgbClr val="646B65"/>
                </a:solidFill>
                <a:latin typeface="Century Gothic" panose="020B0502020202020204" pitchFamily="34" charset="0"/>
              </a:rPr>
              <a:t>(assemblea)</a:t>
            </a:r>
          </a:p>
        </p:txBody>
      </p:sp>
      <p:sp>
        <p:nvSpPr>
          <p:cNvPr id="25" name="CasellaDiTesto 24"/>
          <p:cNvSpPr txBox="1"/>
          <p:nvPr/>
        </p:nvSpPr>
        <p:spPr>
          <a:xfrm>
            <a:off x="7598193" y="5898664"/>
            <a:ext cx="3234295" cy="461665"/>
          </a:xfrm>
          <a:prstGeom prst="rect">
            <a:avLst/>
          </a:prstGeom>
          <a:noFill/>
        </p:spPr>
        <p:txBody>
          <a:bodyPr wrap="square" rtlCol="0">
            <a:spAutoFit/>
          </a:bodyPr>
          <a:lstStyle/>
          <a:p>
            <a:r>
              <a:rPr lang="it-IT" sz="2400" i="1" dirty="0" smtClean="0">
                <a:solidFill>
                  <a:srgbClr val="646B65"/>
                </a:solidFill>
                <a:latin typeface="Century Gothic" panose="020B0502020202020204" pitchFamily="34" charset="0"/>
              </a:rPr>
              <a:t>Nomination Control</a:t>
            </a:r>
            <a:endParaRPr lang="it-IT" sz="2400" i="1" dirty="0">
              <a:solidFill>
                <a:srgbClr val="646B65"/>
              </a:solidFill>
              <a:latin typeface="Century Gothic" panose="020B0502020202020204" pitchFamily="34" charset="0"/>
            </a:endParaRPr>
          </a:p>
        </p:txBody>
      </p:sp>
      <p:sp>
        <p:nvSpPr>
          <p:cNvPr id="26" name="CasellaDiTesto 25"/>
          <p:cNvSpPr txBox="1"/>
          <p:nvPr/>
        </p:nvSpPr>
        <p:spPr>
          <a:xfrm>
            <a:off x="15350020" y="6968556"/>
            <a:ext cx="2438400" cy="461665"/>
          </a:xfrm>
          <a:prstGeom prst="rect">
            <a:avLst/>
          </a:prstGeom>
          <a:noFill/>
        </p:spPr>
        <p:txBody>
          <a:bodyPr wrap="square" rtlCol="0">
            <a:spAutoFit/>
          </a:bodyPr>
          <a:lstStyle/>
          <a:p>
            <a:r>
              <a:rPr lang="it-IT" sz="2400" i="1" dirty="0" smtClean="0">
                <a:solidFill>
                  <a:srgbClr val="646B65"/>
                </a:solidFill>
                <a:latin typeface="Century Gothic" panose="020B0502020202020204" pitchFamily="34" charset="0"/>
              </a:rPr>
              <a:t>Nomination</a:t>
            </a:r>
            <a:endParaRPr lang="it-IT" sz="2400" i="1" dirty="0">
              <a:solidFill>
                <a:srgbClr val="646B65"/>
              </a:solidFill>
              <a:latin typeface="Century Gothic" panose="020B0502020202020204" pitchFamily="34" charset="0"/>
            </a:endParaRPr>
          </a:p>
        </p:txBody>
      </p:sp>
      <p:pic>
        <p:nvPicPr>
          <p:cNvPr id="29"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80960" y="10455275"/>
            <a:ext cx="2232090" cy="687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Virgola blu grigio e bianca-01.pn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861050" y="741799"/>
            <a:ext cx="512762"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30" name="Shape 150"/>
          <p:cNvSpPr/>
          <p:nvPr/>
        </p:nvSpPr>
        <p:spPr>
          <a:xfrm>
            <a:off x="130262" y="317814"/>
            <a:ext cx="6416588" cy="564255"/>
          </a:xfrm>
          <a:prstGeom prst="rect">
            <a:avLst/>
          </a:prstGeom>
          <a:ln w="12700">
            <a:miter lim="400000"/>
          </a:ln>
          <a:extLst>
            <a:ext uri="{C572A759-6A51-4108-AA02-DFA0A04FC94B}"/>
          </a:extLst>
        </p:spPr>
        <p:txBody>
          <a:bodyPr wrap="square" lIns="50799" tIns="50799" rIns="50799" bIns="50799" anchor="ctr">
            <a:spAutoFit/>
          </a:bodyPr>
          <a:lstStyle>
            <a:lvl1pPr algn="l">
              <a:defRPr sz="3500" cap="all">
                <a:solidFill>
                  <a:srgbClr val="123A56"/>
                </a:solidFill>
                <a:latin typeface="Raleway Light"/>
                <a:ea typeface="Raleway Light"/>
                <a:cs typeface="Raleway Light"/>
                <a:sym typeface="Raleway Light"/>
              </a:defRPr>
            </a:lvl1pPr>
          </a:lstStyle>
          <a:p>
            <a:pPr marL="12700">
              <a:lnSpc>
                <a:spcPct val="100000"/>
              </a:lnSpc>
            </a:pPr>
            <a:r>
              <a:rPr lang="en-US" sz="3000" spc="20" dirty="0">
                <a:solidFill>
                  <a:srgbClr val="003045"/>
                </a:solidFill>
                <a:latin typeface="Century Gothic"/>
                <a:cs typeface="Century Gothic"/>
              </a:rPr>
              <a:t>REGIMES OF MANAGEMENT</a:t>
            </a:r>
            <a:endParaRPr lang="en-US" sz="3000" dirty="0">
              <a:solidFill>
                <a:srgbClr val="003045"/>
              </a:solidFill>
              <a:latin typeface="Century Gothic"/>
              <a:cs typeface="Century Gothic"/>
            </a:endParaRPr>
          </a:p>
        </p:txBody>
      </p:sp>
      <p:sp>
        <p:nvSpPr>
          <p:cNvPr id="31" name="Shape 149"/>
          <p:cNvSpPr>
            <a:spLocks noChangeShapeType="1"/>
          </p:cNvSpPr>
          <p:nvPr/>
        </p:nvSpPr>
        <p:spPr bwMode="auto">
          <a:xfrm>
            <a:off x="-6350" y="877227"/>
            <a:ext cx="6153940" cy="0"/>
          </a:xfrm>
          <a:prstGeom prst="line">
            <a:avLst/>
          </a:prstGeom>
          <a:noFill/>
          <a:ln w="19050">
            <a:solidFill>
              <a:srgbClr val="123A56"/>
            </a:solidFill>
            <a:miter lim="400000"/>
            <a:headEnd/>
            <a:tailEnd/>
          </a:ln>
          <a:extLst>
            <a:ext uri="{909E8E84-426E-40DD-AFC4-6F175D3DCCD1}">
              <a14:hiddenFill xmlns:a14="http://schemas.microsoft.com/office/drawing/2010/main">
                <a:noFill/>
              </a14:hiddenFill>
            </a:ext>
          </a:extLst>
        </p:spPr>
        <p:txBody>
          <a:bodyPr lIns="50799" tIns="50799" rIns="50799" bIns="50799" anchor="ctr"/>
          <a:lstStyle/>
          <a:p>
            <a:endParaRPr lang="it-IT"/>
          </a:p>
        </p:txBody>
      </p:sp>
    </p:spTree>
    <p:extLst>
      <p:ext uri="{BB962C8B-B14F-4D97-AF65-F5344CB8AC3E}">
        <p14:creationId xmlns:p14="http://schemas.microsoft.com/office/powerpoint/2010/main" val="312118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ersonalizza struttur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4960</Words>
  <Application>Microsoft Office PowerPoint</Application>
  <PresentationFormat>Benutzerdefiniert</PresentationFormat>
  <Paragraphs>577</Paragraphs>
  <Slides>46</Slides>
  <Notes>46</Notes>
  <HiddenSlides>0</HiddenSlides>
  <MMClips>0</MMClips>
  <ScaleCrop>false</ScaleCrop>
  <HeadingPairs>
    <vt:vector size="6" baseType="variant">
      <vt:variant>
        <vt:lpstr>Verwendete Schriftarten</vt:lpstr>
      </vt:variant>
      <vt:variant>
        <vt:i4>11</vt:i4>
      </vt:variant>
      <vt:variant>
        <vt:lpstr>Design</vt:lpstr>
      </vt:variant>
      <vt:variant>
        <vt:i4>3</vt:i4>
      </vt:variant>
      <vt:variant>
        <vt:lpstr>Folientitel</vt:lpstr>
      </vt:variant>
      <vt:variant>
        <vt:i4>46</vt:i4>
      </vt:variant>
    </vt:vector>
  </HeadingPairs>
  <TitlesOfParts>
    <vt:vector size="60" baseType="lpstr">
      <vt:lpstr>Arial</vt:lpstr>
      <vt:lpstr>Calibri</vt:lpstr>
      <vt:lpstr>Calibri Light</vt:lpstr>
      <vt:lpstr>Century Gothic</vt:lpstr>
      <vt:lpstr>Georgia</vt:lpstr>
      <vt:lpstr>Helvetica Light</vt:lpstr>
      <vt:lpstr>Raleway</vt:lpstr>
      <vt:lpstr>Raleway Light</vt:lpstr>
      <vt:lpstr>Times New Roman</vt:lpstr>
      <vt:lpstr>Verdana</vt:lpstr>
      <vt:lpstr>Wingdings</vt:lpstr>
      <vt:lpstr>Office Theme</vt:lpstr>
      <vt:lpstr>Personalizza struttura</vt:lpstr>
      <vt:lpstr>1_Office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FROM THE «GOLDEN SHARE» TO THE «GOLDEN POWER»</vt:lpstr>
      <vt:lpstr>WHICH ARE THE STRATEGIC SECTORS?</vt:lpstr>
      <vt:lpstr>ENERGY, TRANSPORTATION, COMMUNICATIONS AND HIGH-TECH SECTORS</vt:lpstr>
      <vt:lpstr>NATIONAL DEFENSE AND SECURITY SECTORS</vt:lpstr>
      <vt:lpstr>ENERGY, TRANSPORTATION, COMMUNICATIONS AND HIGH-TECH SECTORS</vt:lpstr>
      <vt:lpstr>NATIONAL DEFENSE AND SECURITY SECTORS</vt:lpstr>
      <vt:lpstr>PowerPoint-Präsentation</vt:lpstr>
      <vt:lpstr>THE PROCEDURE FOR THE EXERCISE OF THE GOLDEN POWER</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Scheffel, Marion</dc:creator>
  <cp:lastModifiedBy>Scheffel, Marion</cp:lastModifiedBy>
  <cp:revision>1</cp:revision>
  <dcterms:modified xsi:type="dcterms:W3CDTF">2020-01-16T07:15:20Z</dcterms:modified>
</cp:coreProperties>
</file>